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8"/>
  </p:notesMasterIdLst>
  <p:handoutMasterIdLst>
    <p:handoutMasterId r:id="rId39"/>
  </p:handoutMasterIdLst>
  <p:sldIdLst>
    <p:sldId id="256" r:id="rId2"/>
    <p:sldId id="303" r:id="rId3"/>
    <p:sldId id="304" r:id="rId4"/>
    <p:sldId id="282" r:id="rId5"/>
    <p:sldId id="281" r:id="rId6"/>
    <p:sldId id="279" r:id="rId7"/>
    <p:sldId id="280" r:id="rId8"/>
    <p:sldId id="269" r:id="rId9"/>
    <p:sldId id="268" r:id="rId10"/>
    <p:sldId id="283" r:id="rId11"/>
    <p:sldId id="287" r:id="rId12"/>
    <p:sldId id="286" r:id="rId13"/>
    <p:sldId id="288" r:id="rId14"/>
    <p:sldId id="271" r:id="rId15"/>
    <p:sldId id="289" r:id="rId16"/>
    <p:sldId id="270" r:id="rId17"/>
    <p:sldId id="267" r:id="rId18"/>
    <p:sldId id="278" r:id="rId19"/>
    <p:sldId id="290" r:id="rId20"/>
    <p:sldId id="276" r:id="rId21"/>
    <p:sldId id="291" r:id="rId22"/>
    <p:sldId id="275" r:id="rId23"/>
    <p:sldId id="292" r:id="rId24"/>
    <p:sldId id="293" r:id="rId25"/>
    <p:sldId id="294" r:id="rId26"/>
    <p:sldId id="295" r:id="rId27"/>
    <p:sldId id="258" r:id="rId28"/>
    <p:sldId id="301" r:id="rId29"/>
    <p:sldId id="302" r:id="rId30"/>
    <p:sldId id="296" r:id="rId31"/>
    <p:sldId id="305" r:id="rId32"/>
    <p:sldId id="297" r:id="rId33"/>
    <p:sldId id="298" r:id="rId34"/>
    <p:sldId id="266" r:id="rId35"/>
    <p:sldId id="299" r:id="rId36"/>
    <p:sldId id="300" r:id="rId37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588" autoAdjust="0"/>
  </p:normalViewPr>
  <p:slideViewPr>
    <p:cSldViewPr>
      <p:cViewPr varScale="1">
        <p:scale>
          <a:sx n="103" d="100"/>
          <a:sy n="103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0" rIns="96661" bIns="48330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r>
              <a:rPr lang="en-US" smtClean="0"/>
              <a:t>Workshop: Crystallization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363" y="0"/>
            <a:ext cx="416083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0" rIns="96661" bIns="48330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08800"/>
            <a:ext cx="4160838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0" rIns="96661" bIns="48330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r>
              <a:rPr lang="en-US" smtClean="0"/>
              <a:t>(c) Michael S. Chapman, OHSU</a:t>
            </a: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363" y="6908800"/>
            <a:ext cx="416083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0" rIns="96661" bIns="48330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5A2C2A93-A382-49C6-A0EE-D829DBA7018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0" rIns="96661" bIns="48330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r>
              <a:rPr lang="en-US" smtClean="0"/>
              <a:t>Workshop: Crystallization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0363" y="0"/>
            <a:ext cx="416083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0" rIns="96661" bIns="48330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57513" y="568325"/>
            <a:ext cx="3686175" cy="27638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60388" y="3495675"/>
            <a:ext cx="8480425" cy="325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0" rIns="96661" bIns="48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08800"/>
            <a:ext cx="4160838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0" rIns="96661" bIns="48330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r>
              <a:rPr lang="en-US" smtClean="0"/>
              <a:t>(c) Michael S. Chapman, OHSU</a:t>
            </a: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0363" y="6908800"/>
            <a:ext cx="416083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0" rIns="96661" bIns="48330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678FC6E-A133-4A08-BE24-D7ECC80BC20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smtClean="0"/>
              <a:t>Workshop: Crystallization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smtClean="0"/>
              <a:t>(c) Michael S. Chapman, OHSU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541352-5145-421E-9455-FB0583883846}" type="slidenum">
              <a:rPr lang="en-US"/>
              <a:pPr/>
              <a:t>1</a:t>
            </a:fld>
            <a:endParaRPr lang="en-US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Possible break point here</a:t>
            </a:r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Workshop: Crystallization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(c) Michael S. Chapman, OHSU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678FC6E-A133-4A08-BE24-D7ECC80BC202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Workshop: Crystallization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(c) Michael S. Chapman, OHSU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E678FC6E-A133-4A08-BE24-D7ECC80BC202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4F3CEF-2583-4D06-BABA-0F47611926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676F4-7567-403C-8B9D-B2A1D891DF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52400"/>
            <a:ext cx="228600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52400"/>
            <a:ext cx="670560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676DC9-65B5-47C5-B157-A6A0D7A8BE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1E474-4D94-45E1-BB0A-A475ECA687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13BE13-F956-46D3-BF44-2A0BDA0420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685800"/>
            <a:ext cx="4343400" cy="579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85800"/>
            <a:ext cx="4343400" cy="579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958668-3C30-41B8-8A2B-D3BCB63A28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19C85-170E-4EA7-8FCA-17A20375B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678BA6-A7D5-4B0D-8151-5A10493361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A6329-2A63-4599-84CF-7B591264A4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22344C-08FD-4ED2-8E00-3FB8FAF30B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3B3B4A-0DDB-419B-9037-43969DC952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685800"/>
            <a:ext cx="8839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553200"/>
            <a:ext cx="1905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09800" y="6553200"/>
            <a:ext cx="4724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553200"/>
            <a:ext cx="1905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3529D61-CEBD-410D-8FCF-484E92E0FB9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omic Sans MS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52FFC-F447-4377-A837-0F3DF1CF67A1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/>
              <a:t>Crystallization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Lewis &amp; Clark Workshop #1</a:t>
            </a:r>
            <a:endParaRPr lang="en-US" dirty="0"/>
          </a:p>
          <a:p>
            <a:r>
              <a:rPr lang="en-US" dirty="0"/>
              <a:t>© </a:t>
            </a:r>
            <a:r>
              <a:rPr lang="en-US" dirty="0" smtClean="0"/>
              <a:t>2009, </a:t>
            </a:r>
            <a:r>
              <a:rPr lang="en-US" dirty="0"/>
              <a:t>Michael S. Chapman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AC503-927B-4CFB-9895-B58D020FD557}" type="slidenum">
              <a:rPr lang="en-US"/>
              <a:pPr/>
              <a:t>10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Implications for size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Symbol" pitchFamily="18" charset="2"/>
                <a:cs typeface="Times New Roman" pitchFamily="18" charset="0"/>
              </a:rPr>
              <a:t>D</a:t>
            </a:r>
            <a:r>
              <a:rPr lang="en-US">
                <a:cs typeface="Times New Roman" pitchFamily="18" charset="0"/>
              </a:rPr>
              <a:t>G</a:t>
            </a:r>
            <a:r>
              <a:rPr lang="en-US" sz="2900" baseline="-25000">
                <a:cs typeface="Times New Roman" pitchFamily="18" charset="0"/>
              </a:rPr>
              <a:t>g</a:t>
            </a:r>
            <a:r>
              <a:rPr lang="en-US">
                <a:cs typeface="Times New Roman" pitchFamily="18" charset="0"/>
              </a:rPr>
              <a:t> = -kT(4</a:t>
            </a:r>
            <a:r>
              <a:rPr lang="en-US">
                <a:latin typeface="Symbol" pitchFamily="18" charset="2"/>
                <a:cs typeface="Times New Roman" pitchFamily="18" charset="0"/>
              </a:rPr>
              <a:t>p</a:t>
            </a:r>
            <a:r>
              <a:rPr lang="en-US">
                <a:cs typeface="Times New Roman" pitchFamily="18" charset="0"/>
              </a:rPr>
              <a:t> r³/V)ln </a:t>
            </a:r>
            <a:r>
              <a:rPr lang="en-US">
                <a:latin typeface="Symbol" pitchFamily="18" charset="2"/>
                <a:cs typeface="Times New Roman" pitchFamily="18" charset="0"/>
              </a:rPr>
              <a:t>b</a:t>
            </a:r>
            <a:r>
              <a:rPr lang="en-US">
                <a:cs typeface="Times New Roman" pitchFamily="18" charset="0"/>
              </a:rPr>
              <a:t> + 4</a:t>
            </a:r>
            <a:r>
              <a:rPr lang="en-US">
                <a:latin typeface="Symbol" pitchFamily="18" charset="2"/>
                <a:cs typeface="Times New Roman" pitchFamily="18" charset="0"/>
              </a:rPr>
              <a:t>p</a:t>
            </a:r>
            <a:r>
              <a:rPr lang="en-US">
                <a:cs typeface="Times New Roman" pitchFamily="18" charset="0"/>
              </a:rPr>
              <a:t> </a:t>
            </a:r>
            <a:r>
              <a:rPr lang="en-US">
                <a:latin typeface="Symbol" pitchFamily="18" charset="2"/>
                <a:cs typeface="Times New Roman" pitchFamily="18" charset="0"/>
              </a:rPr>
              <a:t>g</a:t>
            </a:r>
            <a:r>
              <a:rPr lang="en-US">
                <a:cs typeface="Times New Roman" pitchFamily="18" charset="0"/>
              </a:rPr>
              <a:t> r² </a:t>
            </a:r>
          </a:p>
          <a:p>
            <a:r>
              <a:rPr lang="en-US">
                <a:cs typeface="Times New Roman" pitchFamily="18" charset="0"/>
              </a:rPr>
              <a:t>To maximize size</a:t>
            </a:r>
          </a:p>
          <a:p>
            <a:r>
              <a:rPr lang="en-US">
                <a:cs typeface="Times New Roman" pitchFamily="18" charset="0"/>
              </a:rPr>
              <a:t>One (a few) nuclei </a:t>
            </a:r>
          </a:p>
          <a:p>
            <a:pPr lvl="1"/>
            <a:r>
              <a:rPr lang="en-US">
                <a:cs typeface="Times New Roman" pitchFamily="18" charset="0"/>
              </a:rPr>
              <a:t>to which all available protein added</a:t>
            </a:r>
          </a:p>
          <a:p>
            <a:r>
              <a:rPr lang="en-US">
                <a:cs typeface="Times New Roman" pitchFamily="18" charset="0"/>
              </a:rPr>
              <a:t>Want minimal </a:t>
            </a:r>
            <a:r>
              <a:rPr lang="en-US">
                <a:latin typeface="Symbol" pitchFamily="18" charset="2"/>
                <a:cs typeface="Times New Roman" pitchFamily="18" charset="0"/>
              </a:rPr>
              <a:t>b</a:t>
            </a:r>
            <a:r>
              <a:rPr lang="en-US">
                <a:cs typeface="Times New Roman" pitchFamily="18" charset="0"/>
              </a:rPr>
              <a:t> that only just nucleates</a:t>
            </a:r>
          </a:p>
          <a:p>
            <a:pPr lvl="1"/>
            <a:r>
              <a:rPr lang="en-US">
                <a:cs typeface="Times New Roman" pitchFamily="18" charset="0"/>
              </a:rPr>
              <a:t>Finely tuned conditions</a:t>
            </a:r>
          </a:p>
          <a:p>
            <a:pPr lvl="1"/>
            <a:r>
              <a:rPr lang="en-US">
                <a:cs typeface="Times New Roman" pitchFamily="18" charset="0"/>
              </a:rPr>
              <a:t>Experimental design</a:t>
            </a:r>
          </a:p>
          <a:p>
            <a:pPr lvl="2"/>
            <a:r>
              <a:rPr lang="en-US">
                <a:cs typeface="Times New Roman" pitchFamily="18" charset="0"/>
              </a:rPr>
              <a:t>Initial </a:t>
            </a:r>
            <a:r>
              <a:rPr lang="en-US">
                <a:latin typeface="Symbol" pitchFamily="18" charset="2"/>
                <a:cs typeface="Times New Roman" pitchFamily="18" charset="0"/>
              </a:rPr>
              <a:t>b</a:t>
            </a:r>
            <a:r>
              <a:rPr lang="en-US">
                <a:cs typeface="Times New Roman" pitchFamily="18" charset="0"/>
              </a:rPr>
              <a:t> is non-nucleating</a:t>
            </a:r>
          </a:p>
          <a:p>
            <a:pPr lvl="2"/>
            <a:r>
              <a:rPr lang="en-US">
                <a:cs typeface="Times New Roman" pitchFamily="18" charset="0"/>
              </a:rPr>
              <a:t>Slowly increase supersaturation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EAA6-C976-4732-840A-B96C3E87C4FC}" type="slidenum">
              <a:rPr lang="en-US"/>
              <a:pPr/>
              <a:t>11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cs typeface="Times New Roman" pitchFamily="18" charset="0"/>
              </a:rPr>
              <a:t>Crystallization vs. Precipitation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/>
              <a:t>Molecules identically oriented on regular lattice</a:t>
            </a:r>
          </a:p>
          <a:p>
            <a:pPr>
              <a:lnSpc>
                <a:spcPct val="150000"/>
              </a:lnSpc>
            </a:pPr>
            <a:r>
              <a:rPr lang="en-US" sz="2400"/>
              <a:t>All molecules in optimal orientation/position</a:t>
            </a:r>
          </a:p>
          <a:p>
            <a:pPr>
              <a:lnSpc>
                <a:spcPct val="150000"/>
              </a:lnSpc>
            </a:pPr>
            <a:r>
              <a:rPr lang="en-US" sz="2400"/>
              <a:t>Can occur at lower supersaturation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/>
              <a:t>Irregular aggregation</a:t>
            </a:r>
          </a:p>
          <a:p>
            <a:pPr>
              <a:lnSpc>
                <a:spcPct val="150000"/>
              </a:lnSpc>
            </a:pPr>
            <a:r>
              <a:rPr lang="en-US" sz="2400"/>
              <a:t>Molecules joining before they can find the optimal position/orientation</a:t>
            </a:r>
          </a:p>
          <a:p>
            <a:pPr>
              <a:lnSpc>
                <a:spcPct val="150000"/>
              </a:lnSpc>
            </a:pPr>
            <a:r>
              <a:rPr lang="en-US" sz="2400"/>
              <a:t>Occurs at high supersaturation</a:t>
            </a:r>
          </a:p>
          <a:p>
            <a:pPr>
              <a:lnSpc>
                <a:spcPct val="150000"/>
              </a:lnSpc>
            </a:pPr>
            <a:r>
              <a:rPr lang="en-US" sz="2400"/>
              <a:t>Occurs when supersaturation increased quickly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02673-6573-49C4-A846-ACB7FECF7220}" type="slidenum">
              <a:rPr lang="en-US"/>
              <a:pPr/>
              <a:t>12</a:t>
            </a:fld>
            <a:endParaRPr lang="en-US"/>
          </a:p>
        </p:txBody>
      </p:sp>
      <p:sp>
        <p:nvSpPr>
          <p:cNvPr id="44042" name="Arc 10" descr="Zig zag"/>
          <p:cNvSpPr>
            <a:spLocks/>
          </p:cNvSpPr>
          <p:nvPr/>
        </p:nvSpPr>
        <p:spPr bwMode="auto">
          <a:xfrm flipH="1" flipV="1">
            <a:off x="1066800" y="685800"/>
            <a:ext cx="7315200" cy="4800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pattFill prst="zigZag">
            <a:fgClr>
              <a:schemeClr val="hlink"/>
            </a:fgClr>
            <a:bgClr>
              <a:srgbClr val="FFFFFF"/>
            </a:bgClr>
          </a:pattFill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Ctr="1"/>
          <a:lstStyle/>
          <a:p>
            <a:pPr algn="ctr"/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Goudy Stout" pitchFamily="18" charset="0"/>
              </a:rPr>
              <a:t>Supersaturation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cs typeface="Times New Roman" pitchFamily="18" charset="0"/>
              </a:rPr>
              <a:t>Phase diagrams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V="1">
            <a:off x="687388" y="990600"/>
            <a:ext cx="0" cy="51784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685800" y="61722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1295400" y="6172200"/>
            <a:ext cx="6302375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Precipitatant concentration (salt, PEG etc.)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 rot="-5400000">
            <a:off x="-1168400" y="3302000"/>
            <a:ext cx="32512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Protein concentration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914400" y="5105400"/>
            <a:ext cx="6224588" cy="82232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Under-saturation</a:t>
            </a:r>
            <a:br>
              <a:rPr lang="en-US"/>
            </a:br>
            <a:r>
              <a:rPr lang="en-US"/>
              <a:t>(protein remains soluble; crystals dissolve)</a:t>
            </a:r>
          </a:p>
        </p:txBody>
      </p:sp>
      <p:sp>
        <p:nvSpPr>
          <p:cNvPr id="44045" name="Arc 13" descr="40%"/>
          <p:cNvSpPr>
            <a:spLocks/>
          </p:cNvSpPr>
          <p:nvPr/>
        </p:nvSpPr>
        <p:spPr bwMode="auto">
          <a:xfrm flipH="1" flipV="1">
            <a:off x="3505200" y="1219200"/>
            <a:ext cx="4876800" cy="2438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pattFill prst="pct40">
            <a:fgClr>
              <a:schemeClr val="accent1"/>
            </a:fgClr>
            <a:bgClr>
              <a:schemeClr val="bg1"/>
            </a:bgClr>
          </a:pattFill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b"/>
          <a:lstStyle/>
          <a:p>
            <a:pPr algn="r"/>
            <a:r>
              <a:rPr lang="en-US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Nucleation zone</a:t>
            </a:r>
          </a:p>
          <a:p>
            <a:pPr algn="r"/>
            <a:endParaRPr lang="en-US" b="1" u="sng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4041" name="Arc 9" descr="Large confetti"/>
          <p:cNvSpPr>
            <a:spLocks/>
          </p:cNvSpPr>
          <p:nvPr/>
        </p:nvSpPr>
        <p:spPr bwMode="auto">
          <a:xfrm flipH="1" flipV="1">
            <a:off x="5029200" y="1219200"/>
            <a:ext cx="3354388" cy="121602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pattFill prst="lgConfetti">
            <a:fgClr>
              <a:srgbClr val="FF0000"/>
            </a:fgClr>
            <a:bgClr>
              <a:schemeClr val="bg1"/>
            </a:bgClr>
          </a:pattFill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r"/>
            <a:r>
              <a:rPr lang="en-US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Precipitation zone</a:t>
            </a:r>
          </a:p>
        </p:txBody>
      </p:sp>
      <p:sp>
        <p:nvSpPr>
          <p:cNvPr id="44044" name="AutoShape 12"/>
          <p:cNvSpPr>
            <a:spLocks/>
          </p:cNvSpPr>
          <p:nvPr/>
        </p:nvSpPr>
        <p:spPr bwMode="auto">
          <a:xfrm>
            <a:off x="1981200" y="4038600"/>
            <a:ext cx="1600200" cy="825500"/>
          </a:xfrm>
          <a:prstGeom prst="borderCallout1">
            <a:avLst>
              <a:gd name="adj1" fmla="val 13847"/>
              <a:gd name="adj2" fmla="val -4764"/>
              <a:gd name="adj3" fmla="val -222306"/>
              <a:gd name="adj4" fmla="val -34819"/>
            </a:avLst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i="1"/>
              <a:t>Solubility curve</a:t>
            </a:r>
          </a:p>
        </p:txBody>
      </p:sp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4953000" y="3733800"/>
            <a:ext cx="3429000" cy="155257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Metastable zone</a:t>
            </a: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Crystals grow, but</a:t>
            </a:r>
            <a:b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Nuclei form only infinitely slowly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75"/>
                                        <p:tgtEl>
                                          <p:spTgt spid="44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2" grpId="0" animBg="1" autoUpdateAnimBg="0"/>
      <p:bldP spid="44045" grpId="0" animBg="1" autoUpdateAnimBg="0"/>
      <p:bldP spid="44041" grpId="0" animBg="1" autoUpdateAnimBg="0"/>
      <p:bldP spid="44044" grpId="0" animBg="1" autoUpdateAnimBg="0"/>
      <p:bldP spid="44046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2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2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435FA-B701-4CCD-8201-3BCB99DAD544}" type="slidenum">
              <a:rPr lang="en-US"/>
              <a:pPr/>
              <a:t>13</a:t>
            </a:fld>
            <a:endParaRPr lang="en-US"/>
          </a:p>
        </p:txBody>
      </p:sp>
      <p:sp>
        <p:nvSpPr>
          <p:cNvPr id="49154" name="Arc 2" descr="Zig zag"/>
          <p:cNvSpPr>
            <a:spLocks/>
          </p:cNvSpPr>
          <p:nvPr/>
        </p:nvSpPr>
        <p:spPr bwMode="auto">
          <a:xfrm flipH="1" flipV="1">
            <a:off x="1066800" y="685800"/>
            <a:ext cx="7315200" cy="4876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pattFill prst="zigZag">
            <a:fgClr>
              <a:schemeClr val="hlink"/>
            </a:fgClr>
            <a:bgClr>
              <a:srgbClr val="FFFFFF"/>
            </a:bgClr>
          </a:pattFill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Ctr="1"/>
          <a:lstStyle/>
          <a:p>
            <a:pPr algn="ctr"/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Goudy Stout" pitchFamily="18" charset="0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cs typeface="Times New Roman" pitchFamily="18" charset="0"/>
              </a:rPr>
              <a:t>Course of Crystallization Experiment</a:t>
            </a:r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 flipV="1">
            <a:off x="687388" y="990600"/>
            <a:ext cx="0" cy="5178425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>
            <a:off x="685800" y="6172200"/>
            <a:ext cx="2209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762000" y="6172200"/>
            <a:ext cx="23114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[Precipitatant]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 rot="-5400000">
            <a:off x="-1168400" y="3302000"/>
            <a:ext cx="32512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Protein concentration</a:t>
            </a:r>
          </a:p>
        </p:txBody>
      </p:sp>
      <p:sp>
        <p:nvSpPr>
          <p:cNvPr id="49161" name="Arc 9" descr="40%"/>
          <p:cNvSpPr>
            <a:spLocks/>
          </p:cNvSpPr>
          <p:nvPr/>
        </p:nvSpPr>
        <p:spPr bwMode="auto">
          <a:xfrm flipH="1" flipV="1">
            <a:off x="3505200" y="685800"/>
            <a:ext cx="4876800" cy="2438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pattFill prst="pct40">
            <a:fgClr>
              <a:schemeClr val="accent1"/>
            </a:fgClr>
            <a:bgClr>
              <a:schemeClr val="bg1"/>
            </a:bgClr>
          </a:pattFill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b"/>
          <a:lstStyle/>
          <a:p>
            <a:pPr algn="r"/>
            <a:r>
              <a:rPr lang="en-US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Nucleation</a:t>
            </a:r>
          </a:p>
          <a:p>
            <a:pPr algn="r"/>
            <a:endParaRPr lang="en-US" b="1" u="sng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9162" name="Arc 10" descr="Large confetti"/>
          <p:cNvSpPr>
            <a:spLocks/>
          </p:cNvSpPr>
          <p:nvPr/>
        </p:nvSpPr>
        <p:spPr bwMode="auto">
          <a:xfrm flipH="1" flipV="1">
            <a:off x="4953000" y="762000"/>
            <a:ext cx="3354388" cy="121602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pattFill prst="lgConfetti">
            <a:fgClr>
              <a:srgbClr val="FF0000"/>
            </a:fgClr>
            <a:bgClr>
              <a:schemeClr val="bg1"/>
            </a:bgClr>
          </a:pattFill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pPr algn="r"/>
            <a:r>
              <a:rPr lang="en-US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Precipitation</a:t>
            </a: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1219200" y="685800"/>
            <a:ext cx="22098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Metastable </a:t>
            </a:r>
            <a:endParaRPr lang="en-US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762000" y="4572000"/>
            <a:ext cx="2438400" cy="1463675"/>
          </a:xfrm>
          <a:prstGeom prst="rect">
            <a:avLst/>
          </a:prstGeom>
          <a:noFill/>
          <a:ln w="317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chemeClr val="hlink"/>
                </a:solidFill>
              </a:rPr>
              <a:t>Start w/ soluble protein </a:t>
            </a:r>
            <a:r>
              <a:rPr lang="en-US" sz="2000" i="1">
                <a:solidFill>
                  <a:schemeClr val="hlink"/>
                </a:solidFill>
              </a:rPr>
              <a:t>(undersaturated or metastable)</a:t>
            </a:r>
          </a:p>
        </p:txBody>
      </p:sp>
      <p:sp>
        <p:nvSpPr>
          <p:cNvPr id="49168" name="AutoShape 16"/>
          <p:cNvSpPr>
            <a:spLocks/>
          </p:cNvSpPr>
          <p:nvPr/>
        </p:nvSpPr>
        <p:spPr bwMode="auto">
          <a:xfrm>
            <a:off x="5257800" y="1600200"/>
            <a:ext cx="1676400" cy="898525"/>
          </a:xfrm>
          <a:prstGeom prst="borderCallout2">
            <a:avLst>
              <a:gd name="adj1" fmla="val 12722"/>
              <a:gd name="adj2" fmla="val -4546"/>
              <a:gd name="adj3" fmla="val 12722"/>
              <a:gd name="adj4" fmla="val -21593"/>
              <a:gd name="adj5" fmla="val 19963"/>
              <a:gd name="adj6" fmla="val -39204"/>
            </a:avLst>
          </a:prstGeom>
          <a:noFill/>
          <a:ln w="31750">
            <a:solidFill>
              <a:schemeClr val="tx1"/>
            </a:solidFill>
            <a:miter lim="800000"/>
            <a:headEnd/>
            <a:tailEnd type="arrow" w="med" len="med"/>
          </a:ln>
          <a:effectLst/>
        </p:spPr>
        <p:txBody>
          <a:bodyPr/>
          <a:lstStyle/>
          <a:p>
            <a:pPr algn="ctr"/>
            <a:r>
              <a:rPr lang="en-US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Nucleates here</a:t>
            </a:r>
          </a:p>
        </p:txBody>
      </p:sp>
      <p:grpSp>
        <p:nvGrpSpPr>
          <p:cNvPr id="49170" name="Group 18"/>
          <p:cNvGrpSpPr>
            <a:grpSpLocks/>
          </p:cNvGrpSpPr>
          <p:nvPr/>
        </p:nvGrpSpPr>
        <p:grpSpPr bwMode="auto">
          <a:xfrm>
            <a:off x="1828800" y="381000"/>
            <a:ext cx="2819400" cy="4876800"/>
            <a:chOff x="1152" y="240"/>
            <a:chExt cx="1776" cy="3072"/>
          </a:xfrm>
        </p:grpSpPr>
        <p:sp>
          <p:nvSpPr>
            <p:cNvPr id="49167" name="Text Box 15"/>
            <p:cNvSpPr txBox="1">
              <a:spLocks noChangeArrowheads="1"/>
            </p:cNvSpPr>
            <p:nvPr/>
          </p:nvSpPr>
          <p:spPr bwMode="auto">
            <a:xfrm rot="-2718556">
              <a:off x="514" y="1651"/>
              <a:ext cx="3072" cy="25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chemeClr val="accent2"/>
                  </a:solidFill>
                </a:rPr>
                <a:t>Increase [protein], [precipitant]</a:t>
              </a:r>
            </a:p>
          </p:txBody>
        </p:sp>
        <p:sp>
          <p:nvSpPr>
            <p:cNvPr id="49169" name="Line 17"/>
            <p:cNvSpPr>
              <a:spLocks noChangeShapeType="1"/>
            </p:cNvSpPr>
            <p:nvPr/>
          </p:nvSpPr>
          <p:spPr bwMode="auto">
            <a:xfrm flipV="1">
              <a:off x="1152" y="1104"/>
              <a:ext cx="1776" cy="177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78" name="Group 26"/>
          <p:cNvGrpSpPr>
            <a:grpSpLocks/>
          </p:cNvGrpSpPr>
          <p:nvPr/>
        </p:nvGrpSpPr>
        <p:grpSpPr bwMode="auto">
          <a:xfrm>
            <a:off x="4572000" y="1828800"/>
            <a:ext cx="3698875" cy="3124200"/>
            <a:chOff x="2880" y="1152"/>
            <a:chExt cx="2330" cy="1968"/>
          </a:xfrm>
        </p:grpSpPr>
        <p:sp>
          <p:nvSpPr>
            <p:cNvPr id="49171" name="Line 19"/>
            <p:cNvSpPr>
              <a:spLocks noChangeShapeType="1"/>
            </p:cNvSpPr>
            <p:nvPr/>
          </p:nvSpPr>
          <p:spPr bwMode="auto">
            <a:xfrm>
              <a:off x="2880" y="1152"/>
              <a:ext cx="144" cy="196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72" name="AutoShape 20"/>
            <p:cNvSpPr>
              <a:spLocks/>
            </p:cNvSpPr>
            <p:nvPr/>
          </p:nvSpPr>
          <p:spPr bwMode="auto">
            <a:xfrm>
              <a:off x="3312" y="1728"/>
              <a:ext cx="1898" cy="731"/>
            </a:xfrm>
            <a:prstGeom prst="borderCallout2">
              <a:avLst>
                <a:gd name="adj1" fmla="val 9847"/>
                <a:gd name="adj2" fmla="val -2528"/>
                <a:gd name="adj3" fmla="val 9847"/>
                <a:gd name="adj4" fmla="val -11065"/>
                <a:gd name="adj5" fmla="val -19838"/>
                <a:gd name="adj6" fmla="val -19917"/>
              </a:avLst>
            </a:prstGeom>
            <a:noFill/>
            <a:ln w="31750">
              <a:solidFill>
                <a:schemeClr val="tx1"/>
              </a:solidFill>
              <a:miter lim="800000"/>
              <a:headEnd/>
              <a:tailEnd type="arrow" w="med" len="med"/>
            </a:ln>
            <a:effectLst/>
          </p:spPr>
          <p:txBody>
            <a:bodyPr/>
            <a:lstStyle/>
            <a:p>
              <a:pPr algn="ctr"/>
              <a:r>
                <a:rPr lang="en-US" b="1" i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Crystal grows</a:t>
              </a:r>
              <a:br>
                <a:rPr lang="en-US" b="1" i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</a:br>
              <a:r>
                <a:rPr lang="en-US" b="1" i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Sequesters protein</a:t>
              </a:r>
              <a:br>
                <a:rPr lang="en-US" b="1" i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</a:br>
              <a:r>
                <a:rPr lang="en-US" b="1" i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[protein] drops</a:t>
              </a:r>
            </a:p>
          </p:txBody>
        </p:sp>
      </p:grpSp>
      <p:sp>
        <p:nvSpPr>
          <p:cNvPr id="49173" name="AutoShape 21"/>
          <p:cNvSpPr>
            <a:spLocks/>
          </p:cNvSpPr>
          <p:nvPr/>
        </p:nvSpPr>
        <p:spPr bwMode="auto">
          <a:xfrm>
            <a:off x="5157788" y="4038600"/>
            <a:ext cx="3757612" cy="838200"/>
          </a:xfrm>
          <a:prstGeom prst="borderCallout2">
            <a:avLst>
              <a:gd name="adj1" fmla="val 13634"/>
              <a:gd name="adj2" fmla="val -2028"/>
              <a:gd name="adj3" fmla="val 13634"/>
              <a:gd name="adj4" fmla="val -5745"/>
              <a:gd name="adj5" fmla="val 104736"/>
              <a:gd name="adj6" fmla="val -9588"/>
            </a:avLst>
          </a:prstGeom>
          <a:noFill/>
          <a:ln w="31750">
            <a:solidFill>
              <a:schemeClr val="tx1"/>
            </a:solidFill>
            <a:miter lim="800000"/>
            <a:headEnd/>
            <a:tailEnd type="arrow" w="med" len="med"/>
          </a:ln>
          <a:effectLst/>
        </p:spPr>
        <p:txBody>
          <a:bodyPr/>
          <a:lstStyle/>
          <a:p>
            <a:pPr algn="ctr"/>
            <a:r>
              <a:rPr lang="en-US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Crystal stops growing @ solubility curve </a:t>
            </a:r>
          </a:p>
        </p:txBody>
      </p:sp>
      <p:grpSp>
        <p:nvGrpSpPr>
          <p:cNvPr id="49180" name="Group 28"/>
          <p:cNvGrpSpPr>
            <a:grpSpLocks/>
          </p:cNvGrpSpPr>
          <p:nvPr/>
        </p:nvGrpSpPr>
        <p:grpSpPr bwMode="auto">
          <a:xfrm>
            <a:off x="3276600" y="838200"/>
            <a:ext cx="5638800" cy="6019800"/>
            <a:chOff x="2064" y="528"/>
            <a:chExt cx="3552" cy="3792"/>
          </a:xfrm>
        </p:grpSpPr>
        <p:sp>
          <p:nvSpPr>
            <p:cNvPr id="49176" name="AutoShape 24"/>
            <p:cNvSpPr>
              <a:spLocks/>
            </p:cNvSpPr>
            <p:nvPr/>
          </p:nvSpPr>
          <p:spPr bwMode="auto">
            <a:xfrm>
              <a:off x="2064" y="3504"/>
              <a:ext cx="3552" cy="816"/>
            </a:xfrm>
            <a:prstGeom prst="borderCallout3">
              <a:avLst>
                <a:gd name="adj1" fmla="val 8824"/>
                <a:gd name="adj2" fmla="val 101352"/>
                <a:gd name="adj3" fmla="val 8824"/>
                <a:gd name="adj4" fmla="val 101718"/>
                <a:gd name="adj5" fmla="val -6005"/>
                <a:gd name="adj6" fmla="val 101718"/>
                <a:gd name="adj7" fmla="val -20833"/>
                <a:gd name="adj8" fmla="val 50338"/>
              </a:avLst>
            </a:prstGeom>
            <a:noFill/>
            <a:ln w="31750">
              <a:solidFill>
                <a:schemeClr val="tx1"/>
              </a:solidFill>
              <a:miter lim="800000"/>
              <a:headEnd/>
              <a:tailEnd type="arrow" w="med" len="med"/>
            </a:ln>
            <a:effectLst/>
          </p:spPr>
          <p:txBody>
            <a:bodyPr/>
            <a:lstStyle/>
            <a:p>
              <a:pPr algn="ctr"/>
              <a:r>
                <a:rPr lang="en-US" b="1" i="1"/>
                <a:t>Expt incr. [protein], [precipitant]</a:t>
              </a:r>
              <a:br>
                <a:rPr lang="en-US" b="1" i="1"/>
              </a:br>
              <a:r>
                <a:rPr lang="en-US" b="1" i="1"/>
                <a:t>Xtl grows again, until hits curve</a:t>
              </a:r>
              <a:br>
                <a:rPr lang="en-US" b="1" i="1"/>
              </a:br>
              <a:r>
                <a:rPr lang="en-US" b="1" i="1"/>
                <a:t>Repeats as follows solubility curve</a:t>
              </a:r>
            </a:p>
          </p:txBody>
        </p:sp>
        <p:sp>
          <p:nvSpPr>
            <p:cNvPr id="49177" name="Arc 25"/>
            <p:cNvSpPr>
              <a:spLocks/>
            </p:cNvSpPr>
            <p:nvPr/>
          </p:nvSpPr>
          <p:spPr bwMode="auto">
            <a:xfrm flipH="1" flipV="1">
              <a:off x="3024" y="528"/>
              <a:ext cx="1583" cy="29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0285"/>
                <a:gd name="T1" fmla="*/ 0 h 21600"/>
                <a:gd name="T2" fmla="*/ 10285 w 10285"/>
                <a:gd name="T3" fmla="*/ 2606 h 21600"/>
                <a:gd name="T4" fmla="*/ 0 w 1028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285" h="21600" fill="none" extrusionOk="0">
                  <a:moveTo>
                    <a:pt x="-1" y="0"/>
                  </a:moveTo>
                  <a:cubicBezTo>
                    <a:pt x="3591" y="0"/>
                    <a:pt x="7126" y="895"/>
                    <a:pt x="10285" y="2605"/>
                  </a:cubicBezTo>
                </a:path>
                <a:path w="10285" h="21600" stroke="0" extrusionOk="0">
                  <a:moveTo>
                    <a:pt x="-1" y="0"/>
                  </a:moveTo>
                  <a:cubicBezTo>
                    <a:pt x="3591" y="0"/>
                    <a:pt x="7126" y="895"/>
                    <a:pt x="10285" y="260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8" grpId="0" animBg="1"/>
      <p:bldP spid="4917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F70D8-C71D-44AB-B98B-F1BDBF41D3FD}" type="slidenum">
              <a:rPr lang="en-US"/>
              <a:pPr/>
              <a:t>14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Experimental Determination of Phase Diagrams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Solubility curve at point when crystals dissolve</a:t>
            </a:r>
          </a:p>
          <a:p>
            <a:r>
              <a:rPr lang="en-US">
                <a:cs typeface="Times New Roman" pitchFamily="18" charset="0"/>
              </a:rPr>
              <a:t>Requires large supply of crystals</a:t>
            </a:r>
          </a:p>
          <a:p>
            <a:pPr lvl="1"/>
            <a:r>
              <a:rPr lang="en-US">
                <a:cs typeface="Times New Roman" pitchFamily="18" charset="0"/>
              </a:rPr>
              <a:t>Only after you know how to crystallize</a:t>
            </a:r>
          </a:p>
          <a:p>
            <a:r>
              <a:rPr lang="en-US">
                <a:cs typeface="Times New Roman" pitchFamily="18" charset="0"/>
              </a:rPr>
              <a:t>Not much help in planning…</a:t>
            </a:r>
          </a:p>
          <a:p>
            <a:r>
              <a:rPr lang="en-US">
                <a:cs typeface="Times New Roman" pitchFamily="18" charset="0"/>
              </a:rPr>
              <a:t>Requires so much protein that determined only for a few proteins.</a:t>
            </a:r>
          </a:p>
          <a:p>
            <a:pPr lvl="1"/>
            <a:r>
              <a:rPr lang="en-US">
                <a:cs typeface="Times New Roman" pitchFamily="18" charset="0"/>
              </a:rPr>
              <a:t>These phase diagrams are useful for other proteins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5DEF7-1755-4A22-9496-F198EC31DB10}" type="slidenum">
              <a:rPr lang="en-US"/>
              <a:pPr/>
              <a:t>15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5410200" cy="457200"/>
          </a:xfrm>
        </p:spPr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Generic </a:t>
            </a:r>
            <a:r>
              <a:rPr lang="en-US" dirty="0">
                <a:cs typeface="Times New Roman" pitchFamily="18" charset="0"/>
              </a:rPr>
              <a:t>phase diagrams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839200" cy="5257800"/>
          </a:xfrm>
        </p:spPr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General shape used </a:t>
            </a:r>
            <a:r>
              <a:rPr lang="en-US" dirty="0">
                <a:cs typeface="Times New Roman" pitchFamily="18" charset="0"/>
              </a:rPr>
              <a:t>to </a:t>
            </a:r>
            <a:r>
              <a:rPr lang="en-US" dirty="0" smtClean="0">
                <a:cs typeface="Times New Roman" pitchFamily="18" charset="0"/>
              </a:rPr>
              <a:t/>
            </a:r>
            <a:br>
              <a:rPr lang="en-US" dirty="0" smtClean="0">
                <a:cs typeface="Times New Roman" pitchFamily="18" charset="0"/>
              </a:rPr>
            </a:br>
            <a:r>
              <a:rPr lang="en-US" dirty="0" smtClean="0">
                <a:cs typeface="Times New Roman" pitchFamily="18" charset="0"/>
              </a:rPr>
              <a:t>interpret experiments</a:t>
            </a:r>
            <a:endParaRPr lang="en-US" dirty="0"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</a:rPr>
              <a:t>Plot conditions </a:t>
            </a:r>
          </a:p>
          <a:p>
            <a:pPr lvl="1"/>
            <a:r>
              <a:rPr lang="en-US" dirty="0">
                <a:cs typeface="Times New Roman" pitchFamily="18" charset="0"/>
                <a:sym typeface="Wingdings" pitchFamily="2" charset="2"/>
              </a:rPr>
              <a:t></a:t>
            </a:r>
            <a:r>
              <a:rPr lang="en-US" dirty="0">
                <a:cs typeface="Times New Roman" pitchFamily="18" charset="0"/>
              </a:rPr>
              <a:t> precipitation</a:t>
            </a:r>
          </a:p>
          <a:p>
            <a:pPr lvl="1"/>
            <a:r>
              <a:rPr lang="en-US" dirty="0">
                <a:cs typeface="Times New Roman" pitchFamily="18" charset="0"/>
                <a:sym typeface="Wingdings" pitchFamily="2" charset="2"/>
              </a:rPr>
              <a:t></a:t>
            </a:r>
            <a:r>
              <a:rPr lang="en-US" dirty="0">
                <a:cs typeface="Times New Roman" pitchFamily="18" charset="0"/>
              </a:rPr>
              <a:t> nucleation</a:t>
            </a:r>
          </a:p>
          <a:p>
            <a:r>
              <a:rPr lang="en-US" dirty="0" smtClean="0">
                <a:cs typeface="Times New Roman" pitchFamily="18" charset="0"/>
              </a:rPr>
              <a:t>Try to separate the phases w/ typically-shaped solubility curve</a:t>
            </a:r>
            <a:endParaRPr lang="en-US" dirty="0">
              <a:cs typeface="Times New Roman" pitchFamily="18" charset="0"/>
            </a:endParaRPr>
          </a:p>
          <a:p>
            <a:pPr lvl="1"/>
            <a:r>
              <a:rPr lang="en-US" dirty="0">
                <a:cs typeface="Times New Roman" pitchFamily="18" charset="0"/>
                <a:sym typeface="Wingdings" pitchFamily="2" charset="2"/>
              </a:rPr>
              <a:t>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Better guesses </a:t>
            </a:r>
            <a:r>
              <a:rPr lang="en-US" dirty="0" smtClean="0">
                <a:cs typeface="Times New Roman" pitchFamily="18" charset="0"/>
                <a:sym typeface="Wingdings" pitchFamily="2" charset="2"/>
              </a:rPr>
              <a:t>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trials that might </a:t>
            </a:r>
            <a:r>
              <a:rPr lang="en-US" dirty="0">
                <a:cs typeface="Times New Roman" pitchFamily="18" charset="0"/>
                <a:sym typeface="Wingdings" pitchFamily="2" charset="2"/>
              </a:rPr>
              <a:t></a:t>
            </a:r>
            <a:r>
              <a:rPr lang="en-US" dirty="0">
                <a:cs typeface="Times New Roman" pitchFamily="18" charset="0"/>
              </a:rPr>
              <a:t> crystals</a:t>
            </a:r>
          </a:p>
          <a:p>
            <a:r>
              <a:rPr lang="en-US" dirty="0" smtClean="0">
                <a:cs typeface="Times New Roman" pitchFamily="18" charset="0"/>
              </a:rPr>
              <a:t>With </a:t>
            </a:r>
            <a:r>
              <a:rPr lang="en-US" dirty="0">
                <a:cs typeface="Times New Roman" pitchFamily="18" charset="0"/>
              </a:rPr>
              <a:t>more &amp; more trials, improve phase diagram</a:t>
            </a:r>
          </a:p>
        </p:txBody>
      </p:sp>
      <p:pic>
        <p:nvPicPr>
          <p:cNvPr id="50180" name="Picture 4" descr="Fig 2 aavphase_estimate"/>
          <p:cNvPicPr>
            <a:picLocks noChangeAspect="1" noChangeArrowheads="1"/>
          </p:cNvPicPr>
          <p:nvPr/>
        </p:nvPicPr>
        <p:blipFill>
          <a:blip r:embed="rId2" cstate="print"/>
          <a:srcRect r="22905"/>
          <a:stretch>
            <a:fillRect/>
          </a:stretch>
        </p:blipFill>
        <p:spPr bwMode="auto">
          <a:xfrm>
            <a:off x="5486400" y="228600"/>
            <a:ext cx="3505200" cy="2800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B0C5-4777-4F8E-A834-2BA9DF207A8A}" type="slidenum">
              <a:rPr lang="en-US"/>
              <a:pPr/>
              <a:t>16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What affects Phase diagrams?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114800"/>
            <a:ext cx="8839200" cy="2514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Type of precipitant is most critical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Type of ion affects solubility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Need to try many</a:t>
            </a:r>
          </a:p>
          <a:p>
            <a:pPr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Lysozyme: both supersaturation and precipitation occur at higher NaCl concentrations than KSCN</a:t>
            </a:r>
          </a:p>
          <a:p>
            <a:pPr lvl="1">
              <a:lnSpc>
                <a:spcPct val="90000"/>
              </a:lnSpc>
            </a:pPr>
            <a:r>
              <a:rPr lang="en-US" sz="2400">
                <a:cs typeface="Times New Roman" pitchFamily="18" charset="0"/>
              </a:rPr>
              <a:t>-&gt; wider crystallization window for NaCl.</a:t>
            </a: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V="1">
            <a:off x="990600" y="533400"/>
            <a:ext cx="0" cy="32766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990600" y="3810000"/>
            <a:ext cx="7239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175125" y="3733800"/>
            <a:ext cx="320675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7696200" y="3733800"/>
            <a:ext cx="73025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2 M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 rot="-5400000">
            <a:off x="-1137444" y="2128044"/>
            <a:ext cx="2732088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Lysozyme (mg/ml)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609600" y="2819400"/>
            <a:ext cx="320675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484188" y="1828800"/>
            <a:ext cx="506412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381000" y="609600"/>
            <a:ext cx="84455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100</a:t>
            </a:r>
          </a:p>
        </p:txBody>
      </p:sp>
      <p:sp>
        <p:nvSpPr>
          <p:cNvPr id="25612" name="Arc 12"/>
          <p:cNvSpPr>
            <a:spLocks/>
          </p:cNvSpPr>
          <p:nvPr/>
        </p:nvSpPr>
        <p:spPr bwMode="auto">
          <a:xfrm flipH="1" flipV="1">
            <a:off x="1139825" y="228600"/>
            <a:ext cx="1374775" cy="3276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0507"/>
              <a:gd name="T1" fmla="*/ 0 h 21600"/>
              <a:gd name="T2" fmla="*/ 20507 w 20507"/>
              <a:gd name="T3" fmla="*/ 14816 h 21600"/>
              <a:gd name="T4" fmla="*/ 0 w 2050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07" h="21600" fill="none" extrusionOk="0">
                <a:moveTo>
                  <a:pt x="-1" y="0"/>
                </a:moveTo>
                <a:cubicBezTo>
                  <a:pt x="9315" y="0"/>
                  <a:pt x="17581" y="5972"/>
                  <a:pt x="20507" y="14815"/>
                </a:cubicBezTo>
              </a:path>
              <a:path w="20507" h="21600" stroke="0" extrusionOk="0">
                <a:moveTo>
                  <a:pt x="-1" y="0"/>
                </a:moveTo>
                <a:cubicBezTo>
                  <a:pt x="9315" y="0"/>
                  <a:pt x="17581" y="5972"/>
                  <a:pt x="20507" y="14815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2422525" y="3246438"/>
            <a:ext cx="2451100" cy="457200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Solubility KSCN</a:t>
            </a:r>
          </a:p>
        </p:txBody>
      </p:sp>
      <p:sp>
        <p:nvSpPr>
          <p:cNvPr id="25614" name="Arc 14" descr="Large confetti"/>
          <p:cNvSpPr>
            <a:spLocks/>
          </p:cNvSpPr>
          <p:nvPr/>
        </p:nvSpPr>
        <p:spPr bwMode="auto">
          <a:xfrm flipH="1" flipV="1">
            <a:off x="1905000" y="1295400"/>
            <a:ext cx="609600" cy="1676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pattFill prst="lgConfetti">
            <a:fgClr>
              <a:srgbClr val="FF0000"/>
            </a:fgClr>
            <a:bgClr>
              <a:schemeClr val="bg1"/>
            </a:bgClr>
          </a:pattFill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r>
              <a:rPr lang="en-US"/>
              <a:t>Precipitation</a:t>
            </a:r>
            <a:br>
              <a:rPr lang="en-US"/>
            </a:br>
            <a:r>
              <a:rPr lang="en-US"/>
              <a:t>KSCN</a:t>
            </a:r>
          </a:p>
        </p:txBody>
      </p:sp>
      <p:sp>
        <p:nvSpPr>
          <p:cNvPr id="25615" name="Arc 15"/>
          <p:cNvSpPr>
            <a:spLocks/>
          </p:cNvSpPr>
          <p:nvPr/>
        </p:nvSpPr>
        <p:spPr bwMode="auto">
          <a:xfrm flipH="1" flipV="1">
            <a:off x="2393950" y="-1143000"/>
            <a:ext cx="5605463" cy="396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9146"/>
              <a:gd name="T1" fmla="*/ 0 h 21600"/>
              <a:gd name="T2" fmla="*/ 19146 w 19146"/>
              <a:gd name="T3" fmla="*/ 11600 h 21600"/>
              <a:gd name="T4" fmla="*/ 0 w 1914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146" h="21600" fill="none" extrusionOk="0">
                <a:moveTo>
                  <a:pt x="-1" y="0"/>
                </a:moveTo>
                <a:cubicBezTo>
                  <a:pt x="8044" y="0"/>
                  <a:pt x="15421" y="4470"/>
                  <a:pt x="19145" y="11600"/>
                </a:cubicBezTo>
              </a:path>
              <a:path w="19146" h="21600" stroke="0" extrusionOk="0">
                <a:moveTo>
                  <a:pt x="-1" y="0"/>
                </a:moveTo>
                <a:cubicBezTo>
                  <a:pt x="8044" y="0"/>
                  <a:pt x="15421" y="4470"/>
                  <a:pt x="19145" y="11600"/>
                </a:cubicBezTo>
                <a:lnTo>
                  <a:pt x="0" y="21600"/>
                </a:lnTo>
                <a:close/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b"/>
          <a:lstStyle/>
          <a:p>
            <a:pPr algn="r"/>
            <a:r>
              <a:rPr lang="en-US"/>
              <a:t>Solubility NaCl</a:t>
            </a:r>
          </a:p>
        </p:txBody>
      </p:sp>
      <p:sp>
        <p:nvSpPr>
          <p:cNvPr id="25616" name="Arc 16" descr="Large confetti"/>
          <p:cNvSpPr>
            <a:spLocks/>
          </p:cNvSpPr>
          <p:nvPr/>
        </p:nvSpPr>
        <p:spPr bwMode="auto">
          <a:xfrm flipH="1" flipV="1">
            <a:off x="7162800" y="533400"/>
            <a:ext cx="838200" cy="685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pattFill prst="lgConfetti">
            <a:fgClr>
              <a:srgbClr val="FF0000"/>
            </a:fgClr>
            <a:bgClr>
              <a:schemeClr val="bg1"/>
            </a:bgClr>
          </a:pattFill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wrap="none" anchor="ctr"/>
          <a:lstStyle/>
          <a:p>
            <a:r>
              <a:rPr lang="en-US"/>
              <a:t>Precipitation</a:t>
            </a:r>
            <a:br>
              <a:rPr lang="en-US"/>
            </a:br>
            <a:r>
              <a:rPr lang="en-US"/>
              <a:t>	NaCl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27F74-72B2-43A8-AEAA-195D28121399}" type="slidenum">
              <a:rPr lang="en-US"/>
              <a:pPr/>
              <a:t>17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Thermodynamics of Phase Diagrams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8610600" cy="5791200"/>
          </a:xfrm>
        </p:spPr>
        <p:txBody>
          <a:bodyPr/>
          <a:lstStyle/>
          <a:p>
            <a:r>
              <a:rPr lang="en-US" dirty="0">
                <a:cs typeface="Times New Roman" pitchFamily="18" charset="0"/>
              </a:rPr>
              <a:t>More nucleation @ high </a:t>
            </a:r>
            <a:r>
              <a:rPr lang="en-US" dirty="0" err="1">
                <a:cs typeface="Times New Roman" pitchFamily="18" charset="0"/>
              </a:rPr>
              <a:t>supersaturation</a:t>
            </a:r>
            <a:r>
              <a:rPr lang="en-US" dirty="0">
                <a:cs typeface="Times New Roman" pitchFamily="18" charset="0"/>
              </a:rPr>
              <a:t>.</a:t>
            </a:r>
          </a:p>
          <a:p>
            <a:r>
              <a:rPr lang="en-US" dirty="0" err="1">
                <a:cs typeface="Times New Roman" pitchFamily="18" charset="0"/>
              </a:rPr>
              <a:t>Supersaturation</a:t>
            </a:r>
            <a:r>
              <a:rPr lang="en-US" dirty="0">
                <a:cs typeface="Times New Roman" pitchFamily="18" charset="0"/>
              </a:rPr>
              <a:t> drops </a:t>
            </a:r>
            <a:r>
              <a:rPr lang="en-US" dirty="0" smtClean="0">
                <a:cs typeface="Times New Roman" pitchFamily="18" charset="0"/>
              </a:rPr>
              <a:t>as</a:t>
            </a:r>
            <a:br>
              <a:rPr lang="en-US" dirty="0" smtClean="0">
                <a:cs typeface="Times New Roman" pitchFamily="18" charset="0"/>
              </a:rPr>
            </a:br>
            <a:r>
              <a:rPr lang="en-US" dirty="0" smtClean="0">
                <a:cs typeface="Times New Roman" pitchFamily="18" charset="0"/>
              </a:rPr>
              <a:t>crystals </a:t>
            </a:r>
            <a:r>
              <a:rPr lang="en-US" dirty="0">
                <a:cs typeface="Times New Roman" pitchFamily="18" charset="0"/>
              </a:rPr>
              <a:t>sequester protein </a:t>
            </a:r>
          </a:p>
          <a:p>
            <a:pPr lvl="1"/>
            <a:r>
              <a:rPr lang="en-US" dirty="0">
                <a:cs typeface="Times New Roman" pitchFamily="18" charset="0"/>
              </a:rPr>
              <a:t>less nucleation </a:t>
            </a:r>
          </a:p>
          <a:p>
            <a:pPr lvl="1"/>
            <a:r>
              <a:rPr lang="en-US" dirty="0">
                <a:cs typeface="Times New Roman" pitchFamily="18" charset="0"/>
              </a:rPr>
              <a:t>A few large crystals.</a:t>
            </a:r>
          </a:p>
          <a:p>
            <a:r>
              <a:rPr lang="en-US" dirty="0">
                <a:cs typeface="Times New Roman" pitchFamily="18" charset="0"/>
              </a:rPr>
              <a:t>Continued growth, </a:t>
            </a:r>
            <a:r>
              <a:rPr lang="en-US" dirty="0" smtClean="0">
                <a:cs typeface="Times New Roman" pitchFamily="18" charset="0"/>
              </a:rPr>
              <a:t/>
            </a:r>
            <a:br>
              <a:rPr lang="en-US" dirty="0" smtClean="0">
                <a:cs typeface="Times New Roman" pitchFamily="18" charset="0"/>
              </a:rPr>
            </a:br>
            <a:r>
              <a:rPr lang="en-US" dirty="0" smtClean="0">
                <a:cs typeface="Times New Roman" pitchFamily="18" charset="0"/>
              </a:rPr>
              <a:t>requires </a:t>
            </a:r>
            <a:r>
              <a:rPr lang="en-US" dirty="0">
                <a:cs typeface="Times New Roman" pitchFamily="18" charset="0"/>
              </a:rPr>
              <a:t>increased </a:t>
            </a:r>
            <a:r>
              <a:rPr lang="en-US" dirty="0" err="1" smtClean="0">
                <a:cs typeface="Times New Roman" pitchFamily="18" charset="0"/>
              </a:rPr>
              <a:t>supersaturation</a:t>
            </a:r>
            <a:endParaRPr lang="en-US" dirty="0">
              <a:cs typeface="Times New Roman" pitchFamily="18" charset="0"/>
            </a:endParaRPr>
          </a:p>
          <a:p>
            <a:r>
              <a:rPr lang="en-US" dirty="0" smtClean="0">
                <a:cs typeface="Times New Roman" pitchFamily="18" charset="0"/>
              </a:rPr>
              <a:t>Experiment needs </a:t>
            </a:r>
            <a:r>
              <a:rPr lang="en-US" dirty="0">
                <a:cs typeface="Times New Roman" pitchFamily="18" charset="0"/>
              </a:rPr>
              <a:t>to increase [protein] and/or [precipitant</a:t>
            </a:r>
            <a:r>
              <a:rPr lang="en-US" dirty="0" smtClean="0">
                <a:cs typeface="Times New Roman" pitchFamily="18" charset="0"/>
              </a:rPr>
              <a:t>] (usually both)</a:t>
            </a:r>
            <a:endParaRPr lang="en-US" dirty="0">
              <a:cs typeface="Times New Roman" pitchFamily="18" charset="0"/>
            </a:endParaRPr>
          </a:p>
          <a:p>
            <a:pPr lvl="1"/>
            <a:r>
              <a:rPr lang="en-US" dirty="0" smtClean="0">
                <a:cs typeface="Times New Roman" pitchFamily="18" charset="0"/>
              </a:rPr>
              <a:t>Dialysis </a:t>
            </a:r>
            <a:r>
              <a:rPr lang="en-US" dirty="0">
                <a:cs typeface="Times New Roman" pitchFamily="18" charset="0"/>
              </a:rPr>
              <a:t>or vapor diffusion</a:t>
            </a:r>
          </a:p>
          <a:p>
            <a:pPr lvl="1"/>
            <a:r>
              <a:rPr lang="en-US" dirty="0">
                <a:cs typeface="Times New Roman" pitchFamily="18" charset="0"/>
              </a:rPr>
              <a:t>Slow enough so  [protein] drops w/ </a:t>
            </a:r>
            <a:r>
              <a:rPr lang="en-US" dirty="0" err="1">
                <a:cs typeface="Times New Roman" pitchFamily="18" charset="0"/>
              </a:rPr>
              <a:t>Xtl</a:t>
            </a:r>
            <a:r>
              <a:rPr lang="en-US" dirty="0">
                <a:cs typeface="Times New Roman" pitchFamily="18" charset="0"/>
              </a:rPr>
              <a:t> growth</a:t>
            </a:r>
          </a:p>
          <a:p>
            <a:pPr lvl="2"/>
            <a:r>
              <a:rPr lang="en-US" dirty="0">
                <a:cs typeface="Times New Roman" pitchFamily="18" charset="0"/>
              </a:rPr>
              <a:t>Avoids further nucleation  </a:t>
            </a:r>
          </a:p>
        </p:txBody>
      </p:sp>
      <p:grpSp>
        <p:nvGrpSpPr>
          <p:cNvPr id="22542" name="Group 14"/>
          <p:cNvGrpSpPr>
            <a:grpSpLocks/>
          </p:cNvGrpSpPr>
          <p:nvPr/>
        </p:nvGrpSpPr>
        <p:grpSpPr bwMode="auto">
          <a:xfrm>
            <a:off x="5181600" y="1190625"/>
            <a:ext cx="3657600" cy="2466975"/>
            <a:chOff x="432" y="432"/>
            <a:chExt cx="4944" cy="4259"/>
          </a:xfrm>
        </p:grpSpPr>
        <p:sp>
          <p:nvSpPr>
            <p:cNvPr id="22532" name="Arc 4" descr="Zig zag"/>
            <p:cNvSpPr>
              <a:spLocks/>
            </p:cNvSpPr>
            <p:nvPr/>
          </p:nvSpPr>
          <p:spPr bwMode="auto">
            <a:xfrm flipH="1" flipV="1">
              <a:off x="672" y="432"/>
              <a:ext cx="4608" cy="302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pattFill prst="zigZag">
              <a:fgClr>
                <a:schemeClr val="hlink"/>
              </a:fgClr>
              <a:bgClr>
                <a:srgbClr val="FFFFFF"/>
              </a:bgClr>
            </a:pattFill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Ctr="1"/>
            <a:lstStyle/>
            <a:p>
              <a:pPr algn="ctr"/>
              <a:r>
                <a:rPr lang="en-US" sz="800">
                  <a:effectLst>
                    <a:outerShdw blurRad="38100" dist="38100" dir="2700000" algn="tl">
                      <a:srgbClr val="C0C0C0"/>
                    </a:outerShdw>
                  </a:effectLst>
                  <a:latin typeface="Goudy Stout" pitchFamily="18" charset="0"/>
                </a:rPr>
                <a:t>Supersaturation</a:t>
              </a:r>
            </a:p>
          </p:txBody>
        </p:sp>
        <p:sp>
          <p:nvSpPr>
            <p:cNvPr id="22533" name="Line 5"/>
            <p:cNvSpPr>
              <a:spLocks noChangeShapeType="1"/>
            </p:cNvSpPr>
            <p:nvPr/>
          </p:nvSpPr>
          <p:spPr bwMode="auto">
            <a:xfrm flipV="1">
              <a:off x="433" y="624"/>
              <a:ext cx="0" cy="326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534" name="Line 6"/>
            <p:cNvSpPr>
              <a:spLocks noChangeShapeType="1"/>
            </p:cNvSpPr>
            <p:nvPr/>
          </p:nvSpPr>
          <p:spPr bwMode="auto">
            <a:xfrm>
              <a:off x="432" y="3888"/>
              <a:ext cx="494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535" name="Text Box 7"/>
            <p:cNvSpPr txBox="1">
              <a:spLocks noChangeArrowheads="1"/>
            </p:cNvSpPr>
            <p:nvPr/>
          </p:nvSpPr>
          <p:spPr bwMode="auto">
            <a:xfrm>
              <a:off x="818" y="4321"/>
              <a:ext cx="3013" cy="37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800"/>
                <a:t>Precipitatant concentration (salt, PEG etc.)</a:t>
              </a:r>
            </a:p>
          </p:txBody>
        </p:sp>
        <p:sp>
          <p:nvSpPr>
            <p:cNvPr id="22536" name="Text Box 8"/>
            <p:cNvSpPr txBox="1">
              <a:spLocks noChangeArrowheads="1"/>
            </p:cNvSpPr>
            <p:nvPr/>
          </p:nvSpPr>
          <p:spPr bwMode="auto">
            <a:xfrm rot="-5400000">
              <a:off x="-424" y="2037"/>
              <a:ext cx="2092" cy="29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800"/>
                <a:t>Protein concentration</a:t>
              </a:r>
            </a:p>
          </p:txBody>
        </p:sp>
        <p:sp>
          <p:nvSpPr>
            <p:cNvPr id="22537" name="Text Box 9"/>
            <p:cNvSpPr txBox="1">
              <a:spLocks noChangeArrowheads="1"/>
            </p:cNvSpPr>
            <p:nvPr/>
          </p:nvSpPr>
          <p:spPr bwMode="auto">
            <a:xfrm>
              <a:off x="576" y="3647"/>
              <a:ext cx="2978" cy="581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800" dirty="0"/>
                <a:t>Under-saturation</a:t>
              </a:r>
              <a:br>
                <a:rPr lang="en-US" sz="800" dirty="0"/>
              </a:br>
              <a:r>
                <a:rPr lang="en-US" sz="800" dirty="0"/>
                <a:t>(protein remains soluble; crystals dissolve)</a:t>
              </a:r>
            </a:p>
          </p:txBody>
        </p:sp>
        <p:sp>
          <p:nvSpPr>
            <p:cNvPr id="22538" name="Arc 10" descr="40%"/>
            <p:cNvSpPr>
              <a:spLocks/>
            </p:cNvSpPr>
            <p:nvPr/>
          </p:nvSpPr>
          <p:spPr bwMode="auto">
            <a:xfrm flipH="1" flipV="1">
              <a:off x="2208" y="768"/>
              <a:ext cx="3072" cy="15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pattFill prst="pct40">
              <a:fgClr>
                <a:schemeClr val="accent1"/>
              </a:fgClr>
              <a:bgClr>
                <a:schemeClr val="bg1"/>
              </a:bgClr>
            </a:pattFill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b"/>
            <a:lstStyle/>
            <a:p>
              <a:pPr algn="r"/>
              <a:r>
                <a:rPr lang="en-US" sz="800" b="1" u="sng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Nucleation zone</a:t>
              </a:r>
            </a:p>
            <a:p>
              <a:pPr algn="r"/>
              <a:endParaRPr lang="en-US" sz="800" b="1" u="sng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22539" name="Arc 11" descr="Large confetti"/>
            <p:cNvSpPr>
              <a:spLocks/>
            </p:cNvSpPr>
            <p:nvPr/>
          </p:nvSpPr>
          <p:spPr bwMode="auto">
            <a:xfrm flipH="1" flipV="1">
              <a:off x="3168" y="768"/>
              <a:ext cx="2113" cy="76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pattFill prst="lgConfetti">
              <a:fgClr>
                <a:srgbClr val="FF0000"/>
              </a:fgClr>
              <a:bgClr>
                <a:schemeClr val="bg1"/>
              </a:bgClr>
            </a:pattFill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r"/>
              <a:r>
                <a:rPr lang="en-US" sz="800" b="1" u="sng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Precipitation zone</a:t>
              </a:r>
            </a:p>
          </p:txBody>
        </p:sp>
        <p:sp>
          <p:nvSpPr>
            <p:cNvPr id="22540" name="AutoShape 12"/>
            <p:cNvSpPr>
              <a:spLocks/>
            </p:cNvSpPr>
            <p:nvPr/>
          </p:nvSpPr>
          <p:spPr bwMode="auto">
            <a:xfrm>
              <a:off x="1248" y="2544"/>
              <a:ext cx="1008" cy="520"/>
            </a:xfrm>
            <a:prstGeom prst="borderCallout1">
              <a:avLst>
                <a:gd name="adj1" fmla="val 13847"/>
                <a:gd name="adj2" fmla="val -4764"/>
                <a:gd name="adj3" fmla="val -222306"/>
                <a:gd name="adj4" fmla="val -34819"/>
              </a:avLst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en-US" sz="800" i="1"/>
                <a:t>Solubility curve</a:t>
              </a:r>
            </a:p>
          </p:txBody>
        </p:sp>
        <p:sp>
          <p:nvSpPr>
            <p:cNvPr id="22541" name="Text Box 13"/>
            <p:cNvSpPr txBox="1">
              <a:spLocks noChangeArrowheads="1"/>
            </p:cNvSpPr>
            <p:nvPr/>
          </p:nvSpPr>
          <p:spPr bwMode="auto">
            <a:xfrm>
              <a:off x="3116" y="2356"/>
              <a:ext cx="2163" cy="1003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US" sz="800" b="1" u="sng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Metastable zone</a:t>
              </a:r>
              <a:r>
                <a:rPr lang="en-US" sz="800" b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/>
              </a:r>
              <a:br>
                <a:rPr lang="en-US" sz="800" b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</a:br>
              <a:r>
                <a:rPr lang="en-US" sz="800" b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Crystals grow, but</a:t>
              </a:r>
              <a:br>
                <a:rPr lang="en-US" sz="800" b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</a:br>
              <a:r>
                <a:rPr lang="en-US" sz="800" b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Nuclei form only infinitely slowly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84FC2-5636-4A09-AC74-7F2BD987F96F}" type="slidenum">
              <a:rPr lang="en-US"/>
              <a:pPr/>
              <a:t>18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Methods for slowly increasing supersaturation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Vapor diffusion: </a:t>
            </a:r>
          </a:p>
          <a:p>
            <a:pPr lvl="1"/>
            <a:r>
              <a:rPr lang="en-US" dirty="0">
                <a:cs typeface="Times New Roman" pitchFamily="18" charset="0"/>
              </a:rPr>
              <a:t>Hanging drops – most popular</a:t>
            </a:r>
          </a:p>
          <a:p>
            <a:pPr lvl="1"/>
            <a:r>
              <a:rPr lang="en-US" dirty="0">
                <a:cs typeface="Times New Roman" pitchFamily="18" charset="0"/>
              </a:rPr>
              <a:t>Sitting drops – </a:t>
            </a:r>
            <a:r>
              <a:rPr lang="en-US" dirty="0" smtClean="0">
                <a:cs typeface="Times New Roman" pitchFamily="18" charset="0"/>
              </a:rPr>
              <a:t>esp. robotic setup</a:t>
            </a:r>
            <a:endParaRPr lang="en-US" dirty="0"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</a:rPr>
              <a:t>Dialysis: </a:t>
            </a:r>
          </a:p>
          <a:p>
            <a:pPr lvl="1"/>
            <a:r>
              <a:rPr lang="en-US" dirty="0" err="1">
                <a:cs typeface="Times New Roman" pitchFamily="18" charset="0"/>
              </a:rPr>
              <a:t>Microdialysis</a:t>
            </a:r>
            <a:r>
              <a:rPr lang="en-US" dirty="0">
                <a:cs typeface="Times New Roman" pitchFamily="18" charset="0"/>
              </a:rPr>
              <a:t> buttons – 3</a:t>
            </a:r>
            <a:r>
              <a:rPr lang="en-US" sz="2900" baseline="30000" dirty="0">
                <a:cs typeface="Times New Roman" pitchFamily="18" charset="0"/>
              </a:rPr>
              <a:t>rd</a:t>
            </a:r>
            <a:r>
              <a:rPr lang="en-US" dirty="0">
                <a:cs typeface="Times New Roman" pitchFamily="18" charset="0"/>
              </a:rPr>
              <a:t> most popular</a:t>
            </a:r>
          </a:p>
          <a:p>
            <a:pPr lvl="1"/>
            <a:r>
              <a:rPr lang="en-US" dirty="0" err="1">
                <a:cs typeface="Times New Roman" pitchFamily="18" charset="0"/>
              </a:rPr>
              <a:t>Zeppenzauer</a:t>
            </a:r>
            <a:r>
              <a:rPr lang="en-US" dirty="0">
                <a:cs typeface="Times New Roman" pitchFamily="18" charset="0"/>
              </a:rPr>
              <a:t> tubes</a:t>
            </a:r>
          </a:p>
          <a:p>
            <a:r>
              <a:rPr lang="en-US" dirty="0">
                <a:cs typeface="Times New Roman" pitchFamily="18" charset="0"/>
              </a:rPr>
              <a:t>Capillary crystallization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Gels or free diffusion</a:t>
            </a:r>
          </a:p>
          <a:p>
            <a:pPr lvl="1"/>
            <a:r>
              <a:rPr lang="en-US" dirty="0" err="1" smtClean="0">
                <a:cs typeface="Times New Roman" pitchFamily="18" charset="0"/>
              </a:rPr>
              <a:t>Microfluidics</a:t>
            </a:r>
            <a:endParaRPr lang="en-US" dirty="0">
              <a:cs typeface="Times New Roman" pitchFamily="18" charset="0"/>
            </a:endParaRPr>
          </a:p>
        </p:txBody>
      </p:sp>
      <p:grpSp>
        <p:nvGrpSpPr>
          <p:cNvPr id="33817" name="Group 25"/>
          <p:cNvGrpSpPr>
            <a:grpSpLocks/>
          </p:cNvGrpSpPr>
          <p:nvPr/>
        </p:nvGrpSpPr>
        <p:grpSpPr bwMode="auto">
          <a:xfrm>
            <a:off x="6400800" y="3200400"/>
            <a:ext cx="2241550" cy="3460750"/>
            <a:chOff x="3312" y="96"/>
            <a:chExt cx="2592" cy="4005"/>
          </a:xfrm>
        </p:grpSpPr>
        <p:sp>
          <p:nvSpPr>
            <p:cNvPr id="33803" name="Freeform 11"/>
            <p:cNvSpPr>
              <a:spLocks/>
            </p:cNvSpPr>
            <p:nvPr/>
          </p:nvSpPr>
          <p:spPr bwMode="auto">
            <a:xfrm>
              <a:off x="3539" y="527"/>
              <a:ext cx="2249" cy="3351"/>
            </a:xfrm>
            <a:custGeom>
              <a:avLst/>
              <a:gdLst/>
              <a:ahLst/>
              <a:cxnLst>
                <a:cxn ang="0">
                  <a:pos x="443" y="3237"/>
                </a:cxn>
                <a:cxn ang="0">
                  <a:pos x="1371" y="112"/>
                </a:cxn>
                <a:cxn ang="0">
                  <a:pos x="1785" y="239"/>
                </a:cxn>
                <a:cxn ang="0">
                  <a:pos x="857" y="3351"/>
                </a:cxn>
                <a:cxn ang="0">
                  <a:pos x="1441" y="3329"/>
                </a:cxn>
                <a:cxn ang="0">
                  <a:pos x="2249" y="358"/>
                </a:cxn>
                <a:cxn ang="0">
                  <a:pos x="872" y="0"/>
                </a:cxn>
                <a:cxn ang="0">
                  <a:pos x="0" y="2886"/>
                </a:cxn>
                <a:cxn ang="0">
                  <a:pos x="443" y="3237"/>
                </a:cxn>
              </a:cxnLst>
              <a:rect l="0" t="0" r="r" b="b"/>
              <a:pathLst>
                <a:path w="2249" h="3351">
                  <a:moveTo>
                    <a:pt x="443" y="3237"/>
                  </a:moveTo>
                  <a:lnTo>
                    <a:pt x="1371" y="112"/>
                  </a:lnTo>
                  <a:lnTo>
                    <a:pt x="1785" y="239"/>
                  </a:lnTo>
                  <a:lnTo>
                    <a:pt x="857" y="3351"/>
                  </a:lnTo>
                  <a:lnTo>
                    <a:pt x="1441" y="3329"/>
                  </a:lnTo>
                  <a:lnTo>
                    <a:pt x="2249" y="358"/>
                  </a:lnTo>
                  <a:lnTo>
                    <a:pt x="872" y="0"/>
                  </a:lnTo>
                  <a:lnTo>
                    <a:pt x="0" y="2886"/>
                  </a:lnTo>
                  <a:lnTo>
                    <a:pt x="443" y="3237"/>
                  </a:lnTo>
                  <a:close/>
                </a:path>
              </a:pathLst>
            </a:custGeom>
            <a:solidFill>
              <a:srgbClr val="969696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04" name="Freeform 12"/>
            <p:cNvSpPr>
              <a:spLocks/>
            </p:cNvSpPr>
            <p:nvPr/>
          </p:nvSpPr>
          <p:spPr bwMode="auto">
            <a:xfrm rot="-1133408">
              <a:off x="3550" y="2885"/>
              <a:ext cx="1552" cy="1216"/>
            </a:xfrm>
            <a:custGeom>
              <a:avLst/>
              <a:gdLst/>
              <a:ahLst/>
              <a:cxnLst>
                <a:cxn ang="0">
                  <a:pos x="160" y="0"/>
                </a:cxn>
                <a:cxn ang="0">
                  <a:pos x="160" y="96"/>
                </a:cxn>
                <a:cxn ang="0">
                  <a:pos x="16" y="288"/>
                </a:cxn>
                <a:cxn ang="0">
                  <a:pos x="64" y="384"/>
                </a:cxn>
                <a:cxn ang="0">
                  <a:pos x="352" y="816"/>
                </a:cxn>
                <a:cxn ang="0">
                  <a:pos x="736" y="1056"/>
                </a:cxn>
                <a:cxn ang="0">
                  <a:pos x="1264" y="1200"/>
                </a:cxn>
                <a:cxn ang="0">
                  <a:pos x="1408" y="960"/>
                </a:cxn>
                <a:cxn ang="0">
                  <a:pos x="1504" y="912"/>
                </a:cxn>
                <a:cxn ang="0">
                  <a:pos x="1552" y="912"/>
                </a:cxn>
              </a:cxnLst>
              <a:rect l="0" t="0" r="r" b="b"/>
              <a:pathLst>
                <a:path w="1552" h="1216">
                  <a:moveTo>
                    <a:pt x="160" y="0"/>
                  </a:moveTo>
                  <a:cubicBezTo>
                    <a:pt x="172" y="24"/>
                    <a:pt x="184" y="48"/>
                    <a:pt x="160" y="96"/>
                  </a:cubicBezTo>
                  <a:cubicBezTo>
                    <a:pt x="136" y="144"/>
                    <a:pt x="32" y="240"/>
                    <a:pt x="16" y="288"/>
                  </a:cubicBezTo>
                  <a:cubicBezTo>
                    <a:pt x="0" y="336"/>
                    <a:pt x="8" y="296"/>
                    <a:pt x="64" y="384"/>
                  </a:cubicBezTo>
                  <a:cubicBezTo>
                    <a:pt x="120" y="472"/>
                    <a:pt x="240" y="704"/>
                    <a:pt x="352" y="816"/>
                  </a:cubicBezTo>
                  <a:cubicBezTo>
                    <a:pt x="464" y="928"/>
                    <a:pt x="584" y="992"/>
                    <a:pt x="736" y="1056"/>
                  </a:cubicBezTo>
                  <a:cubicBezTo>
                    <a:pt x="888" y="1120"/>
                    <a:pt x="1152" y="1216"/>
                    <a:pt x="1264" y="1200"/>
                  </a:cubicBezTo>
                  <a:cubicBezTo>
                    <a:pt x="1376" y="1184"/>
                    <a:pt x="1368" y="1008"/>
                    <a:pt x="1408" y="960"/>
                  </a:cubicBezTo>
                  <a:cubicBezTo>
                    <a:pt x="1448" y="912"/>
                    <a:pt x="1480" y="920"/>
                    <a:pt x="1504" y="912"/>
                  </a:cubicBezTo>
                  <a:cubicBezTo>
                    <a:pt x="1528" y="904"/>
                    <a:pt x="1540" y="908"/>
                    <a:pt x="1552" y="912"/>
                  </a:cubicBezTo>
                </a:path>
              </a:pathLst>
            </a:custGeom>
            <a:noFill/>
            <a:ln w="76200">
              <a:solidFill>
                <a:schemeClr val="accent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05" name="Oval 13"/>
            <p:cNvSpPr>
              <a:spLocks noChangeArrowheads="1"/>
            </p:cNvSpPr>
            <p:nvPr/>
          </p:nvSpPr>
          <p:spPr bwMode="auto">
            <a:xfrm rot="-1133408">
              <a:off x="3423" y="3146"/>
              <a:ext cx="96" cy="96"/>
            </a:xfrm>
            <a:prstGeom prst="ellipse">
              <a:avLst/>
            </a:prstGeom>
            <a:solidFill>
              <a:schemeClr val="tx1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6" name="Oval 14"/>
            <p:cNvSpPr>
              <a:spLocks noChangeArrowheads="1"/>
            </p:cNvSpPr>
            <p:nvPr/>
          </p:nvSpPr>
          <p:spPr bwMode="auto">
            <a:xfrm rot="-1133408">
              <a:off x="5051" y="3603"/>
              <a:ext cx="96" cy="96"/>
            </a:xfrm>
            <a:prstGeom prst="ellipse">
              <a:avLst/>
            </a:prstGeom>
            <a:solidFill>
              <a:schemeClr val="tx1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7" name="Freeform 15" descr="Zig zag"/>
            <p:cNvSpPr>
              <a:spLocks/>
            </p:cNvSpPr>
            <p:nvPr/>
          </p:nvSpPr>
          <p:spPr bwMode="auto">
            <a:xfrm>
              <a:off x="3976" y="2199"/>
              <a:ext cx="927" cy="1701"/>
            </a:xfrm>
            <a:custGeom>
              <a:avLst/>
              <a:gdLst/>
              <a:ahLst/>
              <a:cxnLst>
                <a:cxn ang="0">
                  <a:pos x="499" y="0"/>
                </a:cxn>
                <a:cxn ang="0">
                  <a:pos x="927" y="7"/>
                </a:cxn>
                <a:cxn ang="0">
                  <a:pos x="484" y="1366"/>
                </a:cxn>
                <a:cxn ang="0">
                  <a:pos x="396" y="1701"/>
                </a:cxn>
                <a:cxn ang="0">
                  <a:pos x="183" y="1672"/>
                </a:cxn>
                <a:cxn ang="0">
                  <a:pos x="0" y="1583"/>
                </a:cxn>
                <a:cxn ang="0">
                  <a:pos x="499" y="0"/>
                </a:cxn>
              </a:cxnLst>
              <a:rect l="0" t="0" r="r" b="b"/>
              <a:pathLst>
                <a:path w="927" h="1701">
                  <a:moveTo>
                    <a:pt x="499" y="0"/>
                  </a:moveTo>
                  <a:lnTo>
                    <a:pt x="927" y="7"/>
                  </a:lnTo>
                  <a:lnTo>
                    <a:pt x="484" y="1366"/>
                  </a:lnTo>
                  <a:lnTo>
                    <a:pt x="396" y="1701"/>
                  </a:lnTo>
                  <a:lnTo>
                    <a:pt x="183" y="1672"/>
                  </a:lnTo>
                  <a:lnTo>
                    <a:pt x="0" y="1583"/>
                  </a:lnTo>
                  <a:lnTo>
                    <a:pt x="499" y="0"/>
                  </a:lnTo>
                  <a:close/>
                </a:path>
              </a:pathLst>
            </a:custGeom>
            <a:pattFill prst="zigZag">
              <a:fgClr>
                <a:schemeClr val="accent2"/>
              </a:fgClr>
              <a:bgClr>
                <a:schemeClr val="bg1"/>
              </a:bgClr>
            </a:pattFill>
            <a:ln w="31750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Freeform 16" descr="Wave"/>
            <p:cNvSpPr>
              <a:spLocks/>
            </p:cNvSpPr>
            <p:nvPr/>
          </p:nvSpPr>
          <p:spPr bwMode="auto">
            <a:xfrm>
              <a:off x="3408" y="2496"/>
              <a:ext cx="2400" cy="1488"/>
            </a:xfrm>
            <a:custGeom>
              <a:avLst/>
              <a:gdLst/>
              <a:ahLst/>
              <a:cxnLst>
                <a:cxn ang="0">
                  <a:pos x="1483" y="1435"/>
                </a:cxn>
                <a:cxn ang="0">
                  <a:pos x="1017" y="1463"/>
                </a:cxn>
                <a:cxn ang="0">
                  <a:pos x="825" y="1454"/>
                </a:cxn>
                <a:cxn ang="0">
                  <a:pos x="587" y="1362"/>
                </a:cxn>
                <a:cxn ang="0">
                  <a:pos x="75" y="960"/>
                </a:cxn>
                <a:cxn ang="0">
                  <a:pos x="94" y="786"/>
                </a:cxn>
                <a:cxn ang="0">
                  <a:pos x="2" y="722"/>
                </a:cxn>
                <a:cxn ang="0">
                  <a:pos x="30" y="603"/>
                </a:cxn>
                <a:cxn ang="0">
                  <a:pos x="203" y="594"/>
                </a:cxn>
                <a:cxn ang="0">
                  <a:pos x="386" y="9"/>
                </a:cxn>
                <a:cxn ang="0">
                  <a:pos x="1911" y="9"/>
                </a:cxn>
                <a:cxn ang="0">
                  <a:pos x="1721" y="997"/>
                </a:cxn>
                <a:cxn ang="0">
                  <a:pos x="1767" y="1170"/>
                </a:cxn>
                <a:cxn ang="0">
                  <a:pos x="1685" y="1216"/>
                </a:cxn>
                <a:cxn ang="0">
                  <a:pos x="1630" y="1381"/>
                </a:cxn>
                <a:cxn ang="0">
                  <a:pos x="1602" y="1481"/>
                </a:cxn>
                <a:cxn ang="0">
                  <a:pos x="2400" y="1488"/>
                </a:cxn>
                <a:cxn ang="0">
                  <a:pos x="2400" y="0"/>
                </a:cxn>
                <a:cxn ang="0">
                  <a:pos x="0" y="0"/>
                </a:cxn>
                <a:cxn ang="0">
                  <a:pos x="0" y="1488"/>
                </a:cxn>
                <a:cxn ang="0">
                  <a:pos x="1483" y="1435"/>
                </a:cxn>
              </a:cxnLst>
              <a:rect l="0" t="0" r="r" b="b"/>
              <a:pathLst>
                <a:path w="2400" h="1488">
                  <a:moveTo>
                    <a:pt x="1483" y="1435"/>
                  </a:moveTo>
                  <a:lnTo>
                    <a:pt x="1017" y="1463"/>
                  </a:lnTo>
                  <a:lnTo>
                    <a:pt x="825" y="1454"/>
                  </a:lnTo>
                  <a:lnTo>
                    <a:pt x="587" y="1362"/>
                  </a:lnTo>
                  <a:lnTo>
                    <a:pt x="75" y="960"/>
                  </a:lnTo>
                  <a:lnTo>
                    <a:pt x="94" y="786"/>
                  </a:lnTo>
                  <a:lnTo>
                    <a:pt x="2" y="722"/>
                  </a:lnTo>
                  <a:lnTo>
                    <a:pt x="30" y="603"/>
                  </a:lnTo>
                  <a:lnTo>
                    <a:pt x="203" y="594"/>
                  </a:lnTo>
                  <a:lnTo>
                    <a:pt x="386" y="9"/>
                  </a:lnTo>
                  <a:lnTo>
                    <a:pt x="1911" y="9"/>
                  </a:lnTo>
                  <a:lnTo>
                    <a:pt x="1721" y="997"/>
                  </a:lnTo>
                  <a:lnTo>
                    <a:pt x="1767" y="1170"/>
                  </a:lnTo>
                  <a:lnTo>
                    <a:pt x="1685" y="1216"/>
                  </a:lnTo>
                  <a:lnTo>
                    <a:pt x="1630" y="1381"/>
                  </a:lnTo>
                  <a:lnTo>
                    <a:pt x="1602" y="1481"/>
                  </a:lnTo>
                  <a:lnTo>
                    <a:pt x="2400" y="1488"/>
                  </a:lnTo>
                  <a:lnTo>
                    <a:pt x="2400" y="0"/>
                  </a:lnTo>
                  <a:lnTo>
                    <a:pt x="0" y="0"/>
                  </a:lnTo>
                  <a:lnTo>
                    <a:pt x="0" y="1488"/>
                  </a:lnTo>
                  <a:lnTo>
                    <a:pt x="1483" y="1435"/>
                  </a:lnTo>
                  <a:close/>
                </a:path>
              </a:pathLst>
            </a:custGeom>
            <a:pattFill prst="wave">
              <a:fgClr>
                <a:schemeClr val="hlink"/>
              </a:fgClr>
              <a:bgClr>
                <a:schemeClr val="bg1"/>
              </a:bgClr>
            </a:pattFill>
            <a:ln w="31750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Freeform 17"/>
            <p:cNvSpPr>
              <a:spLocks/>
            </p:cNvSpPr>
            <p:nvPr/>
          </p:nvSpPr>
          <p:spPr bwMode="auto">
            <a:xfrm>
              <a:off x="3390" y="110"/>
              <a:ext cx="2418" cy="38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" y="3874"/>
                </a:cxn>
                <a:cxn ang="0">
                  <a:pos x="2418" y="3874"/>
                </a:cxn>
                <a:cxn ang="0">
                  <a:pos x="2377" y="45"/>
                </a:cxn>
              </a:cxnLst>
              <a:rect l="0" t="0" r="r" b="b"/>
              <a:pathLst>
                <a:path w="2418" h="3874">
                  <a:moveTo>
                    <a:pt x="0" y="0"/>
                  </a:moveTo>
                  <a:lnTo>
                    <a:pt x="18" y="3874"/>
                  </a:lnTo>
                  <a:lnTo>
                    <a:pt x="2418" y="3874"/>
                  </a:lnTo>
                  <a:lnTo>
                    <a:pt x="2377" y="45"/>
                  </a:ln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12" name="Arc 20"/>
            <p:cNvSpPr>
              <a:spLocks/>
            </p:cNvSpPr>
            <p:nvPr/>
          </p:nvSpPr>
          <p:spPr bwMode="auto">
            <a:xfrm flipH="1" flipV="1">
              <a:off x="3552" y="3683"/>
              <a:ext cx="624" cy="240"/>
            </a:xfrm>
            <a:custGeom>
              <a:avLst/>
              <a:gdLst>
                <a:gd name="G0" fmla="+- 21599 0 0"/>
                <a:gd name="G1" fmla="+- 21600 0 0"/>
                <a:gd name="G2" fmla="+- 21600 0 0"/>
                <a:gd name="T0" fmla="*/ 0 w 43199"/>
                <a:gd name="T1" fmla="*/ 21352 h 21600"/>
                <a:gd name="T2" fmla="*/ 43199 w 43199"/>
                <a:gd name="T3" fmla="*/ 21600 h 21600"/>
                <a:gd name="T4" fmla="*/ 21599 w 4319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9" h="21600" fill="none" extrusionOk="0">
                  <a:moveTo>
                    <a:pt x="0" y="21352"/>
                  </a:moveTo>
                  <a:cubicBezTo>
                    <a:pt x="136" y="9520"/>
                    <a:pt x="9766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</a:path>
                <a:path w="43199" h="21600" stroke="0" extrusionOk="0">
                  <a:moveTo>
                    <a:pt x="0" y="21352"/>
                  </a:moveTo>
                  <a:cubicBezTo>
                    <a:pt x="136" y="9520"/>
                    <a:pt x="9766" y="-1"/>
                    <a:pt x="21599" y="0"/>
                  </a:cubicBezTo>
                  <a:cubicBezTo>
                    <a:pt x="33528" y="0"/>
                    <a:pt x="43199" y="9670"/>
                    <a:pt x="43199" y="21600"/>
                  </a:cubicBezTo>
                  <a:lnTo>
                    <a:pt x="21599" y="21600"/>
                  </a:lnTo>
                  <a:close/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3" name="Text Box 21"/>
            <p:cNvSpPr txBox="1">
              <a:spLocks noChangeArrowheads="1"/>
            </p:cNvSpPr>
            <p:nvPr/>
          </p:nvSpPr>
          <p:spPr bwMode="auto">
            <a:xfrm rot="-4371248">
              <a:off x="3809" y="2704"/>
              <a:ext cx="1340" cy="327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/>
            <a:lstStyle/>
            <a:p>
              <a:r>
                <a:rPr lang="en-US" sz="1800"/>
                <a:t>Protein soln</a:t>
              </a:r>
            </a:p>
          </p:txBody>
        </p:sp>
        <p:sp>
          <p:nvSpPr>
            <p:cNvPr id="33814" name="Text Box 22"/>
            <p:cNvSpPr txBox="1">
              <a:spLocks noChangeArrowheads="1"/>
            </p:cNvSpPr>
            <p:nvPr/>
          </p:nvSpPr>
          <p:spPr bwMode="auto">
            <a:xfrm>
              <a:off x="5130" y="3696"/>
              <a:ext cx="774" cy="366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wrap="none" lIns="0" tIns="0" rIns="0" bIns="0"/>
            <a:lstStyle/>
            <a:p>
              <a:r>
                <a:rPr lang="en-US" sz="1000"/>
                <a:t>Precipitant</a:t>
              </a:r>
              <a:br>
                <a:rPr lang="en-US" sz="1000"/>
              </a:br>
              <a:r>
                <a:rPr lang="en-US" sz="1000"/>
                <a:t>soln.</a:t>
              </a:r>
            </a:p>
          </p:txBody>
        </p:sp>
        <p:sp>
          <p:nvSpPr>
            <p:cNvPr id="33816" name="Freeform 24"/>
            <p:cNvSpPr>
              <a:spLocks/>
            </p:cNvSpPr>
            <p:nvPr/>
          </p:nvSpPr>
          <p:spPr bwMode="auto">
            <a:xfrm>
              <a:off x="3312" y="96"/>
              <a:ext cx="2544" cy="336"/>
            </a:xfrm>
            <a:custGeom>
              <a:avLst/>
              <a:gdLst/>
              <a:ahLst/>
              <a:cxnLst>
                <a:cxn ang="0">
                  <a:pos x="0" y="288"/>
                </a:cxn>
                <a:cxn ang="0">
                  <a:pos x="96" y="0"/>
                </a:cxn>
                <a:cxn ang="0">
                  <a:pos x="2448" y="0"/>
                </a:cxn>
                <a:cxn ang="0">
                  <a:pos x="2544" y="336"/>
                </a:cxn>
              </a:cxnLst>
              <a:rect l="0" t="0" r="r" b="b"/>
              <a:pathLst>
                <a:path w="2544" h="336">
                  <a:moveTo>
                    <a:pt x="0" y="288"/>
                  </a:moveTo>
                  <a:lnTo>
                    <a:pt x="96" y="0"/>
                  </a:lnTo>
                  <a:lnTo>
                    <a:pt x="2448" y="0"/>
                  </a:lnTo>
                  <a:lnTo>
                    <a:pt x="2544" y="336"/>
                  </a:ln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820" name="Group 28"/>
          <p:cNvGrpSpPr>
            <a:grpSpLocks/>
          </p:cNvGrpSpPr>
          <p:nvPr/>
        </p:nvGrpSpPr>
        <p:grpSpPr bwMode="auto">
          <a:xfrm>
            <a:off x="4267200" y="5694363"/>
            <a:ext cx="1600200" cy="858837"/>
            <a:chOff x="2688" y="3459"/>
            <a:chExt cx="1008" cy="541"/>
          </a:xfrm>
        </p:grpSpPr>
        <p:sp>
          <p:nvSpPr>
            <p:cNvPr id="33796" name="Freeform 4"/>
            <p:cNvSpPr>
              <a:spLocks/>
            </p:cNvSpPr>
            <p:nvPr/>
          </p:nvSpPr>
          <p:spPr bwMode="auto">
            <a:xfrm rot="16647089">
              <a:off x="2911" y="3616"/>
              <a:ext cx="288" cy="414"/>
            </a:xfrm>
            <a:custGeom>
              <a:avLst/>
              <a:gdLst/>
              <a:ahLst/>
              <a:cxnLst>
                <a:cxn ang="0">
                  <a:pos x="288" y="365"/>
                </a:cxn>
                <a:cxn ang="0">
                  <a:pos x="576" y="509"/>
                </a:cxn>
                <a:cxn ang="0">
                  <a:pos x="384" y="893"/>
                </a:cxn>
                <a:cxn ang="0">
                  <a:pos x="96" y="749"/>
                </a:cxn>
                <a:cxn ang="0">
                  <a:pos x="0" y="1325"/>
                </a:cxn>
                <a:cxn ang="0">
                  <a:pos x="384" y="1517"/>
                </a:cxn>
                <a:cxn ang="0">
                  <a:pos x="1058" y="175"/>
                </a:cxn>
                <a:cxn ang="0">
                  <a:pos x="721" y="0"/>
                </a:cxn>
                <a:cxn ang="0">
                  <a:pos x="288" y="365"/>
                </a:cxn>
              </a:cxnLst>
              <a:rect l="0" t="0" r="r" b="b"/>
              <a:pathLst>
                <a:path w="1058" h="1517">
                  <a:moveTo>
                    <a:pt x="288" y="365"/>
                  </a:moveTo>
                  <a:lnTo>
                    <a:pt x="576" y="509"/>
                  </a:lnTo>
                  <a:lnTo>
                    <a:pt x="384" y="893"/>
                  </a:lnTo>
                  <a:lnTo>
                    <a:pt x="96" y="749"/>
                  </a:lnTo>
                  <a:lnTo>
                    <a:pt x="0" y="1325"/>
                  </a:lnTo>
                  <a:lnTo>
                    <a:pt x="384" y="1517"/>
                  </a:lnTo>
                  <a:lnTo>
                    <a:pt x="1058" y="175"/>
                  </a:lnTo>
                  <a:lnTo>
                    <a:pt x="721" y="0"/>
                  </a:lnTo>
                  <a:lnTo>
                    <a:pt x="288" y="365"/>
                  </a:lnTo>
                  <a:close/>
                </a:path>
              </a:pathLst>
            </a:custGeom>
            <a:solidFill>
              <a:srgbClr val="969696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7" name="Freeform 5"/>
            <p:cNvSpPr>
              <a:spLocks/>
            </p:cNvSpPr>
            <p:nvPr/>
          </p:nvSpPr>
          <p:spPr bwMode="auto">
            <a:xfrm>
              <a:off x="2841" y="3668"/>
              <a:ext cx="423" cy="332"/>
            </a:xfrm>
            <a:custGeom>
              <a:avLst/>
              <a:gdLst/>
              <a:ahLst/>
              <a:cxnLst>
                <a:cxn ang="0">
                  <a:pos x="160" y="0"/>
                </a:cxn>
                <a:cxn ang="0">
                  <a:pos x="160" y="96"/>
                </a:cxn>
                <a:cxn ang="0">
                  <a:pos x="16" y="288"/>
                </a:cxn>
                <a:cxn ang="0">
                  <a:pos x="64" y="384"/>
                </a:cxn>
                <a:cxn ang="0">
                  <a:pos x="352" y="816"/>
                </a:cxn>
                <a:cxn ang="0">
                  <a:pos x="736" y="1056"/>
                </a:cxn>
                <a:cxn ang="0">
                  <a:pos x="1264" y="1200"/>
                </a:cxn>
                <a:cxn ang="0">
                  <a:pos x="1408" y="960"/>
                </a:cxn>
                <a:cxn ang="0">
                  <a:pos x="1504" y="912"/>
                </a:cxn>
                <a:cxn ang="0">
                  <a:pos x="1552" y="912"/>
                </a:cxn>
              </a:cxnLst>
              <a:rect l="0" t="0" r="r" b="b"/>
              <a:pathLst>
                <a:path w="1552" h="1216">
                  <a:moveTo>
                    <a:pt x="160" y="0"/>
                  </a:moveTo>
                  <a:cubicBezTo>
                    <a:pt x="172" y="24"/>
                    <a:pt x="184" y="48"/>
                    <a:pt x="160" y="96"/>
                  </a:cubicBezTo>
                  <a:cubicBezTo>
                    <a:pt x="136" y="144"/>
                    <a:pt x="32" y="240"/>
                    <a:pt x="16" y="288"/>
                  </a:cubicBezTo>
                  <a:cubicBezTo>
                    <a:pt x="0" y="336"/>
                    <a:pt x="8" y="296"/>
                    <a:pt x="64" y="384"/>
                  </a:cubicBezTo>
                  <a:cubicBezTo>
                    <a:pt x="120" y="472"/>
                    <a:pt x="240" y="704"/>
                    <a:pt x="352" y="816"/>
                  </a:cubicBezTo>
                  <a:cubicBezTo>
                    <a:pt x="464" y="928"/>
                    <a:pt x="584" y="992"/>
                    <a:pt x="736" y="1056"/>
                  </a:cubicBezTo>
                  <a:cubicBezTo>
                    <a:pt x="888" y="1120"/>
                    <a:pt x="1152" y="1216"/>
                    <a:pt x="1264" y="1200"/>
                  </a:cubicBezTo>
                  <a:cubicBezTo>
                    <a:pt x="1376" y="1184"/>
                    <a:pt x="1368" y="1008"/>
                    <a:pt x="1408" y="960"/>
                  </a:cubicBezTo>
                  <a:cubicBezTo>
                    <a:pt x="1448" y="912"/>
                    <a:pt x="1480" y="920"/>
                    <a:pt x="1504" y="912"/>
                  </a:cubicBezTo>
                  <a:cubicBezTo>
                    <a:pt x="1528" y="904"/>
                    <a:pt x="1540" y="908"/>
                    <a:pt x="1552" y="912"/>
                  </a:cubicBezTo>
                </a:path>
              </a:pathLst>
            </a:custGeom>
            <a:noFill/>
            <a:ln w="76200">
              <a:solidFill>
                <a:schemeClr val="accent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798" name="Oval 6"/>
            <p:cNvSpPr>
              <a:spLocks noChangeArrowheads="1"/>
            </p:cNvSpPr>
            <p:nvPr/>
          </p:nvSpPr>
          <p:spPr bwMode="auto">
            <a:xfrm>
              <a:off x="2845" y="3668"/>
              <a:ext cx="26" cy="27"/>
            </a:xfrm>
            <a:prstGeom prst="ellipse">
              <a:avLst/>
            </a:prstGeom>
            <a:solidFill>
              <a:schemeClr val="tx1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799" name="Oval 7"/>
            <p:cNvSpPr>
              <a:spLocks noChangeArrowheads="1"/>
            </p:cNvSpPr>
            <p:nvPr/>
          </p:nvSpPr>
          <p:spPr bwMode="auto">
            <a:xfrm>
              <a:off x="3225" y="3930"/>
              <a:ext cx="26" cy="26"/>
            </a:xfrm>
            <a:prstGeom prst="ellipse">
              <a:avLst/>
            </a:prstGeom>
            <a:solidFill>
              <a:schemeClr val="tx1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0" name="Freeform 8" descr="Zig zag"/>
            <p:cNvSpPr>
              <a:spLocks/>
            </p:cNvSpPr>
            <p:nvPr/>
          </p:nvSpPr>
          <p:spPr bwMode="auto">
            <a:xfrm>
              <a:off x="2937" y="3839"/>
              <a:ext cx="144" cy="104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384" y="0"/>
                </a:cxn>
                <a:cxn ang="0">
                  <a:pos x="528" y="96"/>
                </a:cxn>
                <a:cxn ang="0">
                  <a:pos x="336" y="384"/>
                </a:cxn>
                <a:cxn ang="0">
                  <a:pos x="144" y="288"/>
                </a:cxn>
                <a:cxn ang="0">
                  <a:pos x="0" y="144"/>
                </a:cxn>
                <a:cxn ang="0">
                  <a:pos x="96" y="0"/>
                </a:cxn>
              </a:cxnLst>
              <a:rect l="0" t="0" r="r" b="b"/>
              <a:pathLst>
                <a:path w="528" h="384">
                  <a:moveTo>
                    <a:pt x="96" y="0"/>
                  </a:moveTo>
                  <a:lnTo>
                    <a:pt x="384" y="0"/>
                  </a:lnTo>
                  <a:lnTo>
                    <a:pt x="528" y="96"/>
                  </a:lnTo>
                  <a:lnTo>
                    <a:pt x="336" y="384"/>
                  </a:lnTo>
                  <a:lnTo>
                    <a:pt x="144" y="288"/>
                  </a:lnTo>
                  <a:lnTo>
                    <a:pt x="0" y="144"/>
                  </a:lnTo>
                  <a:lnTo>
                    <a:pt x="96" y="0"/>
                  </a:lnTo>
                  <a:close/>
                </a:path>
              </a:pathLst>
            </a:custGeom>
            <a:pattFill prst="zigZag">
              <a:fgClr>
                <a:schemeClr val="accent2"/>
              </a:fgClr>
              <a:bgClr>
                <a:schemeClr val="bg1"/>
              </a:bgClr>
            </a:pattFill>
            <a:ln w="31750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01" name="Freeform 9" descr="Wave"/>
            <p:cNvSpPr>
              <a:spLocks/>
            </p:cNvSpPr>
            <p:nvPr/>
          </p:nvSpPr>
          <p:spPr bwMode="auto">
            <a:xfrm>
              <a:off x="2753" y="3590"/>
              <a:ext cx="880" cy="406"/>
            </a:xfrm>
            <a:custGeom>
              <a:avLst/>
              <a:gdLst/>
              <a:ahLst/>
              <a:cxnLst>
                <a:cxn ang="0">
                  <a:pos x="1488" y="1488"/>
                </a:cxn>
                <a:cxn ang="0">
                  <a:pos x="1008" y="1344"/>
                </a:cxn>
                <a:cxn ang="0">
                  <a:pos x="816" y="1248"/>
                </a:cxn>
                <a:cxn ang="0">
                  <a:pos x="672" y="1152"/>
                </a:cxn>
                <a:cxn ang="0">
                  <a:pos x="288" y="576"/>
                </a:cxn>
                <a:cxn ang="0">
                  <a:pos x="432" y="432"/>
                </a:cxn>
                <a:cxn ang="0">
                  <a:pos x="384" y="384"/>
                </a:cxn>
                <a:cxn ang="0">
                  <a:pos x="288" y="384"/>
                </a:cxn>
                <a:cxn ang="0">
                  <a:pos x="336" y="288"/>
                </a:cxn>
                <a:cxn ang="0">
                  <a:pos x="489" y="300"/>
                </a:cxn>
                <a:cxn ang="0">
                  <a:pos x="576" y="240"/>
                </a:cxn>
                <a:cxn ang="0">
                  <a:pos x="1845" y="1093"/>
                </a:cxn>
                <a:cxn ang="0">
                  <a:pos x="1824" y="1296"/>
                </a:cxn>
                <a:cxn ang="0">
                  <a:pos x="1824" y="1344"/>
                </a:cxn>
                <a:cxn ang="0">
                  <a:pos x="1728" y="1344"/>
                </a:cxn>
                <a:cxn ang="0">
                  <a:pos x="1632" y="1488"/>
                </a:cxn>
                <a:cxn ang="0">
                  <a:pos x="3225" y="1490"/>
                </a:cxn>
                <a:cxn ang="0">
                  <a:pos x="3225" y="9"/>
                </a:cxn>
                <a:cxn ang="0">
                  <a:pos x="0" y="0"/>
                </a:cxn>
                <a:cxn ang="0">
                  <a:pos x="0" y="1488"/>
                </a:cxn>
                <a:cxn ang="0">
                  <a:pos x="1488" y="1488"/>
                </a:cxn>
              </a:cxnLst>
              <a:rect l="0" t="0" r="r" b="b"/>
              <a:pathLst>
                <a:path w="3225" h="1490">
                  <a:moveTo>
                    <a:pt x="1488" y="1488"/>
                  </a:moveTo>
                  <a:lnTo>
                    <a:pt x="1008" y="1344"/>
                  </a:lnTo>
                  <a:lnTo>
                    <a:pt x="816" y="1248"/>
                  </a:lnTo>
                  <a:lnTo>
                    <a:pt x="672" y="1152"/>
                  </a:lnTo>
                  <a:lnTo>
                    <a:pt x="288" y="576"/>
                  </a:lnTo>
                  <a:lnTo>
                    <a:pt x="432" y="432"/>
                  </a:lnTo>
                  <a:lnTo>
                    <a:pt x="384" y="384"/>
                  </a:lnTo>
                  <a:lnTo>
                    <a:pt x="288" y="384"/>
                  </a:lnTo>
                  <a:lnTo>
                    <a:pt x="336" y="288"/>
                  </a:lnTo>
                  <a:lnTo>
                    <a:pt x="489" y="300"/>
                  </a:lnTo>
                  <a:lnTo>
                    <a:pt x="576" y="240"/>
                  </a:lnTo>
                  <a:lnTo>
                    <a:pt x="1845" y="1093"/>
                  </a:lnTo>
                  <a:lnTo>
                    <a:pt x="1824" y="1296"/>
                  </a:lnTo>
                  <a:lnTo>
                    <a:pt x="1824" y="1344"/>
                  </a:lnTo>
                  <a:lnTo>
                    <a:pt x="1728" y="1344"/>
                  </a:lnTo>
                  <a:lnTo>
                    <a:pt x="1632" y="1488"/>
                  </a:lnTo>
                  <a:lnTo>
                    <a:pt x="3225" y="1490"/>
                  </a:lnTo>
                  <a:lnTo>
                    <a:pt x="3225" y="9"/>
                  </a:lnTo>
                  <a:lnTo>
                    <a:pt x="0" y="0"/>
                  </a:lnTo>
                  <a:lnTo>
                    <a:pt x="0" y="1488"/>
                  </a:lnTo>
                  <a:lnTo>
                    <a:pt x="1488" y="1488"/>
                  </a:lnTo>
                  <a:close/>
                </a:path>
              </a:pathLst>
            </a:custGeom>
            <a:pattFill prst="wave">
              <a:fgClr>
                <a:schemeClr val="hlink"/>
              </a:fgClr>
              <a:bgClr>
                <a:schemeClr val="bg1"/>
              </a:bgClr>
            </a:pattFill>
            <a:ln w="31750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02" name="Freeform 10"/>
            <p:cNvSpPr>
              <a:spLocks/>
            </p:cNvSpPr>
            <p:nvPr/>
          </p:nvSpPr>
          <p:spPr bwMode="auto">
            <a:xfrm>
              <a:off x="2753" y="3459"/>
              <a:ext cx="882" cy="5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68"/>
                </a:cxn>
                <a:cxn ang="0">
                  <a:pos x="3234" y="1952"/>
                </a:cxn>
                <a:cxn ang="0">
                  <a:pos x="3234" y="14"/>
                </a:cxn>
              </a:cxnLst>
              <a:rect l="0" t="0" r="r" b="b"/>
              <a:pathLst>
                <a:path w="3234" h="1968">
                  <a:moveTo>
                    <a:pt x="0" y="0"/>
                  </a:moveTo>
                  <a:lnTo>
                    <a:pt x="0" y="1968"/>
                  </a:lnTo>
                  <a:lnTo>
                    <a:pt x="3234" y="1952"/>
                  </a:lnTo>
                  <a:lnTo>
                    <a:pt x="3234" y="14"/>
                  </a:lnTo>
                </a:path>
              </a:pathLst>
            </a:cu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18" name="Line 26"/>
            <p:cNvSpPr>
              <a:spLocks noChangeShapeType="1"/>
            </p:cNvSpPr>
            <p:nvPr/>
          </p:nvSpPr>
          <p:spPr bwMode="auto">
            <a:xfrm>
              <a:off x="2688" y="3459"/>
              <a:ext cx="1008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824" name="Group 32"/>
          <p:cNvGrpSpPr>
            <a:grpSpLocks/>
          </p:cNvGrpSpPr>
          <p:nvPr/>
        </p:nvGrpSpPr>
        <p:grpSpPr bwMode="auto">
          <a:xfrm rot="-1228425">
            <a:off x="304800" y="5181600"/>
            <a:ext cx="5943600" cy="228600"/>
            <a:chOff x="192" y="3504"/>
            <a:chExt cx="3744" cy="144"/>
          </a:xfrm>
        </p:grpSpPr>
        <p:sp>
          <p:nvSpPr>
            <p:cNvPr id="33822" name="Rectangle 30" descr="Zig zag"/>
            <p:cNvSpPr>
              <a:spLocks noChangeArrowheads="1"/>
            </p:cNvSpPr>
            <p:nvPr/>
          </p:nvSpPr>
          <p:spPr bwMode="auto">
            <a:xfrm>
              <a:off x="2208" y="3504"/>
              <a:ext cx="1536" cy="144"/>
            </a:xfrm>
            <a:prstGeom prst="rect">
              <a:avLst/>
            </a:prstGeom>
            <a:pattFill prst="zigZag">
              <a:fgClr>
                <a:schemeClr val="accent2"/>
              </a:fgClr>
              <a:bgClr>
                <a:schemeClr val="bg1"/>
              </a:bgClr>
            </a:pattFill>
            <a:ln w="3175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3" name="Rectangle 31" descr="Wave"/>
            <p:cNvSpPr>
              <a:spLocks noChangeArrowheads="1"/>
            </p:cNvSpPr>
            <p:nvPr/>
          </p:nvSpPr>
          <p:spPr bwMode="auto">
            <a:xfrm>
              <a:off x="699" y="3504"/>
              <a:ext cx="1536" cy="144"/>
            </a:xfrm>
            <a:prstGeom prst="rect">
              <a:avLst/>
            </a:prstGeom>
            <a:pattFill prst="wave">
              <a:fgClr>
                <a:schemeClr val="hlink"/>
              </a:fgClr>
              <a:bgClr>
                <a:schemeClr val="bg1"/>
              </a:bgClr>
            </a:pattFill>
            <a:ln w="3175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1" name="Rectangle 29"/>
            <p:cNvSpPr>
              <a:spLocks noChangeArrowheads="1"/>
            </p:cNvSpPr>
            <p:nvPr/>
          </p:nvSpPr>
          <p:spPr bwMode="auto">
            <a:xfrm>
              <a:off x="192" y="3504"/>
              <a:ext cx="3744" cy="144"/>
            </a:xfrm>
            <a:prstGeom prst="rect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3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3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9D5DB-26F9-4C49-AF01-00856FC55256}" type="slidenum">
              <a:rPr lang="en-US"/>
              <a:pPr/>
              <a:t>19</a:t>
            </a:fld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Preparation for crystallization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Remove dust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Promotes excessive nucleation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Sterile </a:t>
            </a:r>
            <a:r>
              <a:rPr lang="en-US" dirty="0">
                <a:cs typeface="Times New Roman" pitchFamily="18" charset="0"/>
              </a:rPr>
              <a:t>filter (.22µ m).</a:t>
            </a:r>
          </a:p>
          <a:p>
            <a:pPr lvl="1"/>
            <a:r>
              <a:rPr lang="en-US" dirty="0">
                <a:cs typeface="Times New Roman" pitchFamily="18" charset="0"/>
              </a:rPr>
              <a:t>Micro-centrifuge (10 min x 10,000 g)</a:t>
            </a:r>
          </a:p>
          <a:p>
            <a:r>
              <a:rPr lang="en-US" dirty="0">
                <a:cs typeface="Times New Roman" pitchFamily="18" charset="0"/>
              </a:rPr>
              <a:t>Prepare in stable buffer</a:t>
            </a:r>
          </a:p>
          <a:p>
            <a:pPr lvl="1"/>
            <a:r>
              <a:rPr lang="en-US" dirty="0">
                <a:cs typeface="Times New Roman" pitchFamily="18" charset="0"/>
              </a:rPr>
              <a:t>To be incubated for months</a:t>
            </a:r>
          </a:p>
          <a:p>
            <a:pPr lvl="1"/>
            <a:r>
              <a:rPr lang="en-US" dirty="0" err="1">
                <a:cs typeface="Times New Roman" pitchFamily="18" charset="0"/>
              </a:rPr>
              <a:t>Azide</a:t>
            </a:r>
            <a:r>
              <a:rPr lang="en-US" dirty="0">
                <a:cs typeface="Times New Roman" pitchFamily="18" charset="0"/>
              </a:rPr>
              <a:t> to inhibit fungi</a:t>
            </a:r>
          </a:p>
          <a:p>
            <a:pPr lvl="1"/>
            <a:r>
              <a:rPr lang="en-US" dirty="0">
                <a:cs typeface="Times New Roman" pitchFamily="18" charset="0"/>
              </a:rPr>
              <a:t>Consider protease inhibitors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Workshop: Crystallization  (c) M.S.Chapman, OHSU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601B88-DB43-4B0D-90BB-291C1CA44643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53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r>
              <a:rPr lang="en-US" smtClean="0"/>
              <a:t>Why crystals?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7630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Electrons scatter x-rays inefficiently (1 in 10</a:t>
            </a:r>
            <a:r>
              <a:rPr lang="en-US" baseline="30000" dirty="0" smtClean="0"/>
              <a:t>16</a:t>
            </a:r>
            <a:r>
              <a:rPr lang="en-US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Dataset from one molecule ~ 100 trillion yrs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Solutions – average of all orientations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Solution scattering provides dimensions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Overall shape from moments of inertia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Radial density function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Not detailed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2C96-9487-46A7-BB68-250C1A9179D7}" type="slidenum">
              <a:rPr lang="en-US"/>
              <a:pPr/>
              <a:t>20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Dialysis methods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Stretch dialysis membrane over capillary.</a:t>
            </a:r>
          </a:p>
          <a:p>
            <a:pPr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Attach w/ tubing.</a:t>
            </a:r>
          </a:p>
          <a:p>
            <a:pPr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Fill w/ (micro/Pasteur) pipette 10 – 300 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m</a:t>
            </a:r>
            <a:r>
              <a:rPr lang="en-US" dirty="0" err="1">
                <a:cs typeface="Times New Roman" pitchFamily="18" charset="0"/>
              </a:rPr>
              <a:t>L.</a:t>
            </a:r>
            <a:endParaRPr lang="en-US" dirty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Place in precipitant solution (1 – 3 </a:t>
            </a:r>
            <a:r>
              <a:rPr lang="en-US" dirty="0" err="1">
                <a:cs typeface="Times New Roman" pitchFamily="18" charset="0"/>
              </a:rPr>
              <a:t>mL</a:t>
            </a:r>
            <a:r>
              <a:rPr lang="en-US" dirty="0">
                <a:cs typeface="Times New Roman" pitchFamily="18" charset="0"/>
              </a:rPr>
              <a:t>) &amp; Seal</a:t>
            </a:r>
          </a:p>
          <a:p>
            <a:pPr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Wait weeks for crystallization.</a:t>
            </a:r>
          </a:p>
          <a:p>
            <a:pPr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Inspection difficult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Not </a:t>
            </a:r>
            <a:r>
              <a:rPr lang="en-US" dirty="0">
                <a:cs typeface="Times New Roman" pitchFamily="18" charset="0"/>
              </a:rPr>
              <a:t>well suited for screening</a:t>
            </a:r>
          </a:p>
          <a:p>
            <a:pPr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Appropriate for large crystals w/ known conditions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When you have a bunch of protein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2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B735F-0802-4B49-8785-5BBB89C3E396}" type="slidenum">
              <a:rPr lang="en-US"/>
              <a:pPr/>
              <a:t>21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Principles of Vapor Diffusion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152400" y="914400"/>
            <a:ext cx="8686800" cy="548640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Sealed container</a:t>
            </a: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436563" y="4630738"/>
            <a:ext cx="2849562" cy="1770062"/>
          </a:xfrm>
          <a:prstGeom prst="rect">
            <a:avLst/>
          </a:prstGeom>
          <a:solidFill>
            <a:srgbClr val="969696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rc 6" descr="Zig zag"/>
          <p:cNvSpPr>
            <a:spLocks/>
          </p:cNvSpPr>
          <p:nvPr/>
        </p:nvSpPr>
        <p:spPr bwMode="auto">
          <a:xfrm>
            <a:off x="722313" y="3451225"/>
            <a:ext cx="2278062" cy="1179513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43200"/>
              <a:gd name="T1" fmla="*/ 21600 h 21600"/>
              <a:gd name="T2" fmla="*/ 43200 w 43200"/>
              <a:gd name="T3" fmla="*/ 21600 h 21600"/>
              <a:gd name="T4" fmla="*/ 21600 w 432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200" h="21600" fill="none" extrusionOk="0">
                <a:moveTo>
                  <a:pt x="0" y="21600"/>
                </a:move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</a:path>
              <a:path w="43200" h="21600" stroke="0" extrusionOk="0">
                <a:moveTo>
                  <a:pt x="0" y="21600"/>
                </a:move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lnTo>
                  <a:pt x="21600" y="21600"/>
                </a:lnTo>
                <a:close/>
              </a:path>
            </a:pathLst>
          </a:custGeom>
          <a:pattFill prst="zigZag">
            <a:fgClr>
              <a:srgbClr val="FF0000"/>
            </a:fgClr>
            <a:bgClr>
              <a:schemeClr val="bg1"/>
            </a:bgClr>
          </a:pattFill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b" anchorCtr="1"/>
          <a:lstStyle/>
          <a:p>
            <a:pPr algn="ctr"/>
            <a:r>
              <a:rPr lang="en-US"/>
              <a:t>Protein </a:t>
            </a:r>
            <a:br>
              <a:rPr lang="en-US"/>
            </a:br>
            <a:r>
              <a:rPr lang="en-US"/>
              <a:t>+ precipiant soln.</a:t>
            </a:r>
            <a:br>
              <a:rPr lang="en-US"/>
            </a:br>
            <a:r>
              <a:rPr lang="en-US" sz="1800"/>
              <a:t>Low osmotic pressure</a:t>
            </a:r>
          </a:p>
        </p:txBody>
      </p:sp>
      <p:sp>
        <p:nvSpPr>
          <p:cNvPr id="54279" name="Rectangle 7" descr="Wave"/>
          <p:cNvSpPr>
            <a:spLocks noChangeArrowheads="1"/>
          </p:cNvSpPr>
          <p:nvPr/>
        </p:nvSpPr>
        <p:spPr bwMode="auto">
          <a:xfrm>
            <a:off x="3286125" y="4984750"/>
            <a:ext cx="5553075" cy="1416050"/>
          </a:xfrm>
          <a:prstGeom prst="rect">
            <a:avLst/>
          </a:prstGeom>
          <a:pattFill prst="wave">
            <a:fgClr>
              <a:schemeClr val="hlink"/>
            </a:fgClr>
            <a:bgClr>
              <a:schemeClr val="bg1"/>
            </a:bgClr>
          </a:patt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Reservoir of precipitant </a:t>
            </a:r>
            <a:b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</a:rPr>
              <a:t>at high osmotic pressure</a:t>
            </a:r>
          </a:p>
        </p:txBody>
      </p:sp>
      <p:grpSp>
        <p:nvGrpSpPr>
          <p:cNvPr id="54292" name="Group 20"/>
          <p:cNvGrpSpPr>
            <a:grpSpLocks/>
          </p:cNvGrpSpPr>
          <p:nvPr/>
        </p:nvGrpSpPr>
        <p:grpSpPr bwMode="auto">
          <a:xfrm>
            <a:off x="457200" y="1219200"/>
            <a:ext cx="7620000" cy="3505200"/>
            <a:chOff x="288" y="768"/>
            <a:chExt cx="4800" cy="2208"/>
          </a:xfrm>
        </p:grpSpPr>
        <p:sp>
          <p:nvSpPr>
            <p:cNvPr id="54281" name="AutoShape 9"/>
            <p:cNvSpPr>
              <a:spLocks noChangeArrowheads="1"/>
            </p:cNvSpPr>
            <p:nvPr/>
          </p:nvSpPr>
          <p:spPr bwMode="auto">
            <a:xfrm>
              <a:off x="3024" y="768"/>
              <a:ext cx="2064" cy="576"/>
            </a:xfrm>
            <a:prstGeom prst="cloudCallout">
              <a:avLst>
                <a:gd name="adj1" fmla="val -13032"/>
                <a:gd name="adj2" fmla="val 25176"/>
              </a:avLst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en-US"/>
                <a:t>Vapor phase</a:t>
              </a:r>
            </a:p>
          </p:txBody>
        </p:sp>
        <p:sp>
          <p:nvSpPr>
            <p:cNvPr id="54282" name="Text Box 10"/>
            <p:cNvSpPr txBox="1">
              <a:spLocks noChangeArrowheads="1"/>
            </p:cNvSpPr>
            <p:nvPr/>
          </p:nvSpPr>
          <p:spPr bwMode="auto">
            <a:xfrm>
              <a:off x="2496" y="1584"/>
              <a:ext cx="672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H</a:t>
              </a:r>
              <a:r>
                <a:rPr lang="en-US" baseline="-25000"/>
                <a:t>2</a:t>
              </a:r>
              <a:r>
                <a:rPr lang="en-US"/>
                <a:t>O</a:t>
              </a:r>
            </a:p>
          </p:txBody>
        </p:sp>
        <p:sp>
          <p:nvSpPr>
            <p:cNvPr id="54283" name="Text Box 11"/>
            <p:cNvSpPr txBox="1">
              <a:spLocks noChangeArrowheads="1"/>
            </p:cNvSpPr>
            <p:nvPr/>
          </p:nvSpPr>
          <p:spPr bwMode="auto">
            <a:xfrm>
              <a:off x="4272" y="1632"/>
              <a:ext cx="672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H</a:t>
              </a:r>
              <a:r>
                <a:rPr lang="en-US" baseline="-25000"/>
                <a:t>2</a:t>
              </a:r>
              <a:r>
                <a:rPr lang="en-US"/>
                <a:t>O</a:t>
              </a:r>
            </a:p>
          </p:txBody>
        </p:sp>
        <p:sp>
          <p:nvSpPr>
            <p:cNvPr id="54284" name="Text Box 12"/>
            <p:cNvSpPr txBox="1">
              <a:spLocks noChangeArrowheads="1"/>
            </p:cNvSpPr>
            <p:nvPr/>
          </p:nvSpPr>
          <p:spPr bwMode="auto">
            <a:xfrm>
              <a:off x="288" y="1344"/>
              <a:ext cx="1888" cy="288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i="1"/>
                <a:t>Dynamic equilibrium</a:t>
              </a:r>
            </a:p>
          </p:txBody>
        </p:sp>
        <p:sp>
          <p:nvSpPr>
            <p:cNvPr id="54287" name="Line 15"/>
            <p:cNvSpPr>
              <a:spLocks noChangeShapeType="1"/>
            </p:cNvSpPr>
            <p:nvPr/>
          </p:nvSpPr>
          <p:spPr bwMode="auto">
            <a:xfrm flipH="1">
              <a:off x="1776" y="1296"/>
              <a:ext cx="1056" cy="91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288" name="Line 16"/>
            <p:cNvSpPr>
              <a:spLocks noChangeShapeType="1"/>
            </p:cNvSpPr>
            <p:nvPr/>
          </p:nvSpPr>
          <p:spPr bwMode="auto">
            <a:xfrm flipV="1">
              <a:off x="2160" y="1584"/>
              <a:ext cx="1056" cy="96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4224" y="1536"/>
              <a:ext cx="0" cy="144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290" name="Line 18"/>
            <p:cNvSpPr>
              <a:spLocks noChangeShapeType="1"/>
            </p:cNvSpPr>
            <p:nvPr/>
          </p:nvSpPr>
          <p:spPr bwMode="auto">
            <a:xfrm flipV="1">
              <a:off x="4800" y="1536"/>
              <a:ext cx="0" cy="144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98" name="Group 26"/>
          <p:cNvGrpSpPr>
            <a:grpSpLocks/>
          </p:cNvGrpSpPr>
          <p:nvPr/>
        </p:nvGrpSpPr>
        <p:grpSpPr bwMode="auto">
          <a:xfrm>
            <a:off x="3276600" y="2438400"/>
            <a:ext cx="3429000" cy="2514600"/>
            <a:chOff x="2160" y="1536"/>
            <a:chExt cx="2064" cy="1440"/>
          </a:xfrm>
        </p:grpSpPr>
        <p:sp>
          <p:nvSpPr>
            <p:cNvPr id="54293" name="Line 21"/>
            <p:cNvSpPr>
              <a:spLocks noChangeShapeType="1"/>
            </p:cNvSpPr>
            <p:nvPr/>
          </p:nvSpPr>
          <p:spPr bwMode="auto">
            <a:xfrm flipV="1">
              <a:off x="2160" y="1632"/>
              <a:ext cx="1008" cy="912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294" name="Line 22"/>
            <p:cNvSpPr>
              <a:spLocks noChangeShapeType="1"/>
            </p:cNvSpPr>
            <p:nvPr/>
          </p:nvSpPr>
          <p:spPr bwMode="auto">
            <a:xfrm>
              <a:off x="4224" y="1536"/>
              <a:ext cx="0" cy="144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299" name="AutoShape 27" descr="5%"/>
          <p:cNvSpPr>
            <a:spLocks noChangeArrowheads="1"/>
          </p:cNvSpPr>
          <p:nvPr/>
        </p:nvSpPr>
        <p:spPr bwMode="auto">
          <a:xfrm rot="1082313">
            <a:off x="3124200" y="3505200"/>
            <a:ext cx="5105400" cy="914400"/>
          </a:xfrm>
          <a:prstGeom prst="curvedDownArrow">
            <a:avLst>
              <a:gd name="adj1" fmla="val 111667"/>
              <a:gd name="adj2" fmla="val 223333"/>
              <a:gd name="adj3" fmla="val 33333"/>
            </a:avLst>
          </a:prstGeom>
          <a:pattFill prst="pct5">
            <a:fgClr>
              <a:schemeClr val="accent1"/>
            </a:fgClr>
            <a:bgClr>
              <a:schemeClr val="bg1"/>
            </a:bgClr>
          </a:pattFill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Predominantly, water extracted from protein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4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4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99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3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3F14D-E982-42A1-99B3-1A8E6F1CBCCE}" type="slidenum">
              <a:rPr lang="en-US"/>
              <a:pPr/>
              <a:t>22</a:t>
            </a:fld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24 (or 96)-well </a:t>
            </a:r>
            <a:r>
              <a:rPr lang="en-US" dirty="0">
                <a:cs typeface="Times New Roman" pitchFamily="18" charset="0"/>
              </a:rPr>
              <a:t>culture plate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Test many conditions</a:t>
            </a:r>
          </a:p>
          <a:p>
            <a:pPr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Each – like mini-beaker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1 ml precipitant in “well”</a:t>
            </a:r>
          </a:p>
          <a:p>
            <a:pPr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Microscope cover slip </a:t>
            </a:r>
            <a:r>
              <a:rPr lang="en-US" dirty="0" smtClean="0">
                <a:cs typeface="Times New Roman" pitchFamily="18" charset="0"/>
              </a:rPr>
              <a:t>(or tape) used </a:t>
            </a:r>
            <a:r>
              <a:rPr lang="en-US" dirty="0">
                <a:cs typeface="Times New Roman" pitchFamily="18" charset="0"/>
              </a:rPr>
              <a:t>as cap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Sealed on w/ vacuum grease</a:t>
            </a:r>
          </a:p>
          <a:p>
            <a:pPr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Protein drop hangs from </a:t>
            </a:r>
            <a:r>
              <a:rPr lang="en-US" dirty="0" err="1">
                <a:cs typeface="Times New Roman" pitchFamily="18" charset="0"/>
              </a:rPr>
              <a:t>coverslip</a:t>
            </a:r>
            <a:endParaRPr lang="en-US" dirty="0"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4 to 20 </a:t>
            </a:r>
            <a:r>
              <a:rPr lang="en-US" dirty="0" err="1">
                <a:latin typeface="Symbol" pitchFamily="18" charset="2"/>
                <a:cs typeface="Times New Roman" pitchFamily="18" charset="0"/>
              </a:rPr>
              <a:t>m</a:t>
            </a:r>
            <a:r>
              <a:rPr lang="en-US" dirty="0" err="1">
                <a:cs typeface="Times New Roman" pitchFamily="18" charset="0"/>
              </a:rPr>
              <a:t>L</a:t>
            </a:r>
            <a:endParaRPr lang="en-US" dirty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Advantages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Small scale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Approaches equilibrium slowly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Crystals seen thro’ cover-slip w/ microscope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6553200" cy="4572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Hanging drops – most popular </a:t>
            </a:r>
          </a:p>
        </p:txBody>
      </p:sp>
      <p:grpSp>
        <p:nvGrpSpPr>
          <p:cNvPr id="30756" name="Group 36"/>
          <p:cNvGrpSpPr>
            <a:grpSpLocks/>
          </p:cNvGrpSpPr>
          <p:nvPr/>
        </p:nvGrpSpPr>
        <p:grpSpPr bwMode="auto">
          <a:xfrm>
            <a:off x="6629400" y="152400"/>
            <a:ext cx="2362200" cy="1600200"/>
            <a:chOff x="3360" y="528"/>
            <a:chExt cx="1488" cy="1008"/>
          </a:xfrm>
        </p:grpSpPr>
        <p:sp>
          <p:nvSpPr>
            <p:cNvPr id="30724" name="Oval 4"/>
            <p:cNvSpPr>
              <a:spLocks noChangeArrowheads="1"/>
            </p:cNvSpPr>
            <p:nvPr/>
          </p:nvSpPr>
          <p:spPr bwMode="auto">
            <a:xfrm>
              <a:off x="3408" y="57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7" name="Oval 7"/>
            <p:cNvSpPr>
              <a:spLocks noChangeArrowheads="1"/>
            </p:cNvSpPr>
            <p:nvPr/>
          </p:nvSpPr>
          <p:spPr bwMode="auto">
            <a:xfrm>
              <a:off x="3648" y="57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8" name="Oval 8"/>
            <p:cNvSpPr>
              <a:spLocks noChangeArrowheads="1"/>
            </p:cNvSpPr>
            <p:nvPr/>
          </p:nvSpPr>
          <p:spPr bwMode="auto">
            <a:xfrm>
              <a:off x="3888" y="57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4" name="Oval 14"/>
            <p:cNvSpPr>
              <a:spLocks noChangeArrowheads="1"/>
            </p:cNvSpPr>
            <p:nvPr/>
          </p:nvSpPr>
          <p:spPr bwMode="auto">
            <a:xfrm>
              <a:off x="4128" y="57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5" name="Oval 15"/>
            <p:cNvSpPr>
              <a:spLocks noChangeArrowheads="1"/>
            </p:cNvSpPr>
            <p:nvPr/>
          </p:nvSpPr>
          <p:spPr bwMode="auto">
            <a:xfrm>
              <a:off x="4368" y="57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6" name="Oval 16"/>
            <p:cNvSpPr>
              <a:spLocks noChangeArrowheads="1"/>
            </p:cNvSpPr>
            <p:nvPr/>
          </p:nvSpPr>
          <p:spPr bwMode="auto">
            <a:xfrm>
              <a:off x="4608" y="57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7" name="Oval 17"/>
            <p:cNvSpPr>
              <a:spLocks noChangeArrowheads="1"/>
            </p:cNvSpPr>
            <p:nvPr/>
          </p:nvSpPr>
          <p:spPr bwMode="auto">
            <a:xfrm>
              <a:off x="3408" y="81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8" name="Oval 18"/>
            <p:cNvSpPr>
              <a:spLocks noChangeArrowheads="1"/>
            </p:cNvSpPr>
            <p:nvPr/>
          </p:nvSpPr>
          <p:spPr bwMode="auto">
            <a:xfrm>
              <a:off x="3648" y="81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9" name="Oval 19"/>
            <p:cNvSpPr>
              <a:spLocks noChangeArrowheads="1"/>
            </p:cNvSpPr>
            <p:nvPr/>
          </p:nvSpPr>
          <p:spPr bwMode="auto">
            <a:xfrm>
              <a:off x="3888" y="81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0" name="Oval 20"/>
            <p:cNvSpPr>
              <a:spLocks noChangeArrowheads="1"/>
            </p:cNvSpPr>
            <p:nvPr/>
          </p:nvSpPr>
          <p:spPr bwMode="auto">
            <a:xfrm>
              <a:off x="4128" y="81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1" name="Oval 21"/>
            <p:cNvSpPr>
              <a:spLocks noChangeArrowheads="1"/>
            </p:cNvSpPr>
            <p:nvPr/>
          </p:nvSpPr>
          <p:spPr bwMode="auto">
            <a:xfrm>
              <a:off x="4368" y="81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2" name="Oval 22"/>
            <p:cNvSpPr>
              <a:spLocks noChangeArrowheads="1"/>
            </p:cNvSpPr>
            <p:nvPr/>
          </p:nvSpPr>
          <p:spPr bwMode="auto">
            <a:xfrm>
              <a:off x="4608" y="81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3" name="Oval 23"/>
            <p:cNvSpPr>
              <a:spLocks noChangeArrowheads="1"/>
            </p:cNvSpPr>
            <p:nvPr/>
          </p:nvSpPr>
          <p:spPr bwMode="auto">
            <a:xfrm>
              <a:off x="3408" y="105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4" name="Oval 24"/>
            <p:cNvSpPr>
              <a:spLocks noChangeArrowheads="1"/>
            </p:cNvSpPr>
            <p:nvPr/>
          </p:nvSpPr>
          <p:spPr bwMode="auto">
            <a:xfrm>
              <a:off x="3648" y="105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5" name="Oval 25"/>
            <p:cNvSpPr>
              <a:spLocks noChangeArrowheads="1"/>
            </p:cNvSpPr>
            <p:nvPr/>
          </p:nvSpPr>
          <p:spPr bwMode="auto">
            <a:xfrm>
              <a:off x="3888" y="105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6" name="Oval 26"/>
            <p:cNvSpPr>
              <a:spLocks noChangeArrowheads="1"/>
            </p:cNvSpPr>
            <p:nvPr/>
          </p:nvSpPr>
          <p:spPr bwMode="auto">
            <a:xfrm>
              <a:off x="4128" y="105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Oval 27"/>
            <p:cNvSpPr>
              <a:spLocks noChangeArrowheads="1"/>
            </p:cNvSpPr>
            <p:nvPr/>
          </p:nvSpPr>
          <p:spPr bwMode="auto">
            <a:xfrm>
              <a:off x="4368" y="105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8" name="Oval 28"/>
            <p:cNvSpPr>
              <a:spLocks noChangeArrowheads="1"/>
            </p:cNvSpPr>
            <p:nvPr/>
          </p:nvSpPr>
          <p:spPr bwMode="auto">
            <a:xfrm>
              <a:off x="4608" y="105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Oval 29"/>
            <p:cNvSpPr>
              <a:spLocks noChangeArrowheads="1"/>
            </p:cNvSpPr>
            <p:nvPr/>
          </p:nvSpPr>
          <p:spPr bwMode="auto">
            <a:xfrm>
              <a:off x="3408" y="129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0" name="Oval 30"/>
            <p:cNvSpPr>
              <a:spLocks noChangeArrowheads="1"/>
            </p:cNvSpPr>
            <p:nvPr/>
          </p:nvSpPr>
          <p:spPr bwMode="auto">
            <a:xfrm>
              <a:off x="3648" y="129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1" name="Oval 31"/>
            <p:cNvSpPr>
              <a:spLocks noChangeArrowheads="1"/>
            </p:cNvSpPr>
            <p:nvPr/>
          </p:nvSpPr>
          <p:spPr bwMode="auto">
            <a:xfrm>
              <a:off x="3888" y="129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2" name="Oval 32"/>
            <p:cNvSpPr>
              <a:spLocks noChangeArrowheads="1"/>
            </p:cNvSpPr>
            <p:nvPr/>
          </p:nvSpPr>
          <p:spPr bwMode="auto">
            <a:xfrm>
              <a:off x="4128" y="129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3" name="Oval 33"/>
            <p:cNvSpPr>
              <a:spLocks noChangeArrowheads="1"/>
            </p:cNvSpPr>
            <p:nvPr/>
          </p:nvSpPr>
          <p:spPr bwMode="auto">
            <a:xfrm>
              <a:off x="4368" y="129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Oval 34"/>
            <p:cNvSpPr>
              <a:spLocks noChangeArrowheads="1"/>
            </p:cNvSpPr>
            <p:nvPr/>
          </p:nvSpPr>
          <p:spPr bwMode="auto">
            <a:xfrm>
              <a:off x="4608" y="1296"/>
              <a:ext cx="192" cy="192"/>
            </a:xfrm>
            <a:prstGeom prst="ellips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Rectangle 35"/>
            <p:cNvSpPr>
              <a:spLocks noChangeArrowheads="1"/>
            </p:cNvSpPr>
            <p:nvPr/>
          </p:nvSpPr>
          <p:spPr bwMode="auto">
            <a:xfrm>
              <a:off x="3360" y="528"/>
              <a:ext cx="1488" cy="1008"/>
            </a:xfrm>
            <a:prstGeom prst="rect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57" name="AutoShape 37"/>
          <p:cNvSpPr>
            <a:spLocks noChangeArrowheads="1"/>
          </p:cNvSpPr>
          <p:nvPr/>
        </p:nvSpPr>
        <p:spPr bwMode="auto">
          <a:xfrm>
            <a:off x="8458200" y="1828800"/>
            <a:ext cx="228600" cy="1143000"/>
          </a:xfrm>
          <a:prstGeom prst="curvedLeftArrow">
            <a:avLst>
              <a:gd name="adj1" fmla="val 100000"/>
              <a:gd name="adj2" fmla="val 200000"/>
              <a:gd name="adj3" fmla="val 33333"/>
            </a:avLst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Rectangle 38"/>
          <p:cNvSpPr>
            <a:spLocks noChangeArrowheads="1"/>
          </p:cNvSpPr>
          <p:nvPr/>
        </p:nvSpPr>
        <p:spPr bwMode="auto">
          <a:xfrm>
            <a:off x="6858000" y="3200400"/>
            <a:ext cx="1828800" cy="220980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9" name="Oval 39"/>
          <p:cNvSpPr>
            <a:spLocks noChangeArrowheads="1"/>
          </p:cNvSpPr>
          <p:nvPr/>
        </p:nvSpPr>
        <p:spPr bwMode="auto">
          <a:xfrm>
            <a:off x="6705600" y="3200400"/>
            <a:ext cx="304800" cy="304800"/>
          </a:xfrm>
          <a:prstGeom prst="ellipse">
            <a:avLst/>
          </a:prstGeom>
          <a:solidFill>
            <a:srgbClr val="969696"/>
          </a:solidFill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0" name="Oval 40"/>
          <p:cNvSpPr>
            <a:spLocks noChangeArrowheads="1"/>
          </p:cNvSpPr>
          <p:nvPr/>
        </p:nvSpPr>
        <p:spPr bwMode="auto">
          <a:xfrm>
            <a:off x="8534400" y="3200400"/>
            <a:ext cx="304800" cy="304800"/>
          </a:xfrm>
          <a:prstGeom prst="ellipse">
            <a:avLst/>
          </a:prstGeom>
          <a:solidFill>
            <a:srgbClr val="969696"/>
          </a:solidFill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1" name="Line 41"/>
          <p:cNvSpPr>
            <a:spLocks noChangeShapeType="1"/>
          </p:cNvSpPr>
          <p:nvPr/>
        </p:nvSpPr>
        <p:spPr bwMode="auto">
          <a:xfrm flipH="1">
            <a:off x="6477000" y="3200400"/>
            <a:ext cx="2590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62" name="Arc 42" descr="Zig zag"/>
          <p:cNvSpPr>
            <a:spLocks/>
          </p:cNvSpPr>
          <p:nvPr/>
        </p:nvSpPr>
        <p:spPr bwMode="auto">
          <a:xfrm flipV="1">
            <a:off x="7240588" y="3200400"/>
            <a:ext cx="1066800" cy="609600"/>
          </a:xfrm>
          <a:custGeom>
            <a:avLst/>
            <a:gdLst>
              <a:gd name="G0" fmla="+- 21599 0 0"/>
              <a:gd name="G1" fmla="+- 21600 0 0"/>
              <a:gd name="G2" fmla="+- 21600 0 0"/>
              <a:gd name="T0" fmla="*/ 0 w 43199"/>
              <a:gd name="T1" fmla="*/ 21443 h 21600"/>
              <a:gd name="T2" fmla="*/ 43199 w 43199"/>
              <a:gd name="T3" fmla="*/ 21600 h 21600"/>
              <a:gd name="T4" fmla="*/ 21599 w 4319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9" h="21600" fill="none" extrusionOk="0">
                <a:moveTo>
                  <a:pt x="-1" y="21442"/>
                </a:moveTo>
                <a:cubicBezTo>
                  <a:pt x="85" y="9575"/>
                  <a:pt x="9730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</a:path>
              <a:path w="43199" h="21600" stroke="0" extrusionOk="0">
                <a:moveTo>
                  <a:pt x="-1" y="21442"/>
                </a:moveTo>
                <a:cubicBezTo>
                  <a:pt x="85" y="9575"/>
                  <a:pt x="9730" y="-1"/>
                  <a:pt x="21599" y="0"/>
                </a:cubicBezTo>
                <a:cubicBezTo>
                  <a:pt x="33528" y="0"/>
                  <a:pt x="43199" y="9670"/>
                  <a:pt x="43199" y="21600"/>
                </a:cubicBezTo>
                <a:lnTo>
                  <a:pt x="21599" y="21600"/>
                </a:lnTo>
                <a:close/>
              </a:path>
            </a:pathLst>
          </a:custGeom>
          <a:pattFill prst="zigZag">
            <a:fgClr>
              <a:srgbClr val="FF0000"/>
            </a:fgClr>
            <a:bgClr>
              <a:schemeClr val="bg1"/>
            </a:bgClr>
          </a:pattFill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63" name="Rectangle 43" descr="Wave"/>
          <p:cNvSpPr>
            <a:spLocks noChangeArrowheads="1"/>
          </p:cNvSpPr>
          <p:nvPr/>
        </p:nvSpPr>
        <p:spPr bwMode="auto">
          <a:xfrm>
            <a:off x="6858000" y="4648200"/>
            <a:ext cx="1828800" cy="762000"/>
          </a:xfrm>
          <a:prstGeom prst="rect">
            <a:avLst/>
          </a:prstGeom>
          <a:pattFill prst="wave">
            <a:fgClr>
              <a:schemeClr val="hlink"/>
            </a:fgClr>
            <a:bgClr>
              <a:srgbClr val="FFFFFF"/>
            </a:bgClr>
          </a:pattFill>
          <a:ln w="317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E041-2705-4823-B977-05EC2363F38E}" type="slidenum">
              <a:rPr lang="en-US"/>
              <a:pPr/>
              <a:t>23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Hanging drop protocol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(Siliconize cover slips).</a:t>
            </a:r>
          </a:p>
          <a:p>
            <a:r>
              <a:rPr lang="en-US">
                <a:cs typeface="Times New Roman" pitchFamily="18" charset="0"/>
              </a:rPr>
              <a:t>Grease rims of wells.</a:t>
            </a:r>
          </a:p>
          <a:p>
            <a:r>
              <a:rPr lang="en-US">
                <a:cs typeface="Times New Roman" pitchFamily="18" charset="0"/>
              </a:rPr>
              <a:t>Put 1.0 ml precipitant solution in each well.</a:t>
            </a:r>
          </a:p>
          <a:p>
            <a:r>
              <a:rPr lang="en-US">
                <a:cs typeface="Times New Roman" pitchFamily="18" charset="0"/>
              </a:rPr>
              <a:t>Prepare protein at ~1/2 precipitant concentration</a:t>
            </a:r>
          </a:p>
          <a:p>
            <a:pPr lvl="1"/>
            <a:r>
              <a:rPr lang="en-US">
                <a:cs typeface="Times New Roman" pitchFamily="18" charset="0"/>
              </a:rPr>
              <a:t>Pippete 10µL protein solution to cover slip.</a:t>
            </a:r>
          </a:p>
          <a:p>
            <a:pPr lvl="1"/>
            <a:r>
              <a:rPr lang="en-US">
                <a:cs typeface="Times New Roman" pitchFamily="18" charset="0"/>
              </a:rPr>
              <a:t>Add 10µL precipitant solution.</a:t>
            </a:r>
          </a:p>
          <a:p>
            <a:r>
              <a:rPr lang="en-US">
                <a:cs typeface="Times New Roman" pitchFamily="18" charset="0"/>
              </a:rPr>
              <a:t>Invert cover slip over well &amp; seal.</a:t>
            </a:r>
          </a:p>
          <a:p>
            <a:r>
              <a:rPr lang="en-US">
                <a:cs typeface="Times New Roman" pitchFamily="18" charset="0"/>
              </a:rPr>
              <a:t>Carefully store plate.</a:t>
            </a:r>
          </a:p>
          <a:p>
            <a:r>
              <a:rPr lang="en-US">
                <a:cs typeface="Times New Roman" pitchFamily="18" charset="0"/>
              </a:rPr>
              <a:t>Inspect w/ microscope.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82B69-1E6F-47F3-BD18-DCC99B258979}" type="slidenum">
              <a:rPr lang="en-US"/>
              <a:pPr/>
              <a:t>24</a:t>
            </a:fld>
            <a:endParaRPr 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Crystallization depends on…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685800"/>
            <a:ext cx="4495800" cy="6019800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en-US" sz="2400" dirty="0"/>
              <a:t>Purity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en-US" sz="2400" dirty="0"/>
              <a:t>Type of precipitant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en-US" sz="2400" dirty="0"/>
              <a:t>Concentration of precipitant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en-US" sz="2400" dirty="0"/>
              <a:t>pH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en-US" sz="2400" dirty="0"/>
              <a:t>Protein concentration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en-US" sz="2400" dirty="0"/>
              <a:t>Temperature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en-US" sz="2400" dirty="0"/>
              <a:t>Ionic strength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en-US" sz="2400" dirty="0"/>
              <a:t>Additives at low concentration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dirty="0"/>
              <a:t>Ions, esp. divalent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dirty="0"/>
              <a:t>Ligands, coenzymes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dirty="0"/>
              <a:t>Detergents</a:t>
            </a:r>
          </a:p>
          <a:p>
            <a:pPr marL="1295400" lvl="2" indent="-381000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/>
              <a:t>(membrane proteins)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dirty="0"/>
              <a:t>Organic co-precipitants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endParaRPr lang="en-US" sz="2400" dirty="0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Other factors </a:t>
            </a:r>
            <a:r>
              <a:rPr lang="en-US" sz="2400" dirty="0">
                <a:sym typeface="Wingdings" pitchFamily="2" charset="2"/>
              </a:rPr>
              <a:t></a:t>
            </a:r>
            <a:r>
              <a:rPr lang="en-US" sz="2400" dirty="0"/>
              <a:t> success</a:t>
            </a:r>
          </a:p>
          <a:p>
            <a:r>
              <a:rPr lang="en-US" sz="2400" dirty="0"/>
              <a:t>Reducing agents</a:t>
            </a:r>
          </a:p>
          <a:p>
            <a:pPr lvl="1"/>
            <a:r>
              <a:rPr lang="en-US" dirty="0"/>
              <a:t>DTT, </a:t>
            </a:r>
            <a:r>
              <a:rPr lang="en-US" dirty="0" err="1">
                <a:latin typeface="Symbol" pitchFamily="18" charset="2"/>
              </a:rPr>
              <a:t>b</a:t>
            </a:r>
            <a:r>
              <a:rPr lang="en-US" dirty="0" err="1"/>
              <a:t>ME</a:t>
            </a:r>
            <a:endParaRPr lang="en-US" dirty="0"/>
          </a:p>
          <a:p>
            <a:r>
              <a:rPr lang="en-US" sz="2400" dirty="0" err="1"/>
              <a:t>Chelation</a:t>
            </a:r>
            <a:r>
              <a:rPr lang="en-US" sz="2400" dirty="0"/>
              <a:t> of unwanted ions</a:t>
            </a:r>
          </a:p>
          <a:p>
            <a:pPr lvl="1"/>
            <a:r>
              <a:rPr lang="en-US" dirty="0"/>
              <a:t>EDTA?</a:t>
            </a:r>
          </a:p>
          <a:p>
            <a:r>
              <a:rPr lang="en-US" sz="2400" dirty="0" smtClean="0"/>
              <a:t>Denaturants </a:t>
            </a:r>
            <a:r>
              <a:rPr lang="en-US" sz="2400" dirty="0"/>
              <a:t>(low conc.)</a:t>
            </a:r>
          </a:p>
          <a:p>
            <a:r>
              <a:rPr lang="en-US" sz="2400" dirty="0" smtClean="0"/>
              <a:t>(Dust-free; vibration free; controlled temperature)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uiExpand="1" build="p"/>
      <p:bldP spid="57348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76B37-3CCB-473B-9F15-7EAE6FA4457D}" type="slidenum">
              <a:rPr lang="en-US"/>
              <a:pPr/>
              <a:t>25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/>
          <a:lstStyle/>
          <a:p>
            <a:r>
              <a:rPr lang="en-US" dirty="0"/>
              <a:t>Daunting </a:t>
            </a:r>
            <a:r>
              <a:rPr lang="en-US" dirty="0" smtClean="0"/>
              <a:t>combinations – Start w/ conditions effective w/ other proteins</a:t>
            </a: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8392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1990 </a:t>
            </a:r>
            <a:r>
              <a:rPr lang="en-US" dirty="0"/>
              <a:t>survey of precipitants:</a:t>
            </a:r>
            <a:endParaRPr lang="en-US" dirty="0"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60% proteins crystallized with salts;</a:t>
            </a:r>
          </a:p>
          <a:p>
            <a:pPr lvl="2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NaCl; (NH</a:t>
            </a:r>
            <a:r>
              <a:rPr lang="en-US" baseline="-25000" dirty="0" smtClean="0">
                <a:cs typeface="Times New Roman" pitchFamily="18" charset="0"/>
              </a:rPr>
              <a:t>4</a:t>
            </a:r>
            <a:r>
              <a:rPr lang="en-US" dirty="0" smtClean="0">
                <a:cs typeface="Times New Roman" pitchFamily="18" charset="0"/>
              </a:rPr>
              <a:t>)</a:t>
            </a:r>
            <a:r>
              <a:rPr lang="en-US" baseline="-25000" dirty="0" smtClean="0">
                <a:cs typeface="Times New Roman" pitchFamily="18" charset="0"/>
              </a:rPr>
              <a:t>2</a:t>
            </a:r>
            <a:r>
              <a:rPr lang="en-US" dirty="0" smtClean="0">
                <a:cs typeface="Times New Roman" pitchFamily="18" charset="0"/>
              </a:rPr>
              <a:t>SO</a:t>
            </a:r>
            <a:r>
              <a:rPr lang="en-US" baseline="-25000" dirty="0" smtClean="0">
                <a:cs typeface="Times New Roman" pitchFamily="18" charset="0"/>
              </a:rPr>
              <a:t>4</a:t>
            </a:r>
            <a:r>
              <a:rPr lang="en-US" dirty="0" smtClean="0">
                <a:cs typeface="Times New Roman" pitchFamily="18" charset="0"/>
              </a:rPr>
              <a:t>; K</a:t>
            </a:r>
            <a:r>
              <a:rPr lang="en-US" baseline="-25000" dirty="0" smtClean="0">
                <a:cs typeface="Times New Roman" pitchFamily="18" charset="0"/>
              </a:rPr>
              <a:t>2</a:t>
            </a:r>
            <a:r>
              <a:rPr lang="en-US" dirty="0" smtClean="0">
                <a:cs typeface="Times New Roman" pitchFamily="18" charset="0"/>
              </a:rPr>
              <a:t>PO</a:t>
            </a:r>
            <a:r>
              <a:rPr lang="en-US" baseline="-25000" dirty="0" smtClean="0">
                <a:cs typeface="Times New Roman" pitchFamily="18" charset="0"/>
              </a:rPr>
              <a:t>4</a:t>
            </a:r>
            <a:r>
              <a:rPr lang="en-US" dirty="0">
                <a:cs typeface="Times New Roman" pitchFamily="18" charset="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16% with organic solvents</a:t>
            </a:r>
          </a:p>
          <a:p>
            <a:pPr lvl="2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Methyl-2,4-pentanediol (MPD)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15% with PEG (polyethylene glycol).</a:t>
            </a:r>
          </a:p>
          <a:p>
            <a:pPr lvl="2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Now, much more than 15%???</a:t>
            </a:r>
          </a:p>
          <a:p>
            <a:pPr lvl="2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MW 2000 – 6000</a:t>
            </a:r>
          </a:p>
          <a:p>
            <a:pPr lvl="2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slower than salt.</a:t>
            </a:r>
          </a:p>
          <a:p>
            <a:pPr lvl="2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Single most effective precipitating agent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6CA3D-B8F0-4476-8EF2-7BCFB89998B1}" type="slidenum">
              <a:rPr lang="en-US"/>
              <a:pPr/>
              <a:t>26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Clues from related proteins</a:t>
            </a:r>
            <a:r>
              <a:rPr lang="en-US">
                <a:cs typeface="Times New Roman" pitchFamily="18" charset="0"/>
              </a:rPr>
              <a:t>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BMCD - Biomolecular Crystallization Data Base (NASA, NIST) </a:t>
            </a:r>
          </a:p>
          <a:p>
            <a:r>
              <a:rPr lang="en-US">
                <a:cs typeface="Times New Roman" pitchFamily="18" charset="0"/>
              </a:rPr>
              <a:t>Conditions copied from literature. </a:t>
            </a:r>
          </a:p>
          <a:p>
            <a:pPr lvl="1"/>
            <a:r>
              <a:rPr lang="en-US">
                <a:cs typeface="Times New Roman" pitchFamily="18" charset="0"/>
              </a:rPr>
              <a:t>(With some errors!) </a:t>
            </a:r>
          </a:p>
          <a:p>
            <a:r>
              <a:rPr lang="en-US">
                <a:cs typeface="Times New Roman" pitchFamily="18" charset="0"/>
              </a:rPr>
              <a:t>Protein concentration, salt, PEG, pH... </a:t>
            </a:r>
          </a:p>
          <a:p>
            <a:r>
              <a:rPr lang="en-US">
                <a:cs typeface="Times New Roman" pitchFamily="18" charset="0"/>
              </a:rPr>
              <a:t>Look for your type of protein.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3AAA-F591-49FA-A45B-5E6A1CF2AF6F}" type="slidenum">
              <a:rPr lang="en-US"/>
              <a:pPr/>
              <a:t>27</a:t>
            </a:fld>
            <a:endParaRPr lang="en-US"/>
          </a:p>
        </p:txBody>
      </p:sp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Screens (for when you haven’t a clue)</a:t>
            </a:r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cs typeface="Times New Roman" pitchFamily="18" charset="0"/>
              </a:rPr>
              <a:t>Derived from BMCD data base</a:t>
            </a:r>
          </a:p>
          <a:p>
            <a:r>
              <a:rPr lang="en-US" sz="2400" dirty="0">
                <a:cs typeface="Times New Roman" pitchFamily="18" charset="0"/>
              </a:rPr>
              <a:t>What 50 sets of conditions would get you close to the largest # of previously crystallized proteins?</a:t>
            </a:r>
          </a:p>
          <a:p>
            <a:pPr lvl="1"/>
            <a:r>
              <a:rPr lang="en-US" sz="2400" dirty="0">
                <a:cs typeface="Times New Roman" pitchFamily="18" charset="0"/>
              </a:rPr>
              <a:t>Sung Ho Kim, Alex McPherson... </a:t>
            </a:r>
          </a:p>
          <a:p>
            <a:r>
              <a:rPr lang="en-US" sz="2400" dirty="0">
                <a:cs typeface="Times New Roman" pitchFamily="18" charset="0"/>
              </a:rPr>
              <a:t>Can purchase pre-made solutions, covering</a:t>
            </a:r>
          </a:p>
          <a:p>
            <a:pPr lvl="1"/>
            <a:r>
              <a:rPr lang="en-US" sz="2400" dirty="0">
                <a:cs typeface="Times New Roman" pitchFamily="18" charset="0"/>
              </a:rPr>
              <a:t>Precipitants: salts, PEGs (</a:t>
            </a:r>
            <a:r>
              <a:rPr lang="en-US" sz="2400" dirty="0" err="1">
                <a:cs typeface="Times New Roman" pitchFamily="18" charset="0"/>
              </a:rPr>
              <a:t>var</a:t>
            </a:r>
            <a:r>
              <a:rPr lang="en-US" sz="2400" dirty="0">
                <a:cs typeface="Times New Roman" pitchFamily="18" charset="0"/>
              </a:rPr>
              <a:t> MW), MPD…</a:t>
            </a:r>
          </a:p>
          <a:p>
            <a:pPr lvl="1"/>
            <a:r>
              <a:rPr lang="en-US" sz="2400" dirty="0">
                <a:cs typeface="Times New Roman" pitchFamily="18" charset="0"/>
              </a:rPr>
              <a:t>pHs – beware, some not as labeled</a:t>
            </a:r>
          </a:p>
          <a:p>
            <a:pPr lvl="1"/>
            <a:r>
              <a:rPr lang="en-US" sz="2400" dirty="0">
                <a:cs typeface="Times New Roman" pitchFamily="18" charset="0"/>
              </a:rPr>
              <a:t>Additive ions</a:t>
            </a:r>
          </a:p>
          <a:p>
            <a:pPr lvl="1"/>
            <a:r>
              <a:rPr lang="en-US" sz="2400" dirty="0">
                <a:cs typeface="Times New Roman" pitchFamily="18" charset="0"/>
              </a:rPr>
              <a:t>Organic co-precipitants</a:t>
            </a:r>
          </a:p>
          <a:p>
            <a:r>
              <a:rPr lang="en-US" sz="2400" dirty="0">
                <a:cs typeface="Times New Roman" pitchFamily="18" charset="0"/>
              </a:rPr>
              <a:t>Special screen kits for membrane proteins, </a:t>
            </a:r>
            <a:r>
              <a:rPr lang="en-US" sz="2400" dirty="0" err="1">
                <a:cs typeface="Times New Roman" pitchFamily="18" charset="0"/>
              </a:rPr>
              <a:t>immunoglobulins</a:t>
            </a:r>
            <a:r>
              <a:rPr lang="en-US" sz="2400" dirty="0" smtClean="0">
                <a:cs typeface="Times New Roman" pitchFamily="18" charset="0"/>
              </a:rPr>
              <a:t>… many screens now available</a:t>
            </a:r>
            <a:endParaRPr lang="en-US" sz="2400" dirty="0">
              <a:cs typeface="Times New Roman" pitchFamily="18" charset="0"/>
            </a:endParaRPr>
          </a:p>
          <a:p>
            <a:r>
              <a:rPr lang="en-US" sz="2400" dirty="0">
                <a:cs typeface="Times New Roman" pitchFamily="18" charset="0"/>
              </a:rPr>
              <a:t>High chance of a lead – microcrystals etc.</a:t>
            </a:r>
          </a:p>
          <a:p>
            <a:pPr lvl="1"/>
            <a:r>
              <a:rPr lang="en-US" sz="2400" dirty="0">
                <a:cs typeface="Times New Roman" pitchFamily="18" charset="0"/>
              </a:rPr>
              <a:t>Lead conditions need to be optimized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0D06C-ACFC-45FC-80B7-6FAFAB068DDE}" type="slidenum">
              <a:rPr lang="en-US"/>
              <a:pPr/>
              <a:t>28</a:t>
            </a:fld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Automation and Robotics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/>
              <a:t>Advantages</a:t>
            </a:r>
          </a:p>
          <a:p>
            <a:pPr lvl="1"/>
            <a:r>
              <a:rPr lang="en-US" dirty="0"/>
              <a:t>High throughput</a:t>
            </a:r>
          </a:p>
          <a:p>
            <a:pPr lvl="1"/>
            <a:r>
              <a:rPr lang="en-US" dirty="0"/>
              <a:t>Substitute for graduate students</a:t>
            </a:r>
          </a:p>
          <a:p>
            <a:pPr lvl="1"/>
            <a:r>
              <a:rPr lang="en-US" dirty="0"/>
              <a:t>Low volume</a:t>
            </a:r>
          </a:p>
          <a:p>
            <a:r>
              <a:rPr lang="en-US" sz="2400" dirty="0"/>
              <a:t>Technologies:</a:t>
            </a:r>
          </a:p>
          <a:p>
            <a:pPr lvl="1"/>
            <a:r>
              <a:rPr lang="en-US" dirty="0"/>
              <a:t>Oil drop; </a:t>
            </a:r>
          </a:p>
          <a:p>
            <a:pPr lvl="1"/>
            <a:r>
              <a:rPr lang="en-US" dirty="0"/>
              <a:t>capillary </a:t>
            </a:r>
            <a:r>
              <a:rPr lang="en-US" dirty="0" err="1"/>
              <a:t>microfluidics</a:t>
            </a:r>
            <a:r>
              <a:rPr lang="en-US" dirty="0"/>
              <a:t>; </a:t>
            </a:r>
          </a:p>
          <a:p>
            <a:pPr lvl="1"/>
            <a:r>
              <a:rPr lang="en-US" dirty="0"/>
              <a:t>sitting / hanging drop</a:t>
            </a:r>
          </a:p>
          <a:p>
            <a:r>
              <a:rPr lang="en-US" sz="2400" dirty="0"/>
              <a:t>Challenge</a:t>
            </a:r>
          </a:p>
          <a:p>
            <a:pPr lvl="1"/>
            <a:r>
              <a:rPr lang="en-US" dirty="0"/>
              <a:t>Pattern recognition</a:t>
            </a:r>
          </a:p>
          <a:p>
            <a:r>
              <a:rPr lang="en-US" sz="2400" dirty="0"/>
              <a:t>Disadvantage</a:t>
            </a:r>
          </a:p>
          <a:p>
            <a:pPr lvl="1"/>
            <a:r>
              <a:rPr lang="en-US" dirty="0"/>
              <a:t>Cost: </a:t>
            </a:r>
            <a:r>
              <a:rPr lang="en-US" dirty="0" smtClean="0"/>
              <a:t>$50,000 </a:t>
            </a:r>
            <a:r>
              <a:rPr lang="en-US" dirty="0"/>
              <a:t>- $1M+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 err="1" smtClean="0"/>
              <a:t>Xtal</a:t>
            </a:r>
            <a:r>
              <a:rPr lang="en-US" sz="2400" dirty="0" smtClean="0"/>
              <a:t> </a:t>
            </a:r>
            <a:r>
              <a:rPr lang="en-US" sz="2400" dirty="0" err="1" smtClean="0"/>
              <a:t>Biostructures</a:t>
            </a:r>
            <a:r>
              <a:rPr lang="en-US" sz="2400" dirty="0" smtClean="0"/>
              <a:t> Inc. </a:t>
            </a:r>
            <a:r>
              <a:rPr lang="en-US" sz="2400" dirty="0"/>
              <a:t>&amp; others – service $500-$2,000 (or free</a:t>
            </a:r>
            <a:r>
              <a:rPr lang="en-US" sz="2400" dirty="0" smtClean="0"/>
              <a:t>…?)</a:t>
            </a:r>
            <a:endParaRPr lang="en-US" sz="2400" dirty="0"/>
          </a:p>
          <a:p>
            <a:pPr lvl="1"/>
            <a:r>
              <a:rPr lang="en-US" dirty="0"/>
              <a:t>10 </a:t>
            </a:r>
            <a:r>
              <a:rPr lang="en-US" dirty="0">
                <a:latin typeface="Symbol" pitchFamily="18" charset="2"/>
              </a:rPr>
              <a:t>m</a:t>
            </a:r>
            <a:r>
              <a:rPr lang="en-US" dirty="0"/>
              <a:t>l to test several hundred conditions</a:t>
            </a:r>
          </a:p>
          <a:p>
            <a:pPr lvl="1"/>
            <a:r>
              <a:rPr lang="en-US" dirty="0"/>
              <a:t>Photographed daily for 2+ weeks</a:t>
            </a:r>
          </a:p>
          <a:p>
            <a:pPr lvl="1"/>
            <a:r>
              <a:rPr lang="en-US" dirty="0"/>
              <a:t>Summaries provided over internet</a:t>
            </a:r>
          </a:p>
          <a:p>
            <a:endParaRPr lang="en-US" sz="2400" dirty="0"/>
          </a:p>
        </p:txBody>
      </p:sp>
      <p:pic>
        <p:nvPicPr>
          <p:cNvPr id="70662" name="Picture 6" descr="01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3581400"/>
            <a:ext cx="3238500" cy="2874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0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Automation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Drop-setting</a:t>
            </a:r>
          </a:p>
          <a:p>
            <a:pPr lvl="1"/>
            <a:r>
              <a:rPr lang="en-US" dirty="0" smtClean="0"/>
              <a:t>Vapor diffusion</a:t>
            </a:r>
          </a:p>
          <a:p>
            <a:pPr lvl="2"/>
            <a:r>
              <a:rPr lang="en-US" dirty="0" smtClean="0"/>
              <a:t>Hanging or sitting drop</a:t>
            </a:r>
          </a:p>
          <a:p>
            <a:pPr lvl="1"/>
            <a:r>
              <a:rPr lang="en-US" dirty="0" smtClean="0"/>
              <a:t>Fast, accurate</a:t>
            </a:r>
          </a:p>
          <a:p>
            <a:pPr lvl="1"/>
            <a:r>
              <a:rPr lang="en-US" dirty="0" err="1" smtClean="0"/>
              <a:t>Nanoscale</a:t>
            </a:r>
            <a:r>
              <a:rPr lang="en-US" dirty="0" smtClean="0"/>
              <a:t> (2-10 </a:t>
            </a:r>
            <a:r>
              <a:rPr lang="en-US" dirty="0" err="1" smtClean="0"/>
              <a:t>nL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Pre-formed array of conditions</a:t>
            </a:r>
          </a:p>
          <a:p>
            <a:r>
              <a:rPr lang="en-US" dirty="0" smtClean="0"/>
              <a:t>Screens</a:t>
            </a:r>
          </a:p>
          <a:p>
            <a:pPr lvl="1"/>
            <a:r>
              <a:rPr lang="en-US" dirty="0" smtClean="0"/>
              <a:t>Commercial arrays</a:t>
            </a:r>
          </a:p>
          <a:p>
            <a:pPr lvl="2"/>
            <a:r>
              <a:rPr lang="en-US" dirty="0" smtClean="0"/>
              <a:t>$100s</a:t>
            </a:r>
          </a:p>
          <a:p>
            <a:pPr lvl="2"/>
            <a:r>
              <a:rPr lang="en-US" dirty="0" smtClean="0"/>
              <a:t>Dozens available</a:t>
            </a:r>
          </a:p>
          <a:p>
            <a:pPr lvl="1"/>
            <a:r>
              <a:rPr lang="en-US" dirty="0" smtClean="0"/>
              <a:t>Robotic liquid handling</a:t>
            </a:r>
          </a:p>
          <a:p>
            <a:pPr lvl="2"/>
            <a:r>
              <a:rPr lang="en-US" dirty="0" smtClean="0"/>
              <a:t>$120,000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Visualization</a:t>
            </a:r>
          </a:p>
          <a:p>
            <a:pPr lvl="1"/>
            <a:r>
              <a:rPr lang="en-US" dirty="0" smtClean="0"/>
              <a:t>Microscope $10k + time</a:t>
            </a:r>
          </a:p>
          <a:p>
            <a:pPr lvl="2"/>
            <a:r>
              <a:rPr lang="en-US" dirty="0" smtClean="0"/>
              <a:t>Polarization</a:t>
            </a:r>
          </a:p>
          <a:p>
            <a:pPr lvl="1"/>
            <a:r>
              <a:rPr lang="en-US" dirty="0" smtClean="0"/>
              <a:t>+ camera / </a:t>
            </a:r>
            <a:r>
              <a:rPr lang="en-US" dirty="0" err="1" smtClean="0"/>
              <a:t>xy</a:t>
            </a:r>
            <a:r>
              <a:rPr lang="en-US" dirty="0" smtClean="0"/>
              <a:t>-stage ($50k)</a:t>
            </a:r>
          </a:p>
          <a:p>
            <a:pPr lvl="1"/>
            <a:r>
              <a:rPr lang="en-US" dirty="0" smtClean="0"/>
              <a:t>Multi-plate storage / robot - $120,000</a:t>
            </a:r>
          </a:p>
          <a:p>
            <a:pPr lvl="1"/>
            <a:r>
              <a:rPr lang="en-US" dirty="0" err="1" smtClean="0"/>
              <a:t>Fluoresence</a:t>
            </a:r>
            <a:endParaRPr lang="en-US" dirty="0" smtClean="0"/>
          </a:p>
          <a:p>
            <a:r>
              <a:rPr lang="en-US" dirty="0" smtClean="0"/>
              <a:t>Array optimization</a:t>
            </a:r>
          </a:p>
          <a:p>
            <a:r>
              <a:rPr lang="en-US" dirty="0" smtClean="0"/>
              <a:t>Integration – fully automatic - $1M+</a:t>
            </a:r>
          </a:p>
          <a:p>
            <a:pPr lvl="1"/>
            <a:r>
              <a:rPr lang="en-US" dirty="0" smtClean="0"/>
              <a:t>Services...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58668-3C30-41B8-8A2B-D3BCB63A281F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10/16/2009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Workshop: Crystallization  (c) M.S.Chapman, OHSU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601B88-DB43-4B0D-90BB-291C1CA44643}" type="slidenum">
              <a:rPr lang="en-US" smtClean="0"/>
              <a:pPr/>
              <a:t>3</a:t>
            </a:fld>
            <a:endParaRPr lang="en-US" smtClean="0"/>
          </a:p>
        </p:txBody>
      </p:sp>
      <p:pic>
        <p:nvPicPr>
          <p:cNvPr id="15365" name="Picture 4" descr="ak cryst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91300" y="1219200"/>
            <a:ext cx="22621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r>
              <a:rPr lang="en-US" dirty="0" smtClean="0"/>
              <a:t>Crystals</a:t>
            </a:r>
            <a:r>
              <a:rPr lang="en-US" dirty="0"/>
              <a:t> </a:t>
            </a:r>
            <a:r>
              <a:rPr lang="en-US" dirty="0" smtClean="0"/>
              <a:t>are molecular lattices / arrays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6324600" cy="2819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Crystals are arrays of ~ 10</a:t>
            </a:r>
            <a:r>
              <a:rPr lang="en-US" baseline="30000" dirty="0" smtClean="0"/>
              <a:t>15</a:t>
            </a:r>
            <a:r>
              <a:rPr lang="en-US" dirty="0" smtClean="0"/>
              <a:t> molecules with same orientation.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Variation in orientation 0.2 – 1.5</a:t>
            </a:r>
            <a:r>
              <a:rPr lang="en-US" dirty="0" smtClean="0">
                <a:latin typeface="Arial"/>
                <a:cs typeface="Arial"/>
              </a:rPr>
              <a:t>°.</a:t>
            </a:r>
          </a:p>
          <a:p>
            <a:pPr>
              <a:lnSpc>
                <a:spcPct val="90000"/>
              </a:lnSpc>
            </a:pPr>
            <a:r>
              <a:rPr lang="en-US" dirty="0"/>
              <a:t>Scattering </a:t>
            </a:r>
            <a:r>
              <a:rPr lang="en-US" dirty="0" smtClean="0"/>
              <a:t>depends on direction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Structural detail</a:t>
            </a: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438400" y="4495800"/>
            <a:ext cx="2781300" cy="1828800"/>
            <a:chOff x="960" y="621"/>
            <a:chExt cx="1752" cy="1152"/>
          </a:xfrm>
        </p:grpSpPr>
        <p:sp>
          <p:nvSpPr>
            <p:cNvPr id="15385" name="Line 6"/>
            <p:cNvSpPr>
              <a:spLocks noChangeShapeType="1"/>
            </p:cNvSpPr>
            <p:nvPr/>
          </p:nvSpPr>
          <p:spPr bwMode="auto">
            <a:xfrm flipH="1">
              <a:off x="1007" y="621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Line 7"/>
            <p:cNvSpPr>
              <a:spLocks noChangeShapeType="1"/>
            </p:cNvSpPr>
            <p:nvPr/>
          </p:nvSpPr>
          <p:spPr bwMode="auto">
            <a:xfrm>
              <a:off x="1152" y="702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Line 8"/>
            <p:cNvSpPr>
              <a:spLocks noChangeShapeType="1"/>
            </p:cNvSpPr>
            <p:nvPr/>
          </p:nvSpPr>
          <p:spPr bwMode="auto">
            <a:xfrm>
              <a:off x="1104" y="946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Line 9"/>
            <p:cNvSpPr>
              <a:spLocks noChangeShapeType="1"/>
            </p:cNvSpPr>
            <p:nvPr/>
          </p:nvSpPr>
          <p:spPr bwMode="auto">
            <a:xfrm>
              <a:off x="1056" y="1191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Line 10"/>
            <p:cNvSpPr>
              <a:spLocks noChangeShapeType="1"/>
            </p:cNvSpPr>
            <p:nvPr/>
          </p:nvSpPr>
          <p:spPr bwMode="auto">
            <a:xfrm>
              <a:off x="1008" y="1435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Line 11"/>
            <p:cNvSpPr>
              <a:spLocks noChangeShapeType="1"/>
            </p:cNvSpPr>
            <p:nvPr/>
          </p:nvSpPr>
          <p:spPr bwMode="auto">
            <a:xfrm>
              <a:off x="960" y="1680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Line 12"/>
            <p:cNvSpPr>
              <a:spLocks noChangeShapeType="1"/>
            </p:cNvSpPr>
            <p:nvPr/>
          </p:nvSpPr>
          <p:spPr bwMode="auto">
            <a:xfrm flipH="1">
              <a:off x="1240" y="621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Line 13"/>
            <p:cNvSpPr>
              <a:spLocks noChangeShapeType="1"/>
            </p:cNvSpPr>
            <p:nvPr/>
          </p:nvSpPr>
          <p:spPr bwMode="auto">
            <a:xfrm flipH="1">
              <a:off x="1472" y="621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Line 14"/>
            <p:cNvSpPr>
              <a:spLocks noChangeShapeType="1"/>
            </p:cNvSpPr>
            <p:nvPr/>
          </p:nvSpPr>
          <p:spPr bwMode="auto">
            <a:xfrm flipH="1">
              <a:off x="1704" y="621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Line 15"/>
            <p:cNvSpPr>
              <a:spLocks noChangeShapeType="1"/>
            </p:cNvSpPr>
            <p:nvPr/>
          </p:nvSpPr>
          <p:spPr bwMode="auto">
            <a:xfrm flipH="1">
              <a:off x="1936" y="621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Line 16"/>
            <p:cNvSpPr>
              <a:spLocks noChangeShapeType="1"/>
            </p:cNvSpPr>
            <p:nvPr/>
          </p:nvSpPr>
          <p:spPr bwMode="auto">
            <a:xfrm flipH="1">
              <a:off x="2168" y="621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Line 17"/>
            <p:cNvSpPr>
              <a:spLocks noChangeShapeType="1"/>
            </p:cNvSpPr>
            <p:nvPr/>
          </p:nvSpPr>
          <p:spPr bwMode="auto">
            <a:xfrm flipH="1">
              <a:off x="2400" y="621"/>
              <a:ext cx="24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18"/>
            <p:cNvGrpSpPr>
              <a:grpSpLocks/>
            </p:cNvGrpSpPr>
            <p:nvPr/>
          </p:nvGrpSpPr>
          <p:grpSpPr bwMode="auto">
            <a:xfrm>
              <a:off x="1236" y="690"/>
              <a:ext cx="1476" cy="96"/>
              <a:chOff x="1236" y="690"/>
              <a:chExt cx="1476" cy="96"/>
            </a:xfrm>
          </p:grpSpPr>
          <p:sp>
            <p:nvSpPr>
              <p:cNvPr id="27667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23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68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46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69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69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70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92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71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15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72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38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73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61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4" name="Group 26"/>
            <p:cNvGrpSpPr>
              <a:grpSpLocks/>
            </p:cNvGrpSpPr>
            <p:nvPr/>
          </p:nvGrpSpPr>
          <p:grpSpPr bwMode="auto">
            <a:xfrm>
              <a:off x="1182" y="948"/>
              <a:ext cx="1476" cy="96"/>
              <a:chOff x="1236" y="690"/>
              <a:chExt cx="1476" cy="96"/>
            </a:xfrm>
          </p:grpSpPr>
          <p:sp>
            <p:nvSpPr>
              <p:cNvPr id="27675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23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76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46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77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69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78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92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79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15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80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38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81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61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5" name="Group 34"/>
            <p:cNvGrpSpPr>
              <a:grpSpLocks/>
            </p:cNvGrpSpPr>
            <p:nvPr/>
          </p:nvGrpSpPr>
          <p:grpSpPr bwMode="auto">
            <a:xfrm>
              <a:off x="1134" y="1188"/>
              <a:ext cx="1476" cy="96"/>
              <a:chOff x="1236" y="690"/>
              <a:chExt cx="1476" cy="96"/>
            </a:xfrm>
          </p:grpSpPr>
          <p:sp>
            <p:nvSpPr>
              <p:cNvPr id="27683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23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84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46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85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69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86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92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87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15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88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38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89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61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42"/>
            <p:cNvGrpSpPr>
              <a:grpSpLocks/>
            </p:cNvGrpSpPr>
            <p:nvPr/>
          </p:nvGrpSpPr>
          <p:grpSpPr bwMode="auto">
            <a:xfrm>
              <a:off x="1080" y="1434"/>
              <a:ext cx="1476" cy="96"/>
              <a:chOff x="1236" y="690"/>
              <a:chExt cx="1476" cy="96"/>
            </a:xfrm>
          </p:grpSpPr>
          <p:sp>
            <p:nvSpPr>
              <p:cNvPr id="27691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23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92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46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93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69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94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92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95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15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96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38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697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61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50"/>
            <p:cNvGrpSpPr>
              <a:grpSpLocks/>
            </p:cNvGrpSpPr>
            <p:nvPr/>
          </p:nvGrpSpPr>
          <p:grpSpPr bwMode="auto">
            <a:xfrm>
              <a:off x="1032" y="1668"/>
              <a:ext cx="1476" cy="96"/>
              <a:chOff x="1236" y="690"/>
              <a:chExt cx="1476" cy="96"/>
            </a:xfrm>
          </p:grpSpPr>
          <p:sp>
            <p:nvSpPr>
              <p:cNvPr id="27699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23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700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46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701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69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702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192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703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15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704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38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705" name="Music"/>
              <p:cNvSpPr>
                <a:spLocks noEditPoints="1" noChangeArrowheads="1"/>
              </p:cNvSpPr>
              <p:nvPr/>
            </p:nvSpPr>
            <p:spPr bwMode="auto">
              <a:xfrm flipH="1">
                <a:off x="2616" y="690"/>
                <a:ext cx="96" cy="96"/>
              </a:xfrm>
              <a:custGeom>
                <a:avLst/>
                <a:gdLst>
                  <a:gd name="T0" fmla="*/ 7352 w 21600"/>
                  <a:gd name="T1" fmla="*/ 46 h 21600"/>
                  <a:gd name="T2" fmla="*/ 7373 w 21600"/>
                  <a:gd name="T3" fmla="*/ 9900 h 21600"/>
                  <a:gd name="T4" fmla="*/ 21683 w 21600"/>
                  <a:gd name="T5" fmla="*/ 10061 h 21600"/>
                  <a:gd name="T6" fmla="*/ 7352 w 21600"/>
                  <a:gd name="T7" fmla="*/ 46 h 21600"/>
                  <a:gd name="T8" fmla="*/ 21600 w 21600"/>
                  <a:gd name="T9" fmla="*/ 0 h 21600"/>
                  <a:gd name="T10" fmla="*/ 7975 w 21600"/>
                  <a:gd name="T11" fmla="*/ 923 h 21600"/>
                  <a:gd name="T12" fmla="*/ 20935 w 21600"/>
                  <a:gd name="T13" fmla="*/ 5354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T10" t="T11" r="T12" b="T13"/>
                <a:pathLst>
                  <a:path w="21600" h="21600">
                    <a:moveTo>
                      <a:pt x="7352" y="46"/>
                    </a:moveTo>
                    <a:lnTo>
                      <a:pt x="7373" y="9900"/>
                    </a:lnTo>
                    <a:lnTo>
                      <a:pt x="7352" y="16107"/>
                    </a:lnTo>
                    <a:lnTo>
                      <a:pt x="7103" y="15969"/>
                    </a:lnTo>
                    <a:lnTo>
                      <a:pt x="6729" y="15692"/>
                    </a:lnTo>
                    <a:lnTo>
                      <a:pt x="6355" y="15553"/>
                    </a:lnTo>
                    <a:lnTo>
                      <a:pt x="5981" y="15415"/>
                    </a:lnTo>
                    <a:lnTo>
                      <a:pt x="5607" y="15276"/>
                    </a:lnTo>
                    <a:lnTo>
                      <a:pt x="5109" y="15138"/>
                    </a:lnTo>
                    <a:lnTo>
                      <a:pt x="4735" y="15138"/>
                    </a:lnTo>
                    <a:lnTo>
                      <a:pt x="4236" y="15138"/>
                    </a:lnTo>
                    <a:lnTo>
                      <a:pt x="3364" y="15138"/>
                    </a:lnTo>
                    <a:lnTo>
                      <a:pt x="2616" y="15276"/>
                    </a:lnTo>
                    <a:lnTo>
                      <a:pt x="1869" y="15692"/>
                    </a:lnTo>
                    <a:lnTo>
                      <a:pt x="1246" y="15969"/>
                    </a:lnTo>
                    <a:lnTo>
                      <a:pt x="747" y="16523"/>
                    </a:lnTo>
                    <a:lnTo>
                      <a:pt x="373" y="17076"/>
                    </a:lnTo>
                    <a:lnTo>
                      <a:pt x="124" y="17630"/>
                    </a:lnTo>
                    <a:lnTo>
                      <a:pt x="0" y="18323"/>
                    </a:lnTo>
                    <a:lnTo>
                      <a:pt x="124" y="19015"/>
                    </a:lnTo>
                    <a:lnTo>
                      <a:pt x="373" y="19569"/>
                    </a:lnTo>
                    <a:lnTo>
                      <a:pt x="747" y="20123"/>
                    </a:lnTo>
                    <a:lnTo>
                      <a:pt x="1246" y="20676"/>
                    </a:lnTo>
                    <a:lnTo>
                      <a:pt x="1869" y="21092"/>
                    </a:lnTo>
                    <a:lnTo>
                      <a:pt x="2616" y="21369"/>
                    </a:lnTo>
                    <a:lnTo>
                      <a:pt x="3364" y="21507"/>
                    </a:lnTo>
                    <a:lnTo>
                      <a:pt x="4236" y="21646"/>
                    </a:lnTo>
                    <a:lnTo>
                      <a:pt x="5109" y="21507"/>
                    </a:lnTo>
                    <a:lnTo>
                      <a:pt x="5856" y="21369"/>
                    </a:lnTo>
                    <a:lnTo>
                      <a:pt x="6604" y="21092"/>
                    </a:lnTo>
                    <a:lnTo>
                      <a:pt x="7227" y="20676"/>
                    </a:lnTo>
                    <a:lnTo>
                      <a:pt x="7726" y="20123"/>
                    </a:lnTo>
                    <a:lnTo>
                      <a:pt x="8100" y="19569"/>
                    </a:lnTo>
                    <a:lnTo>
                      <a:pt x="8349" y="19015"/>
                    </a:lnTo>
                    <a:lnTo>
                      <a:pt x="8473" y="18323"/>
                    </a:lnTo>
                    <a:lnTo>
                      <a:pt x="8473" y="18323"/>
                    </a:lnTo>
                    <a:lnTo>
                      <a:pt x="8473" y="6276"/>
                    </a:lnTo>
                    <a:lnTo>
                      <a:pt x="20561" y="6276"/>
                    </a:lnTo>
                    <a:lnTo>
                      <a:pt x="20561" y="16107"/>
                    </a:lnTo>
                    <a:lnTo>
                      <a:pt x="20187" y="15830"/>
                    </a:lnTo>
                    <a:lnTo>
                      <a:pt x="19938" y="15692"/>
                    </a:lnTo>
                    <a:lnTo>
                      <a:pt x="19564" y="15553"/>
                    </a:lnTo>
                    <a:lnTo>
                      <a:pt x="19190" y="15415"/>
                    </a:lnTo>
                    <a:lnTo>
                      <a:pt x="18692" y="15276"/>
                    </a:lnTo>
                    <a:lnTo>
                      <a:pt x="18318" y="15138"/>
                    </a:lnTo>
                    <a:lnTo>
                      <a:pt x="17944" y="15138"/>
                    </a:lnTo>
                    <a:lnTo>
                      <a:pt x="17446" y="15138"/>
                    </a:lnTo>
                    <a:lnTo>
                      <a:pt x="16573" y="15138"/>
                    </a:lnTo>
                    <a:lnTo>
                      <a:pt x="15826" y="15276"/>
                    </a:lnTo>
                    <a:lnTo>
                      <a:pt x="15078" y="15692"/>
                    </a:lnTo>
                    <a:lnTo>
                      <a:pt x="14455" y="15969"/>
                    </a:lnTo>
                    <a:lnTo>
                      <a:pt x="13956" y="16523"/>
                    </a:lnTo>
                    <a:lnTo>
                      <a:pt x="13583" y="17076"/>
                    </a:lnTo>
                    <a:lnTo>
                      <a:pt x="13333" y="17630"/>
                    </a:lnTo>
                    <a:lnTo>
                      <a:pt x="13209" y="18323"/>
                    </a:lnTo>
                    <a:lnTo>
                      <a:pt x="13333" y="19015"/>
                    </a:lnTo>
                    <a:lnTo>
                      <a:pt x="13583" y="19569"/>
                    </a:lnTo>
                    <a:lnTo>
                      <a:pt x="13956" y="20123"/>
                    </a:lnTo>
                    <a:lnTo>
                      <a:pt x="14455" y="20676"/>
                    </a:lnTo>
                    <a:lnTo>
                      <a:pt x="15078" y="21092"/>
                    </a:lnTo>
                    <a:lnTo>
                      <a:pt x="15826" y="21369"/>
                    </a:lnTo>
                    <a:lnTo>
                      <a:pt x="16573" y="21507"/>
                    </a:lnTo>
                    <a:lnTo>
                      <a:pt x="17446" y="21646"/>
                    </a:lnTo>
                    <a:lnTo>
                      <a:pt x="18318" y="21507"/>
                    </a:lnTo>
                    <a:lnTo>
                      <a:pt x="19066" y="21369"/>
                    </a:lnTo>
                    <a:lnTo>
                      <a:pt x="19813" y="21092"/>
                    </a:lnTo>
                    <a:lnTo>
                      <a:pt x="20436" y="20676"/>
                    </a:lnTo>
                    <a:lnTo>
                      <a:pt x="20935" y="20123"/>
                    </a:lnTo>
                    <a:lnTo>
                      <a:pt x="21309" y="19569"/>
                    </a:lnTo>
                    <a:lnTo>
                      <a:pt x="21558" y="19015"/>
                    </a:lnTo>
                    <a:lnTo>
                      <a:pt x="21683" y="18323"/>
                    </a:lnTo>
                    <a:lnTo>
                      <a:pt x="21683" y="10061"/>
                    </a:lnTo>
                    <a:lnTo>
                      <a:pt x="21683" y="46"/>
                    </a:lnTo>
                    <a:lnTo>
                      <a:pt x="7352" y="46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rgbClr val="808080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867400" y="4724400"/>
            <a:ext cx="2438400" cy="2005013"/>
            <a:chOff x="2976" y="480"/>
            <a:chExt cx="2235" cy="1760"/>
          </a:xfrm>
        </p:grpSpPr>
        <p:sp>
          <p:nvSpPr>
            <p:cNvPr id="15370" name="Text Box 59"/>
            <p:cNvSpPr txBox="1">
              <a:spLocks noChangeArrowheads="1"/>
            </p:cNvSpPr>
            <p:nvPr/>
          </p:nvSpPr>
          <p:spPr bwMode="auto">
            <a:xfrm>
              <a:off x="4463" y="1919"/>
              <a:ext cx="227" cy="32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</a:t>
              </a:r>
            </a:p>
          </p:txBody>
        </p:sp>
        <p:sp>
          <p:nvSpPr>
            <p:cNvPr id="15371" name="Text Box 60"/>
            <p:cNvSpPr txBox="1">
              <a:spLocks noChangeArrowheads="1"/>
            </p:cNvSpPr>
            <p:nvPr/>
          </p:nvSpPr>
          <p:spPr bwMode="auto">
            <a:xfrm>
              <a:off x="3120" y="576"/>
              <a:ext cx="226" cy="32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c</a:t>
              </a:r>
            </a:p>
          </p:txBody>
        </p:sp>
        <p:sp>
          <p:nvSpPr>
            <p:cNvPr id="15372" name="Text Box 61"/>
            <p:cNvSpPr txBox="1">
              <a:spLocks noChangeArrowheads="1"/>
            </p:cNvSpPr>
            <p:nvPr/>
          </p:nvSpPr>
          <p:spPr bwMode="auto">
            <a:xfrm>
              <a:off x="3360" y="1246"/>
              <a:ext cx="226" cy="32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b</a:t>
              </a:r>
            </a:p>
          </p:txBody>
        </p:sp>
        <p:sp>
          <p:nvSpPr>
            <p:cNvPr id="15373" name="Line 62"/>
            <p:cNvSpPr>
              <a:spLocks noChangeShapeType="1"/>
            </p:cNvSpPr>
            <p:nvPr/>
          </p:nvSpPr>
          <p:spPr bwMode="auto">
            <a:xfrm>
              <a:off x="2976" y="1920"/>
              <a:ext cx="17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Line 63"/>
            <p:cNvSpPr>
              <a:spLocks noChangeShapeType="1"/>
            </p:cNvSpPr>
            <p:nvPr/>
          </p:nvSpPr>
          <p:spPr bwMode="auto">
            <a:xfrm flipV="1">
              <a:off x="2976" y="720"/>
              <a:ext cx="384" cy="1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Line 64"/>
            <p:cNvSpPr>
              <a:spLocks noChangeShapeType="1"/>
            </p:cNvSpPr>
            <p:nvPr/>
          </p:nvSpPr>
          <p:spPr bwMode="auto">
            <a:xfrm flipV="1">
              <a:off x="2976" y="1488"/>
              <a:ext cx="432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Arc 65"/>
            <p:cNvSpPr>
              <a:spLocks/>
            </p:cNvSpPr>
            <p:nvPr/>
          </p:nvSpPr>
          <p:spPr bwMode="auto">
            <a:xfrm>
              <a:off x="2976" y="1334"/>
              <a:ext cx="288" cy="445"/>
            </a:xfrm>
            <a:custGeom>
              <a:avLst/>
              <a:gdLst>
                <a:gd name="T0" fmla="*/ 3 w 20877"/>
                <a:gd name="T1" fmla="*/ 0 h 16631"/>
                <a:gd name="T2" fmla="*/ 4 w 20877"/>
                <a:gd name="T3" fmla="*/ 8 h 16631"/>
                <a:gd name="T4" fmla="*/ 0 w 20877"/>
                <a:gd name="T5" fmla="*/ 12 h 16631"/>
                <a:gd name="T6" fmla="*/ 0 60000 65536"/>
                <a:gd name="T7" fmla="*/ 0 60000 65536"/>
                <a:gd name="T8" fmla="*/ 0 60000 65536"/>
                <a:gd name="T9" fmla="*/ 0 w 20877"/>
                <a:gd name="T10" fmla="*/ 0 h 16631"/>
                <a:gd name="T11" fmla="*/ 20877 w 20877"/>
                <a:gd name="T12" fmla="*/ 16631 h 166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877" h="16631" fill="none" extrusionOk="0">
                  <a:moveTo>
                    <a:pt x="13782" y="0"/>
                  </a:moveTo>
                  <a:cubicBezTo>
                    <a:pt x="17243" y="2867"/>
                    <a:pt x="19723" y="6744"/>
                    <a:pt x="20876" y="11088"/>
                  </a:cubicBezTo>
                </a:path>
                <a:path w="20877" h="16631" stroke="0" extrusionOk="0">
                  <a:moveTo>
                    <a:pt x="13782" y="0"/>
                  </a:moveTo>
                  <a:cubicBezTo>
                    <a:pt x="17243" y="2867"/>
                    <a:pt x="19723" y="6744"/>
                    <a:pt x="20876" y="11088"/>
                  </a:cubicBezTo>
                  <a:lnTo>
                    <a:pt x="0" y="16631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sp>
          <p:nvSpPr>
            <p:cNvPr id="15377" name="Text Box 66"/>
            <p:cNvSpPr txBox="1">
              <a:spLocks noChangeArrowheads="1"/>
            </p:cNvSpPr>
            <p:nvPr/>
          </p:nvSpPr>
          <p:spPr bwMode="auto">
            <a:xfrm>
              <a:off x="3143" y="1344"/>
              <a:ext cx="176" cy="32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latin typeface="Symbol" pitchFamily="18" charset="2"/>
                </a:rPr>
                <a:t>a</a:t>
              </a:r>
            </a:p>
          </p:txBody>
        </p:sp>
        <p:sp>
          <p:nvSpPr>
            <p:cNvPr id="15378" name="Arc 67"/>
            <p:cNvSpPr>
              <a:spLocks/>
            </p:cNvSpPr>
            <p:nvPr/>
          </p:nvSpPr>
          <p:spPr bwMode="auto">
            <a:xfrm>
              <a:off x="3216" y="1632"/>
              <a:ext cx="1200" cy="287"/>
            </a:xfrm>
            <a:custGeom>
              <a:avLst/>
              <a:gdLst>
                <a:gd name="T0" fmla="*/ 4 w 21600"/>
                <a:gd name="T1" fmla="*/ 0 h 21560"/>
                <a:gd name="T2" fmla="*/ 67 w 21600"/>
                <a:gd name="T3" fmla="*/ 4 h 21560"/>
                <a:gd name="T4" fmla="*/ 0 w 21600"/>
                <a:gd name="T5" fmla="*/ 4 h 2156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60"/>
                <a:gd name="T11" fmla="*/ 21600 w 21600"/>
                <a:gd name="T12" fmla="*/ 21560 h 2156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60" fill="none" extrusionOk="0">
                  <a:moveTo>
                    <a:pt x="1312" y="-1"/>
                  </a:moveTo>
                  <a:cubicBezTo>
                    <a:pt x="12710" y="693"/>
                    <a:pt x="21600" y="10140"/>
                    <a:pt x="21600" y="21560"/>
                  </a:cubicBezTo>
                </a:path>
                <a:path w="21600" h="21560" stroke="0" extrusionOk="0">
                  <a:moveTo>
                    <a:pt x="1312" y="-1"/>
                  </a:moveTo>
                  <a:cubicBezTo>
                    <a:pt x="12710" y="693"/>
                    <a:pt x="21600" y="10140"/>
                    <a:pt x="21600" y="21560"/>
                  </a:cubicBezTo>
                  <a:lnTo>
                    <a:pt x="0" y="2156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en-US" i="1">
                  <a:latin typeface="Symbol" pitchFamily="18" charset="2"/>
                </a:rPr>
                <a:t>g</a:t>
              </a:r>
            </a:p>
          </p:txBody>
        </p:sp>
        <p:sp>
          <p:nvSpPr>
            <p:cNvPr id="15379" name="Arc 68"/>
            <p:cNvSpPr>
              <a:spLocks/>
            </p:cNvSpPr>
            <p:nvPr/>
          </p:nvSpPr>
          <p:spPr bwMode="auto">
            <a:xfrm>
              <a:off x="2976" y="1567"/>
              <a:ext cx="336" cy="354"/>
            </a:xfrm>
            <a:custGeom>
              <a:avLst/>
              <a:gdLst>
                <a:gd name="T0" fmla="*/ 2 w 21600"/>
                <a:gd name="T1" fmla="*/ 0 h 19932"/>
                <a:gd name="T2" fmla="*/ 5 w 21600"/>
                <a:gd name="T3" fmla="*/ 6 h 19932"/>
                <a:gd name="T4" fmla="*/ 0 w 21600"/>
                <a:gd name="T5" fmla="*/ 6 h 19932"/>
                <a:gd name="T6" fmla="*/ 0 60000 65536"/>
                <a:gd name="T7" fmla="*/ 0 60000 65536"/>
                <a:gd name="T8" fmla="*/ 0 60000 65536"/>
                <a:gd name="T9" fmla="*/ 0 w 21600"/>
                <a:gd name="T10" fmla="*/ 0 h 19932"/>
                <a:gd name="T11" fmla="*/ 21600 w 21600"/>
                <a:gd name="T12" fmla="*/ 19932 h 199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9932" fill="none" extrusionOk="0">
                  <a:moveTo>
                    <a:pt x="8322" y="-1"/>
                  </a:moveTo>
                  <a:cubicBezTo>
                    <a:pt x="16363" y="3357"/>
                    <a:pt x="21600" y="11217"/>
                    <a:pt x="21600" y="19932"/>
                  </a:cubicBezTo>
                </a:path>
                <a:path w="21600" h="19932" stroke="0" extrusionOk="0">
                  <a:moveTo>
                    <a:pt x="8322" y="-1"/>
                  </a:moveTo>
                  <a:cubicBezTo>
                    <a:pt x="16363" y="3357"/>
                    <a:pt x="21600" y="11217"/>
                    <a:pt x="21600" y="19932"/>
                  </a:cubicBezTo>
                  <a:lnTo>
                    <a:pt x="0" y="19932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sp>
          <p:nvSpPr>
            <p:cNvPr id="15380" name="AutoShape 69"/>
            <p:cNvSpPr>
              <a:spLocks noChangeArrowheads="1"/>
            </p:cNvSpPr>
            <p:nvPr/>
          </p:nvSpPr>
          <p:spPr bwMode="auto">
            <a:xfrm>
              <a:off x="2976" y="720"/>
              <a:ext cx="2160" cy="1200"/>
            </a:xfrm>
            <a:prstGeom prst="parallelogram">
              <a:avLst>
                <a:gd name="adj" fmla="val 31075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1801800" prstMaterial="legacyWirefram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lIns="0" tIns="0" rIns="0" bIns="0" anchor="ctr">
              <a:flatTx/>
            </a:bodyPr>
            <a:lstStyle/>
            <a:p>
              <a:endParaRPr lang="en-US"/>
            </a:p>
          </p:txBody>
        </p:sp>
        <p:sp>
          <p:nvSpPr>
            <p:cNvPr id="15381" name="Text Box 70"/>
            <p:cNvSpPr txBox="1">
              <a:spLocks noChangeArrowheads="1"/>
            </p:cNvSpPr>
            <p:nvPr/>
          </p:nvSpPr>
          <p:spPr bwMode="auto">
            <a:xfrm>
              <a:off x="3122" y="1689"/>
              <a:ext cx="152" cy="32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latin typeface="Symbol" pitchFamily="18" charset="2"/>
                </a:rPr>
                <a:t>b</a:t>
              </a:r>
            </a:p>
          </p:txBody>
        </p:sp>
        <p:sp>
          <p:nvSpPr>
            <p:cNvPr id="15382" name="WordArt 71"/>
            <p:cNvSpPr>
              <a:spLocks noChangeArrowheads="1" noChangeShapeType="1" noTextEdit="1"/>
            </p:cNvSpPr>
            <p:nvPr/>
          </p:nvSpPr>
          <p:spPr bwMode="auto">
            <a:xfrm>
              <a:off x="3936" y="1200"/>
              <a:ext cx="198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B</a:t>
              </a:r>
            </a:p>
          </p:txBody>
        </p:sp>
        <p:sp>
          <p:nvSpPr>
            <p:cNvPr id="15383" name="WordArt 72"/>
            <p:cNvSpPr>
              <a:spLocks noChangeArrowheads="1" noChangeShapeType="1" noTextEdit="1"/>
            </p:cNvSpPr>
            <p:nvPr/>
          </p:nvSpPr>
          <p:spPr bwMode="auto">
            <a:xfrm>
              <a:off x="4224" y="480"/>
              <a:ext cx="288" cy="1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3069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C</a:t>
              </a:r>
            </a:p>
          </p:txBody>
        </p:sp>
        <p:sp>
          <p:nvSpPr>
            <p:cNvPr id="15384" name="WordArt 73"/>
            <p:cNvSpPr>
              <a:spLocks noChangeArrowheads="1" noChangeShapeType="1" noTextEdit="1"/>
            </p:cNvSpPr>
            <p:nvPr/>
          </p:nvSpPr>
          <p:spPr bwMode="auto">
            <a:xfrm>
              <a:off x="5109" y="1083"/>
              <a:ext cx="102" cy="192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3069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/>
                </a:rPr>
                <a:t>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58003-E2D9-425B-95BE-3FB0513C562D}" type="slidenum">
              <a:rPr lang="en-US"/>
              <a:pPr/>
              <a:t>30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5105400" cy="457200"/>
          </a:xfrm>
        </p:spPr>
        <p:txBody>
          <a:bodyPr/>
          <a:lstStyle/>
          <a:p>
            <a:r>
              <a:rPr lang="en-US"/>
              <a:t>Types of results - scoring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09600"/>
            <a:ext cx="4876800" cy="5791200"/>
          </a:xfrm>
        </p:spPr>
        <p:txBody>
          <a:bodyPr/>
          <a:lstStyle/>
          <a:p>
            <a:r>
              <a:rPr lang="en-US"/>
              <a:t>Rarely get single crystals on 1</a:t>
            </a:r>
            <a:r>
              <a:rPr lang="en-US" sz="2900" baseline="30000"/>
              <a:t>st</a:t>
            </a:r>
            <a:r>
              <a:rPr lang="en-US"/>
              <a:t> attempt</a:t>
            </a:r>
          </a:p>
          <a:p>
            <a:r>
              <a:rPr lang="en-US"/>
              <a:t>Other results can indicate where to try next</a:t>
            </a:r>
          </a:p>
          <a:p>
            <a:r>
              <a:rPr lang="en-US"/>
              <a:t>Some results more encouraging than others</a:t>
            </a:r>
          </a:p>
          <a:p>
            <a:pPr lvl="1"/>
            <a:r>
              <a:rPr lang="en-US"/>
              <a:t>Precipitates</a:t>
            </a:r>
          </a:p>
          <a:p>
            <a:pPr lvl="2"/>
            <a:r>
              <a:rPr lang="en-US"/>
              <a:t>Flocculent or granular?</a:t>
            </a:r>
          </a:p>
          <a:p>
            <a:pPr lvl="1"/>
            <a:r>
              <a:rPr lang="en-US"/>
              <a:t>Crystalline</a:t>
            </a:r>
          </a:p>
          <a:p>
            <a:pPr lvl="2"/>
            <a:r>
              <a:rPr lang="en-US"/>
              <a:t>1D fiber, needle, plate…</a:t>
            </a:r>
          </a:p>
          <a:p>
            <a:r>
              <a:rPr lang="en-US"/>
              <a:t>Various scoring systems</a:t>
            </a:r>
          </a:p>
        </p:txBody>
      </p:sp>
      <p:pic>
        <p:nvPicPr>
          <p:cNvPr id="62468" name="Picture 4" descr="CrystalScores"/>
          <p:cNvPicPr>
            <a:picLocks noChangeAspect="1" noChangeArrowheads="1"/>
          </p:cNvPicPr>
          <p:nvPr/>
        </p:nvPicPr>
        <p:blipFill>
          <a:blip r:embed="rId2" cstate="print"/>
          <a:srcRect l="10722" t="1190" r="15755"/>
          <a:stretch>
            <a:fillRect/>
          </a:stretch>
        </p:blipFill>
        <p:spPr bwMode="auto">
          <a:xfrm>
            <a:off x="5486400" y="304800"/>
            <a:ext cx="3200400" cy="632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crystal_fluoresenc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57800" y="3327713"/>
            <a:ext cx="3124200" cy="3402974"/>
          </a:xfr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Assessing crystals</a:t>
            </a:r>
            <a:endParaRPr lang="en-US" dirty="0"/>
          </a:p>
        </p:txBody>
      </p:sp>
      <p:pic>
        <p:nvPicPr>
          <p:cNvPr id="11" name="Content Placeholder 10" descr="lyzo_cryst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rcRect l="5403" t="5050" r="7568" b="11631"/>
          <a:stretch>
            <a:fillRect/>
          </a:stretch>
        </p:blipFill>
        <p:spPr>
          <a:xfrm>
            <a:off x="4953000" y="728870"/>
            <a:ext cx="3886200" cy="2787926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E474-4D94-45E1-BB0A-A475ECA68718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10" name="Content Placeholder 8"/>
          <p:cNvSpPr txBox="1">
            <a:spLocks/>
          </p:cNvSpPr>
          <p:nvPr/>
        </p:nvSpPr>
        <p:spPr bwMode="auto">
          <a:xfrm>
            <a:off x="152400" y="685800"/>
            <a:ext cx="4343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Size (reticule)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en-US" sz="2800" kern="0" dirty="0" smtClean="0">
                <a:latin typeface="+mn-lt"/>
              </a:rPr>
              <a:t>Perfection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Cracks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domains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kern="0" baseline="0" dirty="0" smtClean="0">
                <a:latin typeface="+mn-lt"/>
              </a:rPr>
              <a:t>Protein?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Crossed </a:t>
            </a:r>
            <a:r>
              <a:rPr kumimoji="0" lang="en-US" sz="28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polaroids</a:t>
            </a: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257300" lvl="2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kern="0" dirty="0" smtClean="0">
                <a:latin typeface="+mn-lt"/>
              </a:rPr>
              <a:t>L-amino acids</a:t>
            </a: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kern="0" noProof="0" dirty="0" smtClean="0">
                <a:latin typeface="+mn-lt"/>
              </a:rPr>
              <a:t>Polaroid rainbows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kumimoji="0" lang="en-US" sz="28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Fluorescence</a:t>
            </a:r>
          </a:p>
          <a:p>
            <a:pPr marL="1257300" lvl="2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kern="0" noProof="0" dirty="0" smtClean="0">
                <a:latin typeface="+mn-lt"/>
              </a:rPr>
              <a:t>Optics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kumimoji="0" lang="en-US" sz="2800" b="0" i="0" u="none" strike="noStrike" kern="0" cap="none" spc="0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Izit</a:t>
            </a:r>
            <a:r>
              <a:rPr kumimoji="0" lang="en-US" sz="28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~ </a:t>
            </a:r>
            <a:r>
              <a:rPr kumimoji="0" lang="en-US" sz="2800" b="0" i="0" u="none" strike="noStrike" kern="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Coumassie</a:t>
            </a:r>
            <a:endParaRPr kumimoji="0" lang="en-US" sz="2800" b="0" i="0" u="none" strike="noStrike" kern="0" cap="none" spc="0" normalizeH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800" kern="0" baseline="0" noProof="0" dirty="0" smtClean="0">
                <a:latin typeface="+mn-lt"/>
              </a:rPr>
              <a:t>Softness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F378-1E49-40C1-AF33-D9A0EB48BF0A}" type="slidenum">
              <a:rPr lang="en-US"/>
              <a:pPr/>
              <a:t>32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Improving crystals – Systematic screens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Split each of N variables into S fine steps</a:t>
            </a:r>
          </a:p>
          <a:p>
            <a:pPr lvl="1"/>
            <a:r>
              <a:rPr lang="en-US" dirty="0"/>
              <a:t>E.g. [PEG] – 10 to 15% in 0.5 % steps</a:t>
            </a:r>
          </a:p>
          <a:p>
            <a:pPr lvl="1"/>
            <a:r>
              <a:rPr lang="en-US" dirty="0"/>
              <a:t>E.g. [Protein] – 5, 10, 15 mg/</a:t>
            </a:r>
            <a:r>
              <a:rPr lang="en-US" dirty="0" err="1"/>
              <a:t>mL</a:t>
            </a:r>
            <a:endParaRPr lang="en-US" dirty="0"/>
          </a:p>
          <a:p>
            <a:pPr lvl="1"/>
            <a:r>
              <a:rPr lang="en-US" dirty="0"/>
              <a:t>pH in steps of 1.5 units</a:t>
            </a:r>
          </a:p>
          <a:p>
            <a:pPr lvl="1"/>
            <a:r>
              <a:rPr lang="en-US" dirty="0"/>
              <a:t>Additives</a:t>
            </a:r>
          </a:p>
          <a:p>
            <a:r>
              <a:rPr lang="en-US" dirty="0"/>
              <a:t>Test one variable at a time</a:t>
            </a:r>
          </a:p>
          <a:p>
            <a:pPr lvl="1"/>
            <a:r>
              <a:rPr lang="en-US" dirty="0"/>
              <a:t>Perhaps a combination of conditions is required</a:t>
            </a:r>
          </a:p>
          <a:p>
            <a:pPr lvl="1"/>
            <a:r>
              <a:rPr lang="en-US" dirty="0"/>
              <a:t>May never see it</a:t>
            </a:r>
          </a:p>
          <a:p>
            <a:r>
              <a:rPr lang="en-US" dirty="0"/>
              <a:t>Test combinations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1167-F425-4C70-9B43-3F9A04E93C8D}" type="slidenum">
              <a:rPr lang="en-US"/>
              <a:pPr/>
              <a:t>33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Testing combinations – Factorial experiments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Full factorial – all combinations – S</a:t>
            </a:r>
            <a:r>
              <a:rPr lang="en-US" sz="2900" baseline="30000"/>
              <a:t>N</a:t>
            </a:r>
            <a:r>
              <a:rPr lang="en-US"/>
              <a:t>.</a:t>
            </a:r>
          </a:p>
          <a:p>
            <a:pPr lvl="2"/>
            <a:r>
              <a:rPr lang="en-US"/>
              <a:t>Simplest - Perhaps when only one or two variables</a:t>
            </a:r>
          </a:p>
          <a:p>
            <a:pPr lvl="2"/>
            <a:r>
              <a:rPr lang="en-US"/>
              <a:t>Needs much protein</a:t>
            </a:r>
          </a:p>
          <a:p>
            <a:pPr lvl="2"/>
            <a:r>
              <a:rPr lang="en-US"/>
              <a:t>Many experiments</a:t>
            </a:r>
          </a:p>
          <a:p>
            <a:pPr lvl="1"/>
            <a:r>
              <a:rPr lang="en-US"/>
              <a:t>Incomplete factorial</a:t>
            </a:r>
          </a:p>
          <a:p>
            <a:pPr lvl="2"/>
            <a:r>
              <a:rPr lang="en-US"/>
              <a:t>Random subset of all combinations</a:t>
            </a:r>
          </a:p>
          <a:p>
            <a:pPr lvl="3"/>
            <a:r>
              <a:rPr lang="en-US"/>
              <a:t>About (NS)</a:t>
            </a:r>
            <a:r>
              <a:rPr lang="en-US" baseline="30000"/>
              <a:t>2</a:t>
            </a:r>
            <a:r>
              <a:rPr lang="en-US"/>
              <a:t> trials</a:t>
            </a:r>
          </a:p>
          <a:p>
            <a:pPr lvl="2"/>
            <a:r>
              <a:rPr lang="en-US"/>
              <a:t>Statistical analysis to indicate most important variables</a:t>
            </a:r>
          </a:p>
          <a:p>
            <a:pPr lvl="2"/>
            <a:r>
              <a:rPr lang="en-US"/>
              <a:t>more efficient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B6C5-CF37-468E-B719-152BCDCDBB87}" type="slidenum">
              <a:rPr lang="en-US"/>
              <a:pPr/>
              <a:t>34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Kinetic considerations in crystal quality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Nucleation rate: J</a:t>
            </a:r>
            <a:r>
              <a:rPr lang="en-US" sz="2900" baseline="-25000">
                <a:cs typeface="Times New Roman" pitchFamily="18" charset="0"/>
              </a:rPr>
              <a:t>n</a:t>
            </a:r>
            <a:r>
              <a:rPr lang="en-US">
                <a:cs typeface="Times New Roman" pitchFamily="18" charset="0"/>
              </a:rPr>
              <a:t>: </a:t>
            </a:r>
          </a:p>
          <a:p>
            <a:r>
              <a:rPr lang="en-US">
                <a:cs typeface="Times New Roman" pitchFamily="18" charset="0"/>
              </a:rPr>
              <a:t>J</a:t>
            </a:r>
            <a:r>
              <a:rPr lang="en-US" sz="2900" baseline="-25000">
                <a:cs typeface="Times New Roman" pitchFamily="18" charset="0"/>
              </a:rPr>
              <a:t>n</a:t>
            </a:r>
            <a:r>
              <a:rPr lang="en-US">
                <a:cs typeface="Times New Roman" pitchFamily="18" charset="0"/>
              </a:rPr>
              <a:t> = B</a:t>
            </a:r>
            <a:r>
              <a:rPr lang="en-US" sz="2900" baseline="-25000">
                <a:cs typeface="Times New Roman" pitchFamily="18" charset="0"/>
              </a:rPr>
              <a:t>s</a:t>
            </a:r>
            <a:r>
              <a:rPr lang="en-US">
                <a:cs typeface="Times New Roman" pitchFamily="18" charset="0"/>
              </a:rPr>
              <a:t> exp (-</a:t>
            </a:r>
            <a:r>
              <a:rPr lang="en-US">
                <a:latin typeface="Symbol" pitchFamily="18" charset="2"/>
                <a:cs typeface="Times New Roman" pitchFamily="18" charset="0"/>
              </a:rPr>
              <a:t>D</a:t>
            </a:r>
            <a:r>
              <a:rPr lang="en-US">
                <a:cs typeface="Times New Roman" pitchFamily="18" charset="0"/>
              </a:rPr>
              <a:t>G</a:t>
            </a:r>
            <a:r>
              <a:rPr lang="en-US" sz="2900" baseline="-25000">
                <a:cs typeface="Times New Roman" pitchFamily="18" charset="0"/>
              </a:rPr>
              <a:t>g</a:t>
            </a:r>
            <a:r>
              <a:rPr lang="en-US">
                <a:cs typeface="Times New Roman" pitchFamily="18" charset="0"/>
              </a:rPr>
              <a:t>/kT) </a:t>
            </a:r>
          </a:p>
          <a:p>
            <a:r>
              <a:rPr lang="en-US">
                <a:cs typeface="Times New Roman" pitchFamily="18" charset="0"/>
              </a:rPr>
              <a:t>B</a:t>
            </a:r>
            <a:r>
              <a:rPr lang="en-US" sz="2900" baseline="-25000">
                <a:cs typeface="Times New Roman" pitchFamily="18" charset="0"/>
              </a:rPr>
              <a:t>s</a:t>
            </a:r>
            <a:r>
              <a:rPr lang="en-US">
                <a:cs typeface="Times New Roman" pitchFamily="18" charset="0"/>
              </a:rPr>
              <a:t>: product of solubility and kinetic parameter.</a:t>
            </a:r>
          </a:p>
          <a:p>
            <a:r>
              <a:rPr lang="en-US">
                <a:cs typeface="Times New Roman" pitchFamily="18" charset="0"/>
              </a:rPr>
              <a:t>Soluble protein: nucleates quickly (equilibrium).</a:t>
            </a:r>
          </a:p>
          <a:p>
            <a:r>
              <a:rPr lang="en-US">
                <a:cs typeface="Times New Roman" pitchFamily="18" charset="0"/>
              </a:rPr>
              <a:t>Less soluble: slow kinetics allows protein to be concentrated by dialysis or vapor diffusion. </a:t>
            </a:r>
          </a:p>
          <a:p>
            <a:pPr lvl="1"/>
            <a:r>
              <a:rPr lang="en-US">
                <a:cs typeface="Times New Roman" pitchFamily="18" charset="0"/>
              </a:rPr>
              <a:t>Nucleation at high supersaturation </a:t>
            </a:r>
          </a:p>
          <a:p>
            <a:pPr lvl="1"/>
            <a:r>
              <a:rPr lang="en-US">
                <a:cs typeface="Times New Roman" pitchFamily="18" charset="0"/>
                <a:sym typeface="Wingdings" pitchFamily="2" charset="2"/>
              </a:rPr>
              <a:t></a:t>
            </a:r>
            <a:r>
              <a:rPr lang="en-US">
                <a:cs typeface="Times New Roman" pitchFamily="18" charset="0"/>
              </a:rPr>
              <a:t> shower of small crystals. </a:t>
            </a:r>
          </a:p>
          <a:p>
            <a:r>
              <a:rPr lang="en-US">
                <a:cs typeface="Times New Roman" pitchFamily="18" charset="0"/>
              </a:rPr>
              <a:t>Optimize solubility eg pH far from pI.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D2985-A997-4F43-B1CF-51CD154623B4}" type="slidenum">
              <a:rPr lang="en-US"/>
              <a:pPr/>
              <a:t>35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457200"/>
          </a:xfrm>
        </p:spPr>
        <p:txBody>
          <a:bodyPr/>
          <a:lstStyle/>
          <a:p>
            <a:r>
              <a:rPr lang="en-US">
                <a:cs typeface="Times New Roman" pitchFamily="18" charset="0"/>
              </a:rPr>
              <a:t>Optimal Rate of Crystal Growth is a balance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839200" cy="5943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Fast crystallization </a:t>
            </a:r>
          </a:p>
          <a:p>
            <a:pPr lvl="1"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takes place at lower supersaturation </a:t>
            </a:r>
          </a:p>
          <a:p>
            <a:pPr lvl="2">
              <a:lnSpc>
                <a:spcPct val="90000"/>
              </a:lnSpc>
            </a:pPr>
            <a:r>
              <a:rPr lang="en-US">
                <a:cs typeface="Times New Roman" pitchFamily="18" charset="0"/>
                <a:sym typeface="Wingdings" pitchFamily="2" charset="2"/>
              </a:rPr>
              <a:t></a:t>
            </a:r>
            <a:r>
              <a:rPr lang="en-US">
                <a:cs typeface="Times New Roman" pitchFamily="18" charset="0"/>
              </a:rPr>
              <a:t>few big crystals.</a:t>
            </a:r>
          </a:p>
          <a:p>
            <a:pPr lvl="1">
              <a:lnSpc>
                <a:spcPct val="90000"/>
              </a:lnSpc>
            </a:pPr>
            <a:r>
              <a:rPr lang="en-US">
                <a:cs typeface="Times New Roman" pitchFamily="18" charset="0"/>
                <a:sym typeface="Wingdings" pitchFamily="2" charset="2"/>
              </a:rPr>
              <a:t></a:t>
            </a:r>
            <a:r>
              <a:rPr lang="en-US">
                <a:cs typeface="Times New Roman" pitchFamily="18" charset="0"/>
              </a:rPr>
              <a:t> local concentration depletion</a:t>
            </a:r>
          </a:p>
          <a:p>
            <a:pPr lvl="2">
              <a:lnSpc>
                <a:spcPct val="90000"/>
              </a:lnSpc>
            </a:pPr>
            <a:r>
              <a:rPr lang="en-US">
                <a:cs typeface="Times New Roman" pitchFamily="18" charset="0"/>
                <a:sym typeface="Wingdings" pitchFamily="2" charset="2"/>
              </a:rPr>
              <a:t></a:t>
            </a:r>
            <a:r>
              <a:rPr lang="en-US">
                <a:cs typeface="Times New Roman" pitchFamily="18" charset="0"/>
              </a:rPr>
              <a:t> crystal defects</a:t>
            </a:r>
          </a:p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Control thro’ solubility, drop size, temperature…</a:t>
            </a:r>
          </a:p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Temperature complicated</a:t>
            </a:r>
          </a:p>
          <a:p>
            <a:pPr lvl="1"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J</a:t>
            </a:r>
            <a:r>
              <a:rPr lang="en-US" sz="2900" baseline="-25000">
                <a:cs typeface="Times New Roman" pitchFamily="18" charset="0"/>
              </a:rPr>
              <a:t>n</a:t>
            </a:r>
            <a:r>
              <a:rPr lang="en-US">
                <a:cs typeface="Times New Roman" pitchFamily="18" charset="0"/>
              </a:rPr>
              <a:t> = B</a:t>
            </a:r>
            <a:r>
              <a:rPr lang="en-US" sz="2900" baseline="-25000">
                <a:cs typeface="Times New Roman" pitchFamily="18" charset="0"/>
              </a:rPr>
              <a:t>s</a:t>
            </a:r>
            <a:r>
              <a:rPr lang="en-US">
                <a:cs typeface="Times New Roman" pitchFamily="18" charset="0"/>
              </a:rPr>
              <a:t> exp (-</a:t>
            </a:r>
            <a:r>
              <a:rPr lang="en-US">
                <a:latin typeface="Symbol" pitchFamily="18" charset="2"/>
                <a:cs typeface="Times New Roman" pitchFamily="18" charset="0"/>
              </a:rPr>
              <a:t>D</a:t>
            </a:r>
            <a:r>
              <a:rPr lang="en-US">
                <a:cs typeface="Times New Roman" pitchFamily="18" charset="0"/>
              </a:rPr>
              <a:t>G</a:t>
            </a:r>
            <a:r>
              <a:rPr lang="en-US" sz="2900" baseline="-25000">
                <a:cs typeface="Times New Roman" pitchFamily="18" charset="0"/>
              </a:rPr>
              <a:t>g</a:t>
            </a:r>
            <a:r>
              <a:rPr lang="en-US">
                <a:cs typeface="Times New Roman" pitchFamily="18" charset="0"/>
              </a:rPr>
              <a:t>/kT)</a:t>
            </a:r>
          </a:p>
          <a:p>
            <a:pPr lvl="2"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Affects kT</a:t>
            </a:r>
          </a:p>
          <a:p>
            <a:pPr lvl="2"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Also affects solubility (up or down?)</a:t>
            </a:r>
          </a:p>
          <a:p>
            <a:pPr lvl="1"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Try experimentally 4, 20°C</a:t>
            </a:r>
          </a:p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Large drop has lower surface-area:volume ratio</a:t>
            </a:r>
          </a:p>
          <a:p>
            <a:pPr lvl="1"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Slower equilibration by vapor diffusion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3DBB1-5121-42DB-B7E6-6D88B1B19865}" type="slidenum">
              <a:rPr lang="en-US"/>
              <a:pPr/>
              <a:t>36</a:t>
            </a:fld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</a:t>
            </a:r>
          </a:p>
        </p:txBody>
      </p:sp>
      <p:pic>
        <p:nvPicPr>
          <p:cNvPr id="66564" name="Picture 4" descr="ak cryst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514600"/>
            <a:ext cx="3702050" cy="3989388"/>
          </a:xfrm>
          <a:prstGeom prst="rect">
            <a:avLst/>
          </a:prstGeom>
          <a:noFill/>
        </p:spPr>
      </p:pic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Many things to try</a:t>
            </a:r>
          </a:p>
          <a:p>
            <a:pPr lvl="1"/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One of the rate-limiting steps</a:t>
            </a:r>
          </a:p>
          <a:p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Good crystals greatly facilitate struct. Determin.</a:t>
            </a:r>
          </a:p>
          <a:p>
            <a:pPr lvl="1"/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en-US" sz="2900" baseline="30000">
                <a:effectLst>
                  <a:outerShdw blurRad="38100" dist="38100" dir="2700000" algn="tl">
                    <a:srgbClr val="FFFFFF"/>
                  </a:outerShdw>
                </a:effectLst>
              </a:rPr>
              <a:t>st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 crystals may not be the best possible</a:t>
            </a:r>
          </a:p>
          <a:p>
            <a:pPr lvl="1"/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Optimize several types of conditions</a:t>
            </a:r>
          </a:p>
          <a:p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Read a good book before attempting crystallization</a:t>
            </a:r>
          </a:p>
          <a:p>
            <a:pPr lvl="1"/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</a:rPr>
              <a:t>My favorite: 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MS Sans Serif"/>
              </a:rPr>
              <a:t>Ducruix, A. and R. Giegé, Eds. (1999). </a:t>
            </a:r>
            <a:r>
              <a:rPr lang="en-US" u="sng">
                <a:effectLst>
                  <a:outerShdw blurRad="38100" dist="38100" dir="2700000" algn="tl">
                    <a:srgbClr val="FFFFFF"/>
                  </a:outerShdw>
                </a:effectLst>
                <a:latin typeface="MS Sans Serif"/>
              </a:rPr>
              <a:t>Crystallization of Nucleic Acids and Proteins.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MS Sans Serif"/>
              </a:rPr>
              <a:t> 2</a:t>
            </a:r>
            <a:r>
              <a:rPr lang="en-US" sz="2900" baseline="30000">
                <a:effectLst>
                  <a:outerShdw blurRad="38100" dist="38100" dir="2700000" algn="tl">
                    <a:srgbClr val="FFFFFF"/>
                  </a:outerShdw>
                </a:effectLst>
                <a:latin typeface="MS Sans Serif"/>
              </a:rPr>
              <a:t>nd</a:t>
            </a:r>
            <a:r>
              <a:rPr lang="en-US">
                <a:effectLst>
                  <a:outerShdw blurRad="38100" dist="38100" dir="2700000" algn="tl">
                    <a:srgbClr val="FFFFFF"/>
                  </a:outerShdw>
                </a:effectLst>
                <a:latin typeface="MS Sans Serif"/>
              </a:rPr>
              <a:t> Ed., The Practical Approach Series. Oxford Univ Press.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37CA2-E3C7-4C8C-B58B-116428C9D661}" type="slidenum">
              <a:rPr lang="en-US"/>
              <a:pPr/>
              <a:t>4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Crystallization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Art; not completely scientific.</a:t>
            </a:r>
          </a:p>
          <a:p>
            <a:r>
              <a:rPr lang="en-US">
                <a:cs typeface="Times New Roman" pitchFamily="18" charset="0"/>
              </a:rPr>
              <a:t>Only partially understood.</a:t>
            </a:r>
          </a:p>
          <a:p>
            <a:pPr lvl="1"/>
            <a:r>
              <a:rPr lang="en-US">
                <a:cs typeface="Times New Roman" pitchFamily="18" charset="0"/>
              </a:rPr>
              <a:t>Thermodynamics</a:t>
            </a:r>
          </a:p>
          <a:p>
            <a:pPr lvl="1"/>
            <a:r>
              <a:rPr lang="en-US">
                <a:cs typeface="Times New Roman" pitchFamily="18" charset="0"/>
              </a:rPr>
              <a:t>Phase diagrams</a:t>
            </a:r>
          </a:p>
          <a:p>
            <a:pPr lvl="1"/>
            <a:r>
              <a:rPr lang="en-US">
                <a:cs typeface="Times New Roman" pitchFamily="18" charset="0"/>
              </a:rPr>
              <a:t>Empirical understanding – what works</a:t>
            </a:r>
          </a:p>
          <a:p>
            <a:pPr lvl="2"/>
            <a:r>
              <a:rPr lang="en-US">
                <a:cs typeface="Times New Roman" pitchFamily="18" charset="0"/>
              </a:rPr>
              <a:t>… usually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FAA1-678C-4397-8441-3C8E9D891BF2}" type="slidenum">
              <a:rPr lang="en-US"/>
              <a:pPr/>
              <a:t>5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What’s important to crystal quality?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 sz="2400" dirty="0">
                <a:cs typeface="Times New Roman" pitchFamily="18" charset="0"/>
              </a:rPr>
              <a:t>Purity</a:t>
            </a:r>
          </a:p>
          <a:p>
            <a:pPr marL="533400" indent="-533400">
              <a:buFontTx/>
              <a:buAutoNum type="arabicPeriod"/>
            </a:pPr>
            <a:r>
              <a:rPr lang="en-US" sz="2400" dirty="0">
                <a:cs typeface="Times New Roman" pitchFamily="18" charset="0"/>
              </a:rPr>
              <a:t>Purity</a:t>
            </a:r>
          </a:p>
          <a:p>
            <a:pPr marL="533400" indent="-533400">
              <a:buFontTx/>
              <a:buAutoNum type="arabicPeriod"/>
            </a:pPr>
            <a:r>
              <a:rPr lang="en-US" sz="2400" dirty="0" smtClean="0">
                <a:cs typeface="Times New Roman" pitchFamily="18" charset="0"/>
              </a:rPr>
              <a:t>Purity</a:t>
            </a:r>
          </a:p>
          <a:p>
            <a:pPr marL="533400" indent="-533400"/>
            <a:r>
              <a:rPr lang="en-US" sz="2400" dirty="0">
                <a:cs typeface="Times New Roman" pitchFamily="18" charset="0"/>
              </a:rPr>
              <a:t>Protein repeated exactly at each lattice point</a:t>
            </a:r>
          </a:p>
          <a:p>
            <a:pPr marL="933450" lvl="1" indent="-533400"/>
            <a:r>
              <a:rPr lang="en-US" sz="2400" dirty="0" smtClean="0">
                <a:cs typeface="Times New Roman" pitchFamily="18" charset="0"/>
              </a:rPr>
              <a:t>Don’t </a:t>
            </a:r>
            <a:r>
              <a:rPr lang="en-US" sz="2400" dirty="0">
                <a:cs typeface="Times New Roman" pitchFamily="18" charset="0"/>
              </a:rPr>
              <a:t>want something else substituting…</a:t>
            </a:r>
          </a:p>
          <a:p>
            <a:pPr marL="533400" indent="-533400"/>
            <a:r>
              <a:rPr lang="en-US" sz="2400" dirty="0" smtClean="0">
                <a:cs typeface="Times New Roman" pitchFamily="18" charset="0"/>
              </a:rPr>
              <a:t>Biochemically </a:t>
            </a:r>
            <a:r>
              <a:rPr lang="en-US" sz="2400" dirty="0">
                <a:cs typeface="Times New Roman" pitchFamily="18" charset="0"/>
              </a:rPr>
              <a:t>pure – goes w/o saying</a:t>
            </a:r>
          </a:p>
          <a:p>
            <a:pPr marL="990600" lvl="1" indent="-533400"/>
            <a:r>
              <a:rPr lang="en-US" sz="2400" dirty="0">
                <a:cs typeface="Times New Roman" pitchFamily="18" charset="0"/>
              </a:rPr>
              <a:t>Want &gt; 99% purity;	No chance if &lt; 97%</a:t>
            </a:r>
          </a:p>
          <a:p>
            <a:pPr marL="990600" lvl="1" indent="-533400"/>
            <a:r>
              <a:rPr lang="en-US" sz="2400" dirty="0">
                <a:cs typeface="Times New Roman" pitchFamily="18" charset="0"/>
              </a:rPr>
              <a:t>Note – 1-3% contaminants difficult to detect</a:t>
            </a:r>
          </a:p>
          <a:p>
            <a:pPr marL="533400" indent="-533400"/>
            <a:r>
              <a:rPr lang="en-US" sz="2400" dirty="0">
                <a:cs typeface="Times New Roman" pitchFamily="18" charset="0"/>
              </a:rPr>
              <a:t>Need more than biochemical purity</a:t>
            </a:r>
          </a:p>
          <a:p>
            <a:pPr marL="990600" lvl="1" indent="-533400"/>
            <a:r>
              <a:rPr lang="en-US" sz="2400" dirty="0">
                <a:cs typeface="Times New Roman" pitchFamily="18" charset="0"/>
              </a:rPr>
              <a:t>Identical conformation.</a:t>
            </a:r>
          </a:p>
          <a:p>
            <a:pPr marL="990600" lvl="1" indent="-533400"/>
            <a:r>
              <a:rPr lang="en-US" sz="2400" dirty="0">
                <a:cs typeface="Times New Roman" pitchFamily="18" charset="0"/>
              </a:rPr>
              <a:t>Same post-translational modification.</a:t>
            </a:r>
          </a:p>
          <a:p>
            <a:pPr marL="990600" lvl="1" indent="-533400"/>
            <a:r>
              <a:rPr lang="en-US" sz="2400" dirty="0">
                <a:cs typeface="Times New Roman" pitchFamily="18" charset="0"/>
              </a:rPr>
              <a:t>Same </a:t>
            </a:r>
            <a:r>
              <a:rPr lang="en-US" sz="2400" dirty="0" err="1">
                <a:cs typeface="Times New Roman" pitchFamily="18" charset="0"/>
              </a:rPr>
              <a:t>proteolytic</a:t>
            </a:r>
            <a:r>
              <a:rPr lang="en-US" sz="2400" dirty="0">
                <a:cs typeface="Times New Roman" pitchFamily="18" charset="0"/>
              </a:rPr>
              <a:t> state.</a:t>
            </a:r>
          </a:p>
          <a:p>
            <a:pPr marL="990600" lvl="1" indent="-533400"/>
            <a:r>
              <a:rPr lang="en-US" sz="2400" dirty="0">
                <a:cs typeface="Times New Roman" pitchFamily="18" charset="0"/>
              </a:rPr>
              <a:t>Same chemical modification; </a:t>
            </a:r>
            <a:r>
              <a:rPr lang="en-US" sz="2400" dirty="0" err="1">
                <a:cs typeface="Times New Roman" pitchFamily="18" charset="0"/>
              </a:rPr>
              <a:t>eg</a:t>
            </a:r>
            <a:r>
              <a:rPr lang="en-US" sz="2400" dirty="0">
                <a:cs typeface="Times New Roman" pitchFamily="18" charset="0"/>
              </a:rPr>
              <a:t>. phosphates.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8E14-4F18-42BA-9C5F-E7583884EB5B}" type="slidenum">
              <a:rPr lang="en-US"/>
              <a:pPr/>
              <a:t>6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Crystals grow in 2 steps: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>
                <a:cs typeface="Times New Roman" pitchFamily="18" charset="0"/>
              </a:rPr>
              <a:t>Nucleation - first aggregation.</a:t>
            </a:r>
          </a:p>
          <a:p>
            <a:pPr marL="533400" indent="-533400">
              <a:buFontTx/>
              <a:buAutoNum type="arabicPeriod"/>
            </a:pPr>
            <a:r>
              <a:rPr lang="en-US">
                <a:cs typeface="Times New Roman" pitchFamily="18" charset="0"/>
              </a:rPr>
              <a:t>Growth.</a:t>
            </a:r>
          </a:p>
          <a:p>
            <a:pPr marL="533400" indent="-533400"/>
            <a:r>
              <a:rPr lang="en-US">
                <a:cs typeface="Times New Roman" pitchFamily="18" charset="0"/>
              </a:rPr>
              <a:t>Thermodynamically distinct</a:t>
            </a:r>
          </a:p>
          <a:p>
            <a:pPr marL="533400" indent="-533400"/>
            <a:r>
              <a:rPr lang="en-US">
                <a:cs typeface="Times New Roman" pitchFamily="18" charset="0"/>
              </a:rPr>
              <a:t>Want a few nuclei to grow big</a:t>
            </a:r>
          </a:p>
          <a:p>
            <a:pPr marL="533400" indent="-533400"/>
            <a:r>
              <a:rPr lang="en-US">
                <a:cs typeface="Times New Roman" pitchFamily="18" charset="0"/>
              </a:rPr>
              <a:t>Use thermodynamics to understand the required conditions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61637-3745-40D9-BEB0-E5FFAE716C10}" type="slidenum">
              <a:rPr lang="en-US"/>
              <a:pPr/>
              <a:t>7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Supersaturation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Solution at concentration &gt; solubility</a:t>
            </a:r>
          </a:p>
          <a:p>
            <a:pPr lvl="1"/>
            <a:r>
              <a:rPr lang="en-US">
                <a:cs typeface="Times New Roman" pitchFamily="18" charset="0"/>
              </a:rPr>
              <a:t>If at equilibrium </a:t>
            </a:r>
            <a:r>
              <a:rPr lang="en-US">
                <a:cs typeface="Times New Roman" pitchFamily="18" charset="0"/>
                <a:sym typeface="Wingdings" pitchFamily="2" charset="2"/>
              </a:rPr>
              <a:t></a:t>
            </a:r>
            <a:r>
              <a:rPr lang="en-US">
                <a:cs typeface="Times New Roman" pitchFamily="18" charset="0"/>
              </a:rPr>
              <a:t> solid</a:t>
            </a:r>
          </a:p>
          <a:p>
            <a:pPr lvl="1"/>
            <a:r>
              <a:rPr lang="en-US">
                <a:cs typeface="Times New Roman" pitchFamily="18" charset="0"/>
              </a:rPr>
              <a:t>But not at equilibrium</a:t>
            </a:r>
          </a:p>
          <a:p>
            <a:r>
              <a:rPr lang="en-US">
                <a:cs typeface="Times New Roman" pitchFamily="18" charset="0"/>
              </a:rPr>
              <a:t>All macromolecular crystals grown from superstaturated solutions</a:t>
            </a:r>
          </a:p>
          <a:p>
            <a:r>
              <a:rPr lang="en-US">
                <a:cs typeface="Times New Roman" pitchFamily="18" charset="0"/>
              </a:rPr>
              <a:t>Crystallization through controlled equilibration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DD14B-6B39-4453-9CC9-CC4B23968AA6}" type="slidenum">
              <a:rPr lang="en-US"/>
              <a:pPr/>
              <a:t>8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Thermodynamics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Symbol" pitchFamily="18" charset="2"/>
                <a:cs typeface="Times New Roman" pitchFamily="18" charset="0"/>
              </a:rPr>
              <a:t>D</a:t>
            </a:r>
            <a:r>
              <a:rPr lang="en-US">
                <a:cs typeface="Times New Roman" pitchFamily="18" charset="0"/>
              </a:rPr>
              <a:t>G</a:t>
            </a:r>
            <a:r>
              <a:rPr lang="en-US" sz="2900" baseline="-25000">
                <a:cs typeface="Times New Roman" pitchFamily="18" charset="0"/>
              </a:rPr>
              <a:t>g</a:t>
            </a:r>
            <a:r>
              <a:rPr lang="en-US">
                <a:cs typeface="Times New Roman" pitchFamily="18" charset="0"/>
              </a:rPr>
              <a:t> =  free energy of germination. Ideally... </a:t>
            </a:r>
          </a:p>
          <a:p>
            <a:r>
              <a:rPr lang="en-US">
                <a:latin typeface="Symbol" pitchFamily="18" charset="2"/>
                <a:cs typeface="Times New Roman" pitchFamily="18" charset="0"/>
              </a:rPr>
              <a:t>D</a:t>
            </a:r>
            <a:r>
              <a:rPr lang="en-US">
                <a:cs typeface="Times New Roman" pitchFamily="18" charset="0"/>
              </a:rPr>
              <a:t>G</a:t>
            </a:r>
            <a:r>
              <a:rPr lang="en-US" sz="2900" baseline="-25000">
                <a:cs typeface="Times New Roman" pitchFamily="18" charset="0"/>
              </a:rPr>
              <a:t>g</a:t>
            </a:r>
            <a:r>
              <a:rPr lang="en-US">
                <a:cs typeface="Times New Roman" pitchFamily="18" charset="0"/>
              </a:rPr>
              <a:t> = -kT(4</a:t>
            </a:r>
            <a:r>
              <a:rPr lang="en-US">
                <a:latin typeface="Symbol" pitchFamily="18" charset="2"/>
                <a:cs typeface="Times New Roman" pitchFamily="18" charset="0"/>
              </a:rPr>
              <a:t>p</a:t>
            </a:r>
            <a:r>
              <a:rPr lang="en-US">
                <a:cs typeface="Times New Roman" pitchFamily="18" charset="0"/>
              </a:rPr>
              <a:t> r³/V)ln </a:t>
            </a:r>
            <a:r>
              <a:rPr lang="en-US">
                <a:latin typeface="Symbol" pitchFamily="18" charset="2"/>
                <a:cs typeface="Times New Roman" pitchFamily="18" charset="0"/>
              </a:rPr>
              <a:t>b</a:t>
            </a:r>
            <a:r>
              <a:rPr lang="en-US">
                <a:cs typeface="Times New Roman" pitchFamily="18" charset="0"/>
              </a:rPr>
              <a:t> + 4</a:t>
            </a:r>
            <a:r>
              <a:rPr lang="en-US">
                <a:latin typeface="Symbol" pitchFamily="18" charset="2"/>
                <a:cs typeface="Times New Roman" pitchFamily="18" charset="0"/>
              </a:rPr>
              <a:t>p</a:t>
            </a:r>
            <a:r>
              <a:rPr lang="en-US">
                <a:cs typeface="Times New Roman" pitchFamily="18" charset="0"/>
              </a:rPr>
              <a:t> </a:t>
            </a:r>
            <a:r>
              <a:rPr lang="en-US">
                <a:latin typeface="Symbol" pitchFamily="18" charset="2"/>
                <a:cs typeface="Times New Roman" pitchFamily="18" charset="0"/>
              </a:rPr>
              <a:t>g</a:t>
            </a:r>
            <a:r>
              <a:rPr lang="en-US">
                <a:cs typeface="Times New Roman" pitchFamily="18" charset="0"/>
              </a:rPr>
              <a:t> r² </a:t>
            </a:r>
          </a:p>
          <a:p>
            <a:r>
              <a:rPr lang="en-US">
                <a:cs typeface="Times New Roman" pitchFamily="18" charset="0"/>
              </a:rPr>
              <a:t>k = Boltzman constant.</a:t>
            </a:r>
          </a:p>
          <a:p>
            <a:r>
              <a:rPr lang="en-US">
                <a:latin typeface="Symbol" pitchFamily="18" charset="2"/>
                <a:cs typeface="Times New Roman" pitchFamily="18" charset="0"/>
              </a:rPr>
              <a:t>b</a:t>
            </a:r>
            <a:r>
              <a:rPr lang="en-US">
                <a:cs typeface="Times New Roman" pitchFamily="18" charset="0"/>
              </a:rPr>
              <a:t> = Supersaturation.</a:t>
            </a:r>
          </a:p>
          <a:p>
            <a:r>
              <a:rPr lang="en-US">
                <a:cs typeface="Times New Roman" pitchFamily="18" charset="0"/>
              </a:rPr>
              <a:t>r = radius of nucleation.</a:t>
            </a:r>
          </a:p>
          <a:p>
            <a:r>
              <a:rPr lang="en-US">
                <a:cs typeface="Times New Roman" pitchFamily="18" charset="0"/>
              </a:rPr>
              <a:t>V = volume of molecule in crystal.</a:t>
            </a:r>
          </a:p>
          <a:p>
            <a:r>
              <a:rPr lang="en-US">
                <a:latin typeface="Symbol" pitchFamily="18" charset="2"/>
                <a:cs typeface="Times New Roman" pitchFamily="18" charset="0"/>
              </a:rPr>
              <a:t>g</a:t>
            </a:r>
            <a:r>
              <a:rPr lang="en-US">
                <a:cs typeface="Times New Roman" pitchFamily="18" charset="0"/>
              </a:rPr>
              <a:t> = interfacial free energy: crystal vs. solution.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10/16/2009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Workshop: Crystallization  (c) M.S.Chapman, OHSU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C26C3-7AF4-4C92-A6DF-A6E9EEEDEDF6}" type="slidenum">
              <a:rPr lang="en-US"/>
              <a:pPr/>
              <a:t>9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Times New Roman" pitchFamily="18" charset="0"/>
              </a:rPr>
              <a:t>Thermodynamic implications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Symbol" pitchFamily="18" charset="2"/>
                <a:cs typeface="Times New Roman" pitchFamily="18" charset="0"/>
              </a:rPr>
              <a:t>D</a:t>
            </a:r>
            <a:r>
              <a:rPr lang="en-US">
                <a:cs typeface="Times New Roman" pitchFamily="18" charset="0"/>
              </a:rPr>
              <a:t>G</a:t>
            </a:r>
            <a:r>
              <a:rPr lang="en-US" sz="2900" baseline="-25000">
                <a:cs typeface="Times New Roman" pitchFamily="18" charset="0"/>
              </a:rPr>
              <a:t>g</a:t>
            </a:r>
            <a:r>
              <a:rPr lang="en-US">
                <a:cs typeface="Times New Roman" pitchFamily="18" charset="0"/>
              </a:rPr>
              <a:t> = -kT(4</a:t>
            </a:r>
            <a:r>
              <a:rPr lang="en-US">
                <a:latin typeface="Symbol" pitchFamily="18" charset="2"/>
                <a:cs typeface="Times New Roman" pitchFamily="18" charset="0"/>
              </a:rPr>
              <a:t>p</a:t>
            </a:r>
            <a:r>
              <a:rPr lang="en-US">
                <a:cs typeface="Times New Roman" pitchFamily="18" charset="0"/>
              </a:rPr>
              <a:t> r³/V)ln </a:t>
            </a:r>
            <a:r>
              <a:rPr lang="en-US">
                <a:latin typeface="Symbol" pitchFamily="18" charset="2"/>
                <a:cs typeface="Times New Roman" pitchFamily="18" charset="0"/>
              </a:rPr>
              <a:t>b</a:t>
            </a:r>
            <a:r>
              <a:rPr lang="en-US">
                <a:cs typeface="Times New Roman" pitchFamily="18" charset="0"/>
              </a:rPr>
              <a:t> + 4</a:t>
            </a:r>
            <a:r>
              <a:rPr lang="en-US">
                <a:latin typeface="Symbol" pitchFamily="18" charset="2"/>
                <a:cs typeface="Times New Roman" pitchFamily="18" charset="0"/>
              </a:rPr>
              <a:t>p</a:t>
            </a:r>
            <a:r>
              <a:rPr lang="en-US">
                <a:cs typeface="Times New Roman" pitchFamily="18" charset="0"/>
              </a:rPr>
              <a:t> </a:t>
            </a:r>
            <a:r>
              <a:rPr lang="en-US">
                <a:latin typeface="Symbol" pitchFamily="18" charset="2"/>
                <a:cs typeface="Times New Roman" pitchFamily="18" charset="0"/>
              </a:rPr>
              <a:t>g</a:t>
            </a:r>
            <a:r>
              <a:rPr lang="en-US">
                <a:cs typeface="Times New Roman" pitchFamily="18" charset="0"/>
              </a:rPr>
              <a:t> r² </a:t>
            </a:r>
          </a:p>
          <a:p>
            <a:r>
              <a:rPr lang="en-US">
                <a:cs typeface="Times New Roman" pitchFamily="18" charset="0"/>
              </a:rPr>
              <a:t>Nucleation – start of crystal growth</a:t>
            </a:r>
          </a:p>
          <a:p>
            <a:pPr lvl="1"/>
            <a:r>
              <a:rPr lang="en-US">
                <a:cs typeface="Times New Roman" pitchFamily="18" charset="0"/>
              </a:rPr>
              <a:t>Small radius - 2</a:t>
            </a:r>
            <a:r>
              <a:rPr lang="en-US" sz="2900" baseline="30000">
                <a:cs typeface="Times New Roman" pitchFamily="18" charset="0"/>
              </a:rPr>
              <a:t>nd</a:t>
            </a:r>
            <a:r>
              <a:rPr lang="en-US">
                <a:cs typeface="Times New Roman" pitchFamily="18" charset="0"/>
              </a:rPr>
              <a:t> term dominates.</a:t>
            </a:r>
          </a:p>
          <a:p>
            <a:pPr lvl="1"/>
            <a:r>
              <a:rPr lang="en-US">
                <a:cs typeface="Times New Roman" pitchFamily="18" charset="0"/>
              </a:rPr>
              <a:t>At low supersaturation (</a:t>
            </a:r>
            <a:r>
              <a:rPr lang="en-US">
                <a:latin typeface="Symbol" pitchFamily="18" charset="2"/>
                <a:cs typeface="Times New Roman" pitchFamily="18" charset="0"/>
              </a:rPr>
              <a:t>b</a:t>
            </a:r>
            <a:r>
              <a:rPr lang="en-US">
                <a:cs typeface="Times New Roman" pitchFamily="18" charset="0"/>
              </a:rPr>
              <a:t>)</a:t>
            </a:r>
          </a:p>
          <a:p>
            <a:pPr lvl="2"/>
            <a:r>
              <a:rPr lang="en-US">
                <a:cs typeface="Times New Roman" pitchFamily="18" charset="0"/>
              </a:rPr>
              <a:t>Positive – </a:t>
            </a:r>
            <a:r>
              <a:rPr lang="en-US">
                <a:latin typeface="Symbol" pitchFamily="18" charset="2"/>
                <a:cs typeface="Times New Roman" pitchFamily="18" charset="0"/>
              </a:rPr>
              <a:t>D</a:t>
            </a:r>
            <a:r>
              <a:rPr lang="en-US">
                <a:cs typeface="Times New Roman" pitchFamily="18" charset="0"/>
              </a:rPr>
              <a:t>G is unfavorable</a:t>
            </a:r>
          </a:p>
          <a:p>
            <a:pPr lvl="1"/>
            <a:r>
              <a:rPr lang="en-US">
                <a:cs typeface="Times New Roman" pitchFamily="18" charset="0"/>
              </a:rPr>
              <a:t>High supersaturation needed to start crystal</a:t>
            </a:r>
          </a:p>
          <a:p>
            <a:r>
              <a:rPr lang="en-US">
                <a:cs typeface="Times New Roman" pitchFamily="18" charset="0"/>
              </a:rPr>
              <a:t>Growth beyond critical size</a:t>
            </a:r>
          </a:p>
          <a:p>
            <a:pPr lvl="1"/>
            <a:r>
              <a:rPr lang="en-US">
                <a:cs typeface="Times New Roman" pitchFamily="18" charset="0"/>
              </a:rPr>
              <a:t>Large radius – 1</a:t>
            </a:r>
            <a:r>
              <a:rPr lang="en-US" sz="2900" baseline="30000">
                <a:cs typeface="Times New Roman" pitchFamily="18" charset="0"/>
              </a:rPr>
              <a:t>st</a:t>
            </a:r>
            <a:r>
              <a:rPr lang="en-US">
                <a:cs typeface="Times New Roman" pitchFamily="18" charset="0"/>
              </a:rPr>
              <a:t> term dominates</a:t>
            </a:r>
          </a:p>
          <a:p>
            <a:pPr lvl="1"/>
            <a:r>
              <a:rPr lang="en-US">
                <a:cs typeface="Times New Roman" pitchFamily="18" charset="0"/>
              </a:rPr>
              <a:t>Always favorable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theme/theme1.xml><?xml version="1.0" encoding="utf-8"?>
<a:theme xmlns:a="http://schemas.openxmlformats.org/drawingml/2006/main" name="Lectures">
  <a:themeElements>
    <a:clrScheme name="Lectures 3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Lecture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Lectur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s 8">
        <a:dk1>
          <a:srgbClr val="000000"/>
        </a:dk1>
        <a:lt1>
          <a:srgbClr val="FFFFCC"/>
        </a:lt1>
        <a:dk2>
          <a:srgbClr val="990033"/>
        </a:dk2>
        <a:lt2>
          <a:srgbClr val="FFFF66"/>
        </a:lt2>
        <a:accent1>
          <a:srgbClr val="FF9900"/>
        </a:accent1>
        <a:accent2>
          <a:srgbClr val="00FFFF"/>
        </a:accent2>
        <a:accent3>
          <a:srgbClr val="CAAAAD"/>
        </a:accent3>
        <a:accent4>
          <a:srgbClr val="DADAAE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C:\WINNT\Profiles\Chapman\Application Data\Microsoft\Templates\Presentation Designs\Lectures.pot</Template>
  <TotalTime>7098</TotalTime>
  <Words>2146</Words>
  <Application>Microsoft Office PowerPoint</Application>
  <PresentationFormat>On-screen Show (4:3)</PresentationFormat>
  <Paragraphs>509</Paragraphs>
  <Slides>36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Lectures</vt:lpstr>
      <vt:lpstr>Crystallization</vt:lpstr>
      <vt:lpstr>Why crystals?</vt:lpstr>
      <vt:lpstr>Crystals are molecular lattices / arrays</vt:lpstr>
      <vt:lpstr>Crystallization </vt:lpstr>
      <vt:lpstr>What’s important to crystal quality? </vt:lpstr>
      <vt:lpstr>Crystals grow in 2 steps:</vt:lpstr>
      <vt:lpstr>Supersaturation </vt:lpstr>
      <vt:lpstr>Thermodynamics </vt:lpstr>
      <vt:lpstr>Thermodynamic implications </vt:lpstr>
      <vt:lpstr>Implications for size</vt:lpstr>
      <vt:lpstr>Crystallization vs. Precipitation</vt:lpstr>
      <vt:lpstr>Phase diagrams</vt:lpstr>
      <vt:lpstr>Course of Crystallization Experiment</vt:lpstr>
      <vt:lpstr>Experimental Determination of Phase Diagrams </vt:lpstr>
      <vt:lpstr>Generic phase diagrams</vt:lpstr>
      <vt:lpstr>What affects Phase diagrams? </vt:lpstr>
      <vt:lpstr>Thermodynamics of Phase Diagrams </vt:lpstr>
      <vt:lpstr>Methods for slowly increasing supersaturation </vt:lpstr>
      <vt:lpstr>Preparation for crystallization</vt:lpstr>
      <vt:lpstr>Dialysis methods </vt:lpstr>
      <vt:lpstr>Principles of Vapor Diffusion</vt:lpstr>
      <vt:lpstr>Hanging drops – most popular </vt:lpstr>
      <vt:lpstr>Hanging drop protocol</vt:lpstr>
      <vt:lpstr>Crystallization depends on…</vt:lpstr>
      <vt:lpstr>Daunting combinations – Start w/ conditions effective w/ other proteins</vt:lpstr>
      <vt:lpstr>Clues from related proteins </vt:lpstr>
      <vt:lpstr>Screens (for when you haven’t a clue)</vt:lpstr>
      <vt:lpstr>Automation and Robotics</vt:lpstr>
      <vt:lpstr>Automation components</vt:lpstr>
      <vt:lpstr>Types of results - scoring</vt:lpstr>
      <vt:lpstr>Assessing crystals</vt:lpstr>
      <vt:lpstr>Improving crystals – Systematic screens</vt:lpstr>
      <vt:lpstr>Testing combinations – Factorial experiments</vt:lpstr>
      <vt:lpstr>Kinetic considerations in crystal quality</vt:lpstr>
      <vt:lpstr>Optimal Rate of Crystal Growth is a balance</vt:lpstr>
      <vt:lpstr>Conclusion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Crystallization Overheads</dc:title>
  <dc:creator>Michael S. Chapman</dc:creator>
  <cp:lastModifiedBy>chapman</cp:lastModifiedBy>
  <cp:revision>30</cp:revision>
  <dcterms:created xsi:type="dcterms:W3CDTF">2000-02-05T17:05:41Z</dcterms:created>
  <dcterms:modified xsi:type="dcterms:W3CDTF">2009-10-16T17:33:15Z</dcterms:modified>
</cp:coreProperties>
</file>