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notesSlides/notesSlide18.xml" ContentType="application/vnd.openxmlformats-officedocument.presentationml.notesSlide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68"/>
  </p:notesMasterIdLst>
  <p:handoutMasterIdLst>
    <p:handoutMasterId r:id="rId69"/>
  </p:handoutMasterIdLst>
  <p:sldIdLst>
    <p:sldId id="256" r:id="rId2"/>
    <p:sldId id="292" r:id="rId3"/>
    <p:sldId id="258" r:id="rId4"/>
    <p:sldId id="259" r:id="rId5"/>
    <p:sldId id="282" r:id="rId6"/>
    <p:sldId id="280" r:id="rId7"/>
    <p:sldId id="260" r:id="rId8"/>
    <p:sldId id="290" r:id="rId9"/>
    <p:sldId id="291" r:id="rId10"/>
    <p:sldId id="261" r:id="rId11"/>
    <p:sldId id="266" r:id="rId12"/>
    <p:sldId id="271" r:id="rId13"/>
    <p:sldId id="274" r:id="rId14"/>
    <p:sldId id="286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301" r:id="rId23"/>
    <p:sldId id="304" r:id="rId24"/>
    <p:sldId id="305" r:id="rId25"/>
    <p:sldId id="306" r:id="rId26"/>
    <p:sldId id="312" r:id="rId27"/>
    <p:sldId id="313" r:id="rId28"/>
    <p:sldId id="314" r:id="rId29"/>
    <p:sldId id="315" r:id="rId30"/>
    <p:sldId id="390" r:id="rId31"/>
    <p:sldId id="317" r:id="rId32"/>
    <p:sldId id="319" r:id="rId33"/>
    <p:sldId id="321" r:id="rId34"/>
    <p:sldId id="322" r:id="rId35"/>
    <p:sldId id="323" r:id="rId36"/>
    <p:sldId id="391" r:id="rId37"/>
    <p:sldId id="325" r:id="rId38"/>
    <p:sldId id="326" r:id="rId39"/>
    <p:sldId id="327" r:id="rId40"/>
    <p:sldId id="329" r:id="rId41"/>
    <p:sldId id="330" r:id="rId42"/>
    <p:sldId id="331" r:id="rId43"/>
    <p:sldId id="332" r:id="rId44"/>
    <p:sldId id="333" r:id="rId45"/>
    <p:sldId id="335" r:id="rId46"/>
    <p:sldId id="336" r:id="rId47"/>
    <p:sldId id="337" r:id="rId48"/>
    <p:sldId id="338" r:id="rId49"/>
    <p:sldId id="339" r:id="rId50"/>
    <p:sldId id="340" r:id="rId51"/>
    <p:sldId id="341" r:id="rId52"/>
    <p:sldId id="342" r:id="rId53"/>
    <p:sldId id="343" r:id="rId54"/>
    <p:sldId id="344" r:id="rId55"/>
    <p:sldId id="345" r:id="rId56"/>
    <p:sldId id="351" r:id="rId57"/>
    <p:sldId id="352" r:id="rId58"/>
    <p:sldId id="353" r:id="rId59"/>
    <p:sldId id="354" r:id="rId60"/>
    <p:sldId id="355" r:id="rId61"/>
    <p:sldId id="356" r:id="rId62"/>
    <p:sldId id="357" r:id="rId63"/>
    <p:sldId id="360" r:id="rId64"/>
    <p:sldId id="378" r:id="rId65"/>
    <p:sldId id="383" r:id="rId66"/>
    <p:sldId id="384" r:id="rId67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0099"/>
    <a:srgbClr val="FF0000"/>
    <a:srgbClr val="008000"/>
    <a:srgbClr val="3333FF"/>
    <a:srgbClr val="FF9900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00"/>
    <p:restoredTop sz="94600"/>
  </p:normalViewPr>
  <p:slideViewPr>
    <p:cSldViewPr>
      <p:cViewPr>
        <p:scale>
          <a:sx n="80" d="100"/>
          <a:sy n="80" d="100"/>
        </p:scale>
        <p:origin x="-78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r>
              <a:rPr lang="en-US" smtClean="0"/>
              <a:t>Macromolecular Crystallography: Diffraction</a:t>
            </a: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r>
              <a:rPr lang="en-US" smtClean="0"/>
              <a:t>10/16/2009</a:t>
            </a: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08800"/>
            <a:ext cx="416093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r>
              <a:rPr lang="en-US"/>
              <a:t>(c) Michael S. Chapman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08800"/>
            <a:ext cx="4160936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698CB719-6FD8-425B-80F6-DFAAC0FED0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r>
              <a:rPr lang="en-US" smtClean="0"/>
              <a:t>Macromolecular Crystallography: Diffraction</a:t>
            </a: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40265" y="0"/>
            <a:ext cx="4160936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r>
              <a:rPr lang="en-US" smtClean="0"/>
              <a:t>10/16/2009</a:t>
            </a:r>
            <a:endParaRPr lang="en-US"/>
          </a:p>
        </p:txBody>
      </p:sp>
      <p:sp>
        <p:nvSpPr>
          <p:cNvPr id="1095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59100" y="568325"/>
            <a:ext cx="3684588" cy="27638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60488" y="3495524"/>
            <a:ext cx="8480227" cy="325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08800"/>
            <a:ext cx="416093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r>
              <a:rPr lang="en-US"/>
              <a:t>(c) Michael S. Chapman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40265" y="6908800"/>
            <a:ext cx="4160936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94447209-1D48-42EB-9DD5-710615E371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Macromolecular Crystallography: Diffraction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1059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(c) Michael S. Chapman</a:t>
            </a:r>
          </a:p>
        </p:txBody>
      </p:sp>
      <p:sp>
        <p:nvSpPr>
          <p:cNvPr id="1105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6925D0-5AE1-4893-90B6-DEDA259039C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0598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9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Macromolecular Crystallography: Diffraction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1878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(c) Michael S. Chapman</a:t>
            </a:r>
          </a:p>
        </p:txBody>
      </p:sp>
      <p:sp>
        <p:nvSpPr>
          <p:cNvPr id="1187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CEEB7D-E03E-4B8E-98C8-70BEC5CD1E83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1187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In principle structure determination is THAT simple.  In practice, very difficult to determine the phases.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Macromolecular Crystallography: Diffraction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1981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(c) Michael S. Chapman</a:t>
            </a:r>
          </a:p>
        </p:txBody>
      </p:sp>
      <p:sp>
        <p:nvSpPr>
          <p:cNvPr id="1198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79CAAD-2BD8-44B8-A364-B01CFF76EB51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1198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When we say integratable, it need not be algebraic.  So the function can include discontinuities.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Macromolecular Crystallography: Diffraction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2083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(c) Michael S. Chapman</a:t>
            </a:r>
          </a:p>
        </p:txBody>
      </p:sp>
      <p:sp>
        <p:nvSpPr>
          <p:cNvPr id="1208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565E60-7127-4A69-9744-0AA664ABD831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1208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ea typeface="MS Mincho" pitchFamily="49" charset="-128"/>
              </a:rPr>
              <a:t>Step Function Draw step: point out symmetry: Prompt for even function. Prompt for 0 2nd term, and for integral of cos. End: Sinch function.</a:t>
            </a:r>
          </a:p>
          <a:p>
            <a:r>
              <a:rPr lang="en-US" smtClean="0">
                <a:ea typeface="MS Mincho" pitchFamily="49" charset="-128"/>
              </a:rPr>
              <a:t>Will return to step function later when consider functions repeated on a regular grid.</a:t>
            </a:r>
          </a:p>
          <a:p>
            <a:r>
              <a:rPr lang="en-US" smtClean="0">
                <a:ea typeface="MS Mincho" pitchFamily="49" charset="-128"/>
              </a:rPr>
              <a:t>See the class notes for the Fourier transforms of a Gaussian function and a 3-D spherical step function.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Macromolecular Crystallography: Diffraction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2186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(c) Michael S. Chapman</a:t>
            </a:r>
          </a:p>
        </p:txBody>
      </p:sp>
      <p:sp>
        <p:nvSpPr>
          <p:cNvPr id="1218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AD25D3-BD7F-43B1-B80C-2C427D63D396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1218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Calculate electron density from structure amplitudes (and phases)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Workshop: Diffraction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10/23/2009</a:t>
            </a:r>
          </a:p>
        </p:txBody>
      </p:sp>
      <p:sp>
        <p:nvSpPr>
          <p:cNvPr id="12288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(c) Michael S. Chapman</a:t>
            </a:r>
          </a:p>
        </p:txBody>
      </p:sp>
      <p:sp>
        <p:nvSpPr>
          <p:cNvPr id="1228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55CEF9-B1C0-4F03-AE4F-54AE46D675D6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1228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Macromolecular Crystallography: Diffraction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2390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(c) Michael S. Chapman</a:t>
            </a:r>
          </a:p>
        </p:txBody>
      </p:sp>
      <p:sp>
        <p:nvSpPr>
          <p:cNvPr id="1239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C746B8-5C7B-44B2-9080-2A090599B04E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1239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cs typeface="Times New Roman" pitchFamily="18" charset="0"/>
              </a:rPr>
              <a:t>Convention: Don't worry. </a:t>
            </a:r>
          </a:p>
          <a:p>
            <a:r>
              <a:rPr lang="en-US" smtClean="0">
                <a:cs typeface="Times New Roman" pitchFamily="18" charset="0"/>
              </a:rPr>
              <a:t>Right-handed: demonstrate. </a:t>
            </a:r>
          </a:p>
          <a:p>
            <a:r>
              <a:rPr lang="en-US" smtClean="0">
                <a:cs typeface="Times New Roman" pitchFamily="18" charset="0"/>
              </a:rPr>
              <a:t>Vectors describe unit cell.</a:t>
            </a:r>
          </a:p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Macromolecular Crystallography: Diffraction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2493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(c) Michael S. Chapman</a:t>
            </a:r>
          </a:p>
        </p:txBody>
      </p:sp>
      <p:sp>
        <p:nvSpPr>
          <p:cNvPr id="1249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CDC6AD-750F-4D63-B408-5CB642EB5848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1249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Macromolecular Crystallography: Diffraction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2595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(c) Michael S. Chapman</a:t>
            </a:r>
          </a:p>
        </p:txBody>
      </p:sp>
      <p:sp>
        <p:nvSpPr>
          <p:cNvPr id="1259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B9482E-5FB1-4BA7-B80F-44BAC5087BBF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1259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Macromolecular Crystallography: Diffraction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2698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(c) Michael S. Chapman</a:t>
            </a:r>
          </a:p>
        </p:txBody>
      </p:sp>
      <p:sp>
        <p:nvSpPr>
          <p:cNvPr id="1269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E09064-F604-4A8E-8683-189C5298512F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1269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Workshop: Diffraction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10/23/2009</a:t>
            </a:r>
          </a:p>
        </p:txBody>
      </p:sp>
      <p:sp>
        <p:nvSpPr>
          <p:cNvPr id="12800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(c) Michael S. Chapman</a:t>
            </a:r>
          </a:p>
        </p:txBody>
      </p:sp>
      <p:sp>
        <p:nvSpPr>
          <p:cNvPr id="1280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742C7A-8386-4BA9-8694-06BAE0015B34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1280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cs typeface="Times New Roman" pitchFamily="18" charset="0"/>
              </a:rPr>
              <a:t>Notes:  Eqn 1: (Cross product divided by the magnitude of the cross product.) </a:t>
            </a:r>
          </a:p>
          <a:p>
            <a:r>
              <a:rPr lang="en-US" smtClean="0">
                <a:cs typeface="Times New Roman" pitchFamily="18" charset="0"/>
              </a:rPr>
              <a:t>Eqn 3: (Unit cell volume divided by the area of bc gives the perpendicular  distance between adjacent planes.) </a:t>
            </a:r>
          </a:p>
          <a:p>
            <a:r>
              <a:rPr lang="en-US" smtClean="0">
                <a:cs typeface="Times New Roman" pitchFamily="18" charset="0"/>
              </a:rPr>
              <a:t>Eqn 4 – try to draw a unit cell volume, the parallel planes and the interplanar spacing.</a:t>
            </a:r>
          </a:p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Macromolecular Crystallography: Diffraction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1162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(c) Michael S. Chapman</a:t>
            </a:r>
          </a:p>
        </p:txBody>
      </p:sp>
      <p:sp>
        <p:nvSpPr>
          <p:cNvPr id="1116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3CC679-BA67-4A2D-BFF4-913E9EC3A6CF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116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Questions: (1) Draw incoming ray for 2</a:t>
            </a:r>
            <a:r>
              <a:rPr lang="en-US" baseline="30000" smtClean="0"/>
              <a:t>nd</a:t>
            </a:r>
            <a:r>
              <a:rPr lang="en-US" smtClean="0"/>
              <a:t> atom;</a:t>
            </a:r>
          </a:p>
          <a:p>
            <a:r>
              <a:rPr lang="en-US" smtClean="0"/>
              <a:t>(2) Scattering from second atom… how does it differ from 1</a:t>
            </a:r>
            <a:r>
              <a:rPr lang="en-US" baseline="30000" smtClean="0"/>
              <a:t>st</a:t>
            </a:r>
            <a:r>
              <a:rPr lang="en-US" smtClean="0"/>
              <a:t>?</a:t>
            </a:r>
          </a:p>
          <a:p>
            <a:r>
              <a:rPr lang="en-US" smtClean="0"/>
              <a:t>(3) What will we see?</a:t>
            </a:r>
          </a:p>
          <a:p>
            <a:r>
              <a:rPr lang="en-US" smtClean="0"/>
              <a:t>(4) Sum the waves.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Macromolecular Crystallography: Diffraction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2902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(c) Michael S. Chapman</a:t>
            </a:r>
          </a:p>
        </p:txBody>
      </p:sp>
      <p:sp>
        <p:nvSpPr>
          <p:cNvPr id="1290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5DB6A4-4633-49D1-AB97-ACBAF5B998C5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1290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57513" y="568325"/>
            <a:ext cx="3686175" cy="2763838"/>
          </a:xfrm>
          <a:solidFill>
            <a:srgbClr val="FFFFFF"/>
          </a:solidFill>
          <a:ln/>
        </p:spPr>
      </p:sp>
      <p:sp>
        <p:nvSpPr>
          <p:cNvPr id="12903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tIns="48330" bIns="48330"/>
          <a:lstStyle/>
          <a:p>
            <a:r>
              <a:rPr lang="en-US" smtClean="0">
                <a:cs typeface="Times New Roman" pitchFamily="18" charset="0"/>
              </a:rPr>
              <a:t>Notes: OP: show that this is expression of Bragg's law. 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Macromolecular Crystallography: Diffraction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3005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(c) Michael S. Chapman</a:t>
            </a:r>
          </a:p>
        </p:txBody>
      </p:sp>
      <p:sp>
        <p:nvSpPr>
          <p:cNvPr id="1300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5D3341-0864-4E57-9686-F5AC761449C4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1300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cs typeface="Times New Roman" pitchFamily="18" charset="0"/>
              </a:rPr>
              <a:t>Explain microscopic resolution. </a:t>
            </a:r>
          </a:p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Macromolecular Crystallography: Diffraction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3107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(c) Michael S. Chapman</a:t>
            </a:r>
          </a:p>
        </p:txBody>
      </p:sp>
      <p:sp>
        <p:nvSpPr>
          <p:cNvPr id="1310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409299-4718-4AC1-86AC-9738AEC4D45A}" type="slidenum">
              <a:rPr lang="en-US" smtClean="0"/>
              <a:pPr/>
              <a:t>46</a:t>
            </a:fld>
            <a:endParaRPr lang="en-US" smtClean="0"/>
          </a:p>
        </p:txBody>
      </p:sp>
      <p:sp>
        <p:nvSpPr>
          <p:cNvPr id="131078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9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cs typeface="Times New Roman" pitchFamily="18" charset="0"/>
              </a:rPr>
              <a:t>It would be great to take along a goniometer and a precession camera for demonstration.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Macromolecular Crystallography: Diffraction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10/16/2009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(c) Michael S. Chapman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94447209-1D48-42EB-9DD5-710615E3717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Macromolecular Crystallography: Diffraction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1264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(c) Michael S. Chapman</a:t>
            </a:r>
          </a:p>
        </p:txBody>
      </p:sp>
      <p:sp>
        <p:nvSpPr>
          <p:cNvPr id="1126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004CB7-A3A3-4846-B414-1F294C6A97C5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Questions: (1) Draw incoming ray for 2</a:t>
            </a:r>
            <a:r>
              <a:rPr lang="en-US" baseline="30000" smtClean="0"/>
              <a:t>nd</a:t>
            </a:r>
            <a:r>
              <a:rPr lang="en-US" smtClean="0"/>
              <a:t> atom;</a:t>
            </a:r>
          </a:p>
          <a:p>
            <a:r>
              <a:rPr lang="en-US" smtClean="0"/>
              <a:t>(2) Scattering from second atom… how does it differ from 1</a:t>
            </a:r>
            <a:r>
              <a:rPr lang="en-US" baseline="30000" smtClean="0"/>
              <a:t>st</a:t>
            </a:r>
            <a:r>
              <a:rPr lang="en-US" smtClean="0"/>
              <a:t>?</a:t>
            </a:r>
          </a:p>
          <a:p>
            <a:r>
              <a:rPr lang="en-US" smtClean="0"/>
              <a:t>(3) What will we see?</a:t>
            </a:r>
          </a:p>
          <a:p>
            <a:r>
              <a:rPr lang="en-US" smtClean="0"/>
              <a:t>(4) Sum the waves.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Macromolecular Crystallography: Diffraction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1366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(c) Michael S. Chapman</a:t>
            </a:r>
          </a:p>
        </p:txBody>
      </p:sp>
      <p:sp>
        <p:nvSpPr>
          <p:cNvPr id="1136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5385BF-6C35-41F3-A02C-C60ACD58C98F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136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Questions: (1) Draw incoming ray for 2</a:t>
            </a:r>
            <a:r>
              <a:rPr lang="en-US" baseline="30000" smtClean="0"/>
              <a:t>nd</a:t>
            </a:r>
            <a:r>
              <a:rPr lang="en-US" smtClean="0"/>
              <a:t> atom;</a:t>
            </a:r>
          </a:p>
          <a:p>
            <a:r>
              <a:rPr lang="en-US" smtClean="0"/>
              <a:t>(2) Scattering from second atom… how does it differ from 1</a:t>
            </a:r>
            <a:r>
              <a:rPr lang="en-US" baseline="30000" smtClean="0"/>
              <a:t>st</a:t>
            </a:r>
            <a:r>
              <a:rPr lang="en-US" smtClean="0"/>
              <a:t>?</a:t>
            </a:r>
          </a:p>
          <a:p>
            <a:r>
              <a:rPr lang="en-US" smtClean="0"/>
              <a:t>(3) What will we see?</a:t>
            </a:r>
          </a:p>
          <a:p>
            <a:r>
              <a:rPr lang="en-US" smtClean="0"/>
              <a:t>(4) Sum the waves.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Macromolecular Crystallography: Diffraction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1469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(c) Michael S. Chapman</a:t>
            </a:r>
          </a:p>
        </p:txBody>
      </p:sp>
      <p:sp>
        <p:nvSpPr>
          <p:cNvPr id="1146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F6E1C0-86B3-43FF-995F-F567A5301DC9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146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Have students draw incident electromagnetic wave, oscillation of electron orbitals.</a:t>
            </a:r>
          </a:p>
          <a:p>
            <a:r>
              <a:rPr lang="en-US" smtClean="0"/>
              <a:t>Students to draw scattered ray, offset by pi/2.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Macromolecular Crystallography: Diffraction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1571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(c) Michael S. Chapman</a:t>
            </a:r>
          </a:p>
        </p:txBody>
      </p:sp>
      <p:sp>
        <p:nvSpPr>
          <p:cNvPr id="1157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11B9A6-BBD7-4818-B204-E91F76261069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15718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9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ea typeface="MS Mincho" pitchFamily="49" charset="-128"/>
              </a:rPr>
              <a:t>Notes (1) Figure 3.2 of Giacovazzo. Equation (1): check happy w/ dot product. Equation (2): formal proof of why no interference for |r| &lt; 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l</a:t>
            </a:r>
            <a:r>
              <a:rPr lang="en-US" smtClean="0">
                <a:ea typeface="MS Mincho" pitchFamily="49" charset="-128"/>
              </a:rPr>
              <a:t>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Macromolecular Crystallography: Diffraction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1674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(c) Michael S. Chapman</a:t>
            </a:r>
          </a:p>
        </p:txBody>
      </p:sp>
      <p:sp>
        <p:nvSpPr>
          <p:cNvPr id="1167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E432B4-5120-4D01-B4F5-681133165823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16742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3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ea typeface="MS Mincho" pitchFamily="49" charset="-128"/>
              </a:rPr>
              <a:t>Notes Figure 3.2 of Giacovazzo. Equation (2): Reciprocal space is figment of imagination. Emphasize reflection is imaginary, but central to diffraction theory.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Macromolecular Crystallography: Diffraction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1776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(c) Michael S. Chapman</a:t>
            </a:r>
          </a:p>
        </p:txBody>
      </p:sp>
      <p:sp>
        <p:nvSpPr>
          <p:cNvPr id="1177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972F73-42DA-4E50-9023-84A57B9C46B8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177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William Bragg educated @ King William’s college, IoM, then Cambridge where he read Mathematics.  Research in several fields, but worked on x-rays for only 2 years with his son.  For the rest of the 1</a:t>
            </a:r>
            <a:r>
              <a:rPr lang="en-US" baseline="30000" smtClean="0"/>
              <a:t>st</a:t>
            </a:r>
            <a:r>
              <a:rPr lang="en-US" smtClean="0"/>
              <a:t> world war, he worked developing sonar for submarines &amp; never came back to diffraction.  Lawrence Bragg stayed in crystallography and he led the Cavendish laboratory in Cambridge, hiring Kendrew and Perutz, the forefathers of macromolecular crystallography.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553200"/>
            <a:ext cx="12192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10/16/2009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057400" y="6553200"/>
            <a:ext cx="50292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Michael S. Chapman (Oregon Health &amp; Science University)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467600" y="6553200"/>
            <a:ext cx="9906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7BB409-1A77-460B-B8DC-5BF5EBBF5B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Michael S. Chapman (Oregon Health &amp; Science University)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928E0-EE7F-45E7-9439-F0F7695806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152400"/>
            <a:ext cx="228600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152400"/>
            <a:ext cx="670560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Michael S. Chapman (Oregon Health &amp; Science University)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0CB1A-83AA-446F-A90E-31D336C270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685800"/>
            <a:ext cx="8839200" cy="5791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553200"/>
            <a:ext cx="1905000" cy="152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553200"/>
            <a:ext cx="4724400" cy="152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Michael S. Chapman (Oregon Health &amp; Science University)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553200"/>
            <a:ext cx="1905000" cy="152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05148-1CC8-45D6-996E-CF40BB1FF5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553200"/>
            <a:ext cx="12954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10/16/2009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057400" y="6553200"/>
            <a:ext cx="50292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Michael S. Chapman (Oregon Health &amp; Science University)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6553200"/>
            <a:ext cx="12192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15968-A141-40C0-892F-7D3D8B618A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553200"/>
            <a:ext cx="12192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133600" y="6553200"/>
            <a:ext cx="51816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Michael S. Chapman (Oregon Health &amp; Science University)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467600" y="6553200"/>
            <a:ext cx="9906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6A47B-D065-4058-A855-EADCB2D555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685800"/>
            <a:ext cx="4343400" cy="579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85800"/>
            <a:ext cx="4343400" cy="579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553200"/>
            <a:ext cx="12192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10/16/2009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981200" y="6553200"/>
            <a:ext cx="51816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Michael S. Chapman (Oregon Health &amp; Science University)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43800" y="6553200"/>
            <a:ext cx="9144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697BF2-ECC6-4F25-A76E-577CD00B0E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553200"/>
            <a:ext cx="12192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10/16/2009</a:t>
            </a: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981200" y="6553200"/>
            <a:ext cx="51816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Michael S. Chapman (Oregon Health &amp; Science University)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00" y="6553200"/>
            <a:ext cx="8382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FAE43-4BCB-4ECD-AF6C-09ED51266F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553200"/>
            <a:ext cx="12192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10/16/2009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133600" y="6553200"/>
            <a:ext cx="51816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Michael S. Chapman (Oregon Health &amp; Science University)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43800" y="6553200"/>
            <a:ext cx="9144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99C02-79DB-41C7-BAF1-2C7C1CDD3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553200"/>
            <a:ext cx="12954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10/16/2009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057400" y="6553200"/>
            <a:ext cx="50292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Michael S. Chapman (Oregon Health &amp; Science University)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00" y="6553200"/>
            <a:ext cx="8382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412B8-922F-418F-B7FD-C6E3C30D29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553200"/>
            <a:ext cx="12192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10/16/2009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981200" y="6553200"/>
            <a:ext cx="56388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Michael S. Chapman (Oregon Health &amp; Science University)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772400" y="6553200"/>
            <a:ext cx="6858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9069F-362D-4E74-AFDF-3DE826B86C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553200"/>
            <a:ext cx="12192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10/16/2009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981200" y="6553200"/>
            <a:ext cx="54864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Michael S. Chapman (Oregon Health &amp; Science University)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43800" y="6553200"/>
            <a:ext cx="9144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865CB4-AD85-415F-B27D-152C503206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52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685800"/>
            <a:ext cx="8839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553200"/>
            <a:ext cx="1905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r>
              <a:rPr lang="en-US" smtClean="0"/>
              <a:t>10/16/2009</a:t>
            </a: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553200"/>
            <a:ext cx="3810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 smtClean="0"/>
              <a:t>Michael S. Chapman (Oregon Health &amp; Science University)</a:t>
            </a:r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53200"/>
            <a:ext cx="1905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E3BAD40-D7CE-43C8-A269-33D5257545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omic Sans MS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omic Sans MS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omic Sans MS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omic Sans MS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file:///C:\Documents%20and%20Settings\chapman\My%20Documents\My%20Pictures\Crystallography\Sercat%20floorplan.gi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file:///C:\Documents%20and%20Settings\chapman\My%20Documents\My%20Pictures\Crystallography\sercat%20hutch%201.bmp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audio" Target="NULL"/><Relationship Id="rId5" Type="http://schemas.openxmlformats.org/officeDocument/2006/relationships/audio" Target="NULL"/><Relationship Id="rId4" Type="http://schemas.openxmlformats.org/officeDocument/2006/relationships/audio" Target="../media/audio2.wav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eg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Diffraction – Theory &amp; Data Collection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Lewis &amp; Clark Workshop</a:t>
            </a:r>
            <a:br>
              <a:rPr lang="en-US" smtClean="0"/>
            </a:br>
            <a:r>
              <a:rPr lang="en-US" smtClean="0"/>
              <a:t>Macromolecular Crystallography</a:t>
            </a:r>
            <a:br>
              <a:rPr lang="en-US" smtClean="0"/>
            </a:br>
            <a:r>
              <a:rPr lang="en-US" smtClean="0"/>
              <a:t>© Michael S. Chapman</a:t>
            </a:r>
          </a:p>
        </p:txBody>
      </p:sp>
      <p:sp>
        <p:nvSpPr>
          <p:cNvPr id="307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30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  <a:endParaRPr lang="en-US" dirty="0" smtClean="0"/>
          </a:p>
        </p:txBody>
      </p:sp>
      <p:sp>
        <p:nvSpPr>
          <p:cNvPr id="30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FA0A35-1F57-4AEE-BDE7-43503EB2714C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7" descr="soma_xgen"/>
          <p:cNvPicPr>
            <a:picLocks noChangeAspect="1" noChangeArrowheads="1"/>
          </p:cNvPicPr>
          <p:nvPr/>
        </p:nvPicPr>
        <p:blipFill>
          <a:blip r:embed="rId2" cstate="print"/>
          <a:srcRect l="9302" t="14894" r="6976"/>
          <a:stretch>
            <a:fillRect/>
          </a:stretch>
        </p:blipFill>
        <p:spPr bwMode="auto">
          <a:xfrm>
            <a:off x="5581650" y="4114800"/>
            <a:ext cx="335915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229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FBD86E-13A4-4ACD-A71F-7D6AED39BE41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22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4114800" cy="1066800"/>
          </a:xfrm>
        </p:spPr>
        <p:txBody>
          <a:bodyPr/>
          <a:lstStyle/>
          <a:p>
            <a:r>
              <a:rPr lang="en-US" smtClean="0"/>
              <a:t>Conventional sources of radiation</a:t>
            </a:r>
          </a:p>
        </p:txBody>
      </p:sp>
      <p:sp>
        <p:nvSpPr>
          <p:cNvPr id="122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3733800" cy="1981200"/>
          </a:xfrm>
        </p:spPr>
        <p:txBody>
          <a:bodyPr/>
          <a:lstStyle/>
          <a:p>
            <a:r>
              <a:rPr lang="en-US" smtClean="0"/>
              <a:t>e</a:t>
            </a:r>
            <a:r>
              <a:rPr lang="en-US" sz="2900" b="1" baseline="30000" smtClean="0">
                <a:latin typeface="Symbol" pitchFamily="18" charset="2"/>
              </a:rPr>
              <a:t>-</a:t>
            </a:r>
            <a:r>
              <a:rPr lang="en-US" smtClean="0"/>
              <a:t> acceleration </a:t>
            </a:r>
            <a:r>
              <a:rPr lang="en-US" smtClean="0">
                <a:latin typeface="Symbol" pitchFamily="18" charset="2"/>
              </a:rPr>
              <a:t>®</a:t>
            </a:r>
            <a:r>
              <a:rPr lang="en-US" smtClean="0"/>
              <a:t> X-rays. </a:t>
            </a:r>
          </a:p>
          <a:p>
            <a:r>
              <a:rPr lang="en-US" smtClean="0"/>
              <a:t>Fire electrons into target.</a:t>
            </a:r>
          </a:p>
        </p:txBody>
      </p:sp>
      <p:grpSp>
        <p:nvGrpSpPr>
          <p:cNvPr id="12296" name="Group 26"/>
          <p:cNvGrpSpPr>
            <a:grpSpLocks/>
          </p:cNvGrpSpPr>
          <p:nvPr/>
        </p:nvGrpSpPr>
        <p:grpSpPr bwMode="auto">
          <a:xfrm>
            <a:off x="533400" y="457200"/>
            <a:ext cx="7010400" cy="4114800"/>
            <a:chOff x="533400" y="1219200"/>
            <a:chExt cx="8153400" cy="5029200"/>
          </a:xfrm>
        </p:grpSpPr>
        <p:grpSp>
          <p:nvGrpSpPr>
            <p:cNvPr id="12297" name="Group 21"/>
            <p:cNvGrpSpPr>
              <a:grpSpLocks/>
            </p:cNvGrpSpPr>
            <p:nvPr/>
          </p:nvGrpSpPr>
          <p:grpSpPr bwMode="auto">
            <a:xfrm>
              <a:off x="2973388" y="2900363"/>
              <a:ext cx="4800600" cy="3348037"/>
              <a:chOff x="2928" y="1296"/>
              <a:chExt cx="2208" cy="1540"/>
            </a:xfrm>
          </p:grpSpPr>
          <p:sp>
            <p:nvSpPr>
              <p:cNvPr id="12304" name="Rectangle 8"/>
              <p:cNvSpPr>
                <a:spLocks noChangeArrowheads="1"/>
              </p:cNvSpPr>
              <p:nvPr/>
            </p:nvSpPr>
            <p:spPr bwMode="auto">
              <a:xfrm>
                <a:off x="3648" y="1488"/>
                <a:ext cx="768" cy="768"/>
              </a:xfrm>
              <a:prstGeom prst="rect">
                <a:avLst/>
              </a:prstGeom>
              <a:solidFill>
                <a:srgbClr val="FFFFFF"/>
              </a:solidFill>
              <a:ln w="317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12305" name="Freeform 7"/>
              <p:cNvSpPr>
                <a:spLocks/>
              </p:cNvSpPr>
              <p:nvPr/>
            </p:nvSpPr>
            <p:spPr bwMode="auto">
              <a:xfrm>
                <a:off x="3840" y="1296"/>
                <a:ext cx="384" cy="480"/>
              </a:xfrm>
              <a:custGeom>
                <a:avLst/>
                <a:gdLst>
                  <a:gd name="T0" fmla="*/ 0 w 384"/>
                  <a:gd name="T1" fmla="*/ 0 h 480"/>
                  <a:gd name="T2" fmla="*/ 0 w 384"/>
                  <a:gd name="T3" fmla="*/ 432 h 480"/>
                  <a:gd name="T4" fmla="*/ 48 w 384"/>
                  <a:gd name="T5" fmla="*/ 336 h 480"/>
                  <a:gd name="T6" fmla="*/ 96 w 384"/>
                  <a:gd name="T7" fmla="*/ 480 h 480"/>
                  <a:gd name="T8" fmla="*/ 144 w 384"/>
                  <a:gd name="T9" fmla="*/ 336 h 480"/>
                  <a:gd name="T10" fmla="*/ 192 w 384"/>
                  <a:gd name="T11" fmla="*/ 480 h 480"/>
                  <a:gd name="T12" fmla="*/ 240 w 384"/>
                  <a:gd name="T13" fmla="*/ 336 h 480"/>
                  <a:gd name="T14" fmla="*/ 288 w 384"/>
                  <a:gd name="T15" fmla="*/ 480 h 480"/>
                  <a:gd name="T16" fmla="*/ 336 w 384"/>
                  <a:gd name="T17" fmla="*/ 336 h 480"/>
                  <a:gd name="T18" fmla="*/ 384 w 384"/>
                  <a:gd name="T19" fmla="*/ 432 h 480"/>
                  <a:gd name="T20" fmla="*/ 384 w 384"/>
                  <a:gd name="T21" fmla="*/ 0 h 48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84"/>
                  <a:gd name="T34" fmla="*/ 0 h 480"/>
                  <a:gd name="T35" fmla="*/ 384 w 384"/>
                  <a:gd name="T36" fmla="*/ 480 h 480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84" h="480">
                    <a:moveTo>
                      <a:pt x="0" y="0"/>
                    </a:moveTo>
                    <a:lnTo>
                      <a:pt x="0" y="432"/>
                    </a:lnTo>
                    <a:lnTo>
                      <a:pt x="48" y="336"/>
                    </a:lnTo>
                    <a:lnTo>
                      <a:pt x="96" y="480"/>
                    </a:lnTo>
                    <a:lnTo>
                      <a:pt x="144" y="336"/>
                    </a:lnTo>
                    <a:lnTo>
                      <a:pt x="192" y="480"/>
                    </a:lnTo>
                    <a:lnTo>
                      <a:pt x="240" y="336"/>
                    </a:lnTo>
                    <a:lnTo>
                      <a:pt x="288" y="480"/>
                    </a:lnTo>
                    <a:lnTo>
                      <a:pt x="336" y="336"/>
                    </a:lnTo>
                    <a:lnTo>
                      <a:pt x="384" y="432"/>
                    </a:lnTo>
                    <a:lnTo>
                      <a:pt x="384" y="0"/>
                    </a:lnTo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6" name="Line 9"/>
              <p:cNvSpPr>
                <a:spLocks noChangeShapeType="1"/>
              </p:cNvSpPr>
              <p:nvPr/>
            </p:nvSpPr>
            <p:spPr bwMode="auto">
              <a:xfrm>
                <a:off x="3648" y="1488"/>
                <a:ext cx="76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7" name="Line 10"/>
              <p:cNvSpPr>
                <a:spLocks noChangeShapeType="1"/>
              </p:cNvSpPr>
              <p:nvPr/>
            </p:nvSpPr>
            <p:spPr bwMode="auto">
              <a:xfrm>
                <a:off x="3648" y="1488"/>
                <a:ext cx="0" cy="336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8" name="Line 11"/>
              <p:cNvSpPr>
                <a:spLocks noChangeShapeType="1"/>
              </p:cNvSpPr>
              <p:nvPr/>
            </p:nvSpPr>
            <p:spPr bwMode="auto">
              <a:xfrm>
                <a:off x="3648" y="2064"/>
                <a:ext cx="0" cy="192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9" name="Line 12"/>
              <p:cNvSpPr>
                <a:spLocks noChangeShapeType="1"/>
              </p:cNvSpPr>
              <p:nvPr/>
            </p:nvSpPr>
            <p:spPr bwMode="auto">
              <a:xfrm>
                <a:off x="3648" y="2256"/>
                <a:ext cx="76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0" name="Line 13"/>
              <p:cNvSpPr>
                <a:spLocks noChangeShapeType="1"/>
              </p:cNvSpPr>
              <p:nvPr/>
            </p:nvSpPr>
            <p:spPr bwMode="auto">
              <a:xfrm flipV="1">
                <a:off x="4416" y="2064"/>
                <a:ext cx="0" cy="192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1" name="Line 14"/>
              <p:cNvSpPr>
                <a:spLocks noChangeShapeType="1"/>
              </p:cNvSpPr>
              <p:nvPr/>
            </p:nvSpPr>
            <p:spPr bwMode="auto">
              <a:xfrm>
                <a:off x="4416" y="1488"/>
                <a:ext cx="0" cy="336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2" name="Rectangle 16"/>
              <p:cNvSpPr>
                <a:spLocks noChangeArrowheads="1"/>
              </p:cNvSpPr>
              <p:nvPr/>
            </p:nvSpPr>
            <p:spPr bwMode="auto">
              <a:xfrm>
                <a:off x="3833" y="2160"/>
                <a:ext cx="432" cy="480"/>
              </a:xfrm>
              <a:prstGeom prst="rect">
                <a:avLst/>
              </a:prstGeom>
              <a:solidFill>
                <a:srgbClr val="FF9900"/>
              </a:solidFill>
              <a:ln w="317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12313" name="AutoShape 17"/>
              <p:cNvSpPr>
                <a:spLocks noChangeArrowheads="1"/>
              </p:cNvSpPr>
              <p:nvPr/>
            </p:nvSpPr>
            <p:spPr bwMode="auto">
              <a:xfrm rot="572198">
                <a:off x="2928" y="1824"/>
                <a:ext cx="1104" cy="240"/>
              </a:xfrm>
              <a:prstGeom prst="lightningBolt">
                <a:avLst/>
              </a:prstGeom>
              <a:solidFill>
                <a:schemeClr val="folHlink"/>
              </a:solidFill>
              <a:ln w="317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12314" name="AutoShape 18"/>
              <p:cNvSpPr>
                <a:spLocks noChangeArrowheads="1"/>
              </p:cNvSpPr>
              <p:nvPr/>
            </p:nvSpPr>
            <p:spPr bwMode="auto">
              <a:xfrm rot="21027802" flipH="1">
                <a:off x="4032" y="1824"/>
                <a:ext cx="1104" cy="240"/>
              </a:xfrm>
              <a:prstGeom prst="lightningBolt">
                <a:avLst/>
              </a:prstGeom>
              <a:solidFill>
                <a:schemeClr val="folHlink"/>
              </a:solidFill>
              <a:ln w="317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12315" name="Freeform 20"/>
              <p:cNvSpPr>
                <a:spLocks/>
              </p:cNvSpPr>
              <p:nvPr/>
            </p:nvSpPr>
            <p:spPr bwMode="auto">
              <a:xfrm>
                <a:off x="3648" y="2396"/>
                <a:ext cx="834" cy="440"/>
              </a:xfrm>
              <a:custGeom>
                <a:avLst/>
                <a:gdLst>
                  <a:gd name="T0" fmla="*/ 0 w 834"/>
                  <a:gd name="T1" fmla="*/ 440 h 440"/>
                  <a:gd name="T2" fmla="*/ 432 w 834"/>
                  <a:gd name="T3" fmla="*/ 3 h 440"/>
                  <a:gd name="T4" fmla="*/ 834 w 834"/>
                  <a:gd name="T5" fmla="*/ 421 h 440"/>
                  <a:gd name="T6" fmla="*/ 0 60000 65536"/>
                  <a:gd name="T7" fmla="*/ 0 60000 65536"/>
                  <a:gd name="T8" fmla="*/ 0 60000 65536"/>
                  <a:gd name="T9" fmla="*/ 0 w 834"/>
                  <a:gd name="T10" fmla="*/ 0 h 440"/>
                  <a:gd name="T11" fmla="*/ 834 w 834"/>
                  <a:gd name="T12" fmla="*/ 440 h 4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34" h="440">
                    <a:moveTo>
                      <a:pt x="0" y="440"/>
                    </a:moveTo>
                    <a:cubicBezTo>
                      <a:pt x="144" y="218"/>
                      <a:pt x="293" y="6"/>
                      <a:pt x="432" y="3"/>
                    </a:cubicBezTo>
                    <a:cubicBezTo>
                      <a:pt x="571" y="0"/>
                      <a:pt x="750" y="334"/>
                      <a:pt x="834" y="421"/>
                    </a:cubicBezTo>
                  </a:path>
                </a:pathLst>
              </a:custGeom>
              <a:noFill/>
              <a:ln w="7620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298" name="AutoShape 22"/>
            <p:cNvSpPr>
              <a:spLocks/>
            </p:cNvSpPr>
            <p:nvPr/>
          </p:nvSpPr>
          <p:spPr bwMode="auto">
            <a:xfrm>
              <a:off x="5792788" y="1219200"/>
              <a:ext cx="2055812" cy="838200"/>
            </a:xfrm>
            <a:prstGeom prst="borderCallout2">
              <a:avLst>
                <a:gd name="adj1" fmla="val 13634"/>
                <a:gd name="adj2" fmla="val -3708"/>
                <a:gd name="adj3" fmla="val 13634"/>
                <a:gd name="adj4" fmla="val -21931"/>
                <a:gd name="adj5" fmla="val 224431"/>
                <a:gd name="adj6" fmla="val -40773"/>
              </a:avLst>
            </a:prstGeom>
            <a:noFill/>
            <a:ln w="317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/>
                <a:t>High voltage filament</a:t>
              </a:r>
            </a:p>
          </p:txBody>
        </p:sp>
        <p:sp>
          <p:nvSpPr>
            <p:cNvPr id="12299" name="AutoShape 23"/>
            <p:cNvSpPr>
              <a:spLocks/>
            </p:cNvSpPr>
            <p:nvPr/>
          </p:nvSpPr>
          <p:spPr bwMode="auto">
            <a:xfrm>
              <a:off x="6402388" y="2209800"/>
              <a:ext cx="1362075" cy="515938"/>
            </a:xfrm>
            <a:prstGeom prst="borderCallout2">
              <a:avLst>
                <a:gd name="adj1" fmla="val 22153"/>
                <a:gd name="adj2" fmla="val -5593"/>
                <a:gd name="adj3" fmla="val 22153"/>
                <a:gd name="adj4" fmla="val -19463"/>
                <a:gd name="adj5" fmla="val 293847"/>
                <a:gd name="adj6" fmla="val -33449"/>
              </a:avLst>
            </a:prstGeom>
            <a:noFill/>
            <a:ln w="317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/>
                <a:t>Vacuum</a:t>
              </a:r>
            </a:p>
          </p:txBody>
        </p:sp>
        <p:sp>
          <p:nvSpPr>
            <p:cNvPr id="12300" name="AutoShape 24"/>
            <p:cNvSpPr>
              <a:spLocks/>
            </p:cNvSpPr>
            <p:nvPr/>
          </p:nvSpPr>
          <p:spPr bwMode="auto">
            <a:xfrm>
              <a:off x="533400" y="5334000"/>
              <a:ext cx="2209800" cy="515938"/>
            </a:xfrm>
            <a:prstGeom prst="borderCallout2">
              <a:avLst>
                <a:gd name="adj1" fmla="val 22153"/>
                <a:gd name="adj2" fmla="val 103449"/>
                <a:gd name="adj3" fmla="val 22153"/>
                <a:gd name="adj4" fmla="val 144685"/>
                <a:gd name="adj5" fmla="val 116616"/>
                <a:gd name="adj6" fmla="val 186278"/>
              </a:avLst>
            </a:prstGeom>
            <a:noFill/>
            <a:ln w="317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/>
                <a:t>Water cooling</a:t>
              </a:r>
            </a:p>
          </p:txBody>
        </p:sp>
        <p:sp>
          <p:nvSpPr>
            <p:cNvPr id="12301" name="AutoShape 25"/>
            <p:cNvSpPr>
              <a:spLocks/>
            </p:cNvSpPr>
            <p:nvPr/>
          </p:nvSpPr>
          <p:spPr bwMode="auto">
            <a:xfrm>
              <a:off x="1752600" y="4724400"/>
              <a:ext cx="2286000" cy="515938"/>
            </a:xfrm>
            <a:prstGeom prst="borderCallout2">
              <a:avLst>
                <a:gd name="adj1" fmla="val 22153"/>
                <a:gd name="adj2" fmla="val 103333"/>
                <a:gd name="adj3" fmla="val 22153"/>
                <a:gd name="adj4" fmla="val 125556"/>
                <a:gd name="adj5" fmla="val 97847"/>
                <a:gd name="adj6" fmla="val 148056"/>
              </a:avLst>
            </a:prstGeom>
            <a:noFill/>
            <a:ln w="317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/>
                <a:t>Copper target</a:t>
              </a:r>
            </a:p>
          </p:txBody>
        </p:sp>
        <p:sp>
          <p:nvSpPr>
            <p:cNvPr id="12302" name="AutoShape 26"/>
            <p:cNvSpPr>
              <a:spLocks/>
            </p:cNvSpPr>
            <p:nvPr/>
          </p:nvSpPr>
          <p:spPr bwMode="auto">
            <a:xfrm>
              <a:off x="6781800" y="2895600"/>
              <a:ext cx="1752600" cy="515938"/>
            </a:xfrm>
            <a:prstGeom prst="borderCallout2">
              <a:avLst>
                <a:gd name="adj1" fmla="val 22153"/>
                <a:gd name="adj2" fmla="val -4347"/>
                <a:gd name="adj3" fmla="val 22153"/>
                <a:gd name="adj4" fmla="val -17301"/>
                <a:gd name="adj5" fmla="val 249537"/>
                <a:gd name="adj6" fmla="val -30343"/>
              </a:avLst>
            </a:prstGeom>
            <a:noFill/>
            <a:ln w="317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/>
                <a:t>Be window</a:t>
              </a:r>
            </a:p>
          </p:txBody>
        </p:sp>
        <p:sp>
          <p:nvSpPr>
            <p:cNvPr id="12303" name="AutoShape 27"/>
            <p:cNvSpPr>
              <a:spLocks/>
            </p:cNvSpPr>
            <p:nvPr/>
          </p:nvSpPr>
          <p:spPr bwMode="auto">
            <a:xfrm>
              <a:off x="6934200" y="4953000"/>
              <a:ext cx="1752600" cy="515938"/>
            </a:xfrm>
            <a:prstGeom prst="borderCallout2">
              <a:avLst>
                <a:gd name="adj1" fmla="val 22153"/>
                <a:gd name="adj2" fmla="val -4347"/>
                <a:gd name="adj3" fmla="val 22153"/>
                <a:gd name="adj4" fmla="val -15125"/>
                <a:gd name="adj5" fmla="val -134463"/>
                <a:gd name="adj6" fmla="val -25995"/>
              </a:avLst>
            </a:prstGeom>
            <a:noFill/>
            <a:ln w="317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/>
                <a:t>X-rays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9B9C2D-7DB4-4FB3-9EBF-21B6A57B87E7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5562600" cy="1066800"/>
          </a:xfrm>
        </p:spPr>
        <p:txBody>
          <a:bodyPr/>
          <a:lstStyle/>
          <a:p>
            <a:r>
              <a:rPr lang="en-US" smtClean="0"/>
              <a:t>Synchrotrons  </a:t>
            </a:r>
          </a:p>
        </p:txBody>
      </p:sp>
      <p:pic>
        <p:nvPicPr>
          <p:cNvPr id="13318" name="Picture 8" descr="AP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228600"/>
            <a:ext cx="3276600" cy="217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5" descr="C:\Documents and Settings\chapman\My Documents\My Pictures\Crystallography\Sercat floorplan.gif"/>
          <p:cNvPicPr>
            <a:picLocks noChangeAspect="1" noChangeArrowheads="1"/>
          </p:cNvPicPr>
          <p:nvPr/>
        </p:nvPicPr>
        <p:blipFill>
          <a:blip r:link="rId3" cstate="print"/>
          <a:srcRect/>
          <a:stretch>
            <a:fillRect/>
          </a:stretch>
        </p:blipFill>
        <p:spPr bwMode="auto">
          <a:xfrm>
            <a:off x="4572000" y="2514600"/>
            <a:ext cx="4267200" cy="254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11" descr="C:\Documents and Settings\chapman\My Documents\My Pictures\Crystallography\sercat hutch 1.bmp"/>
          <p:cNvPicPr>
            <a:picLocks noChangeAspect="1" noChangeArrowheads="1"/>
          </p:cNvPicPr>
          <p:nvPr/>
        </p:nvPicPr>
        <p:blipFill>
          <a:blip r:link="rId4" cstate="print"/>
          <a:srcRect/>
          <a:stretch>
            <a:fillRect/>
          </a:stretch>
        </p:blipFill>
        <p:spPr bwMode="auto">
          <a:xfrm>
            <a:off x="6477000" y="4800600"/>
            <a:ext cx="2286000" cy="171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0"/>
            <a:ext cx="5562600" cy="4648200"/>
          </a:xfrm>
        </p:spPr>
        <p:txBody>
          <a:bodyPr/>
          <a:lstStyle/>
          <a:p>
            <a:r>
              <a:rPr lang="en-US" smtClean="0"/>
              <a:t>e</a:t>
            </a:r>
            <a:r>
              <a:rPr lang="en-US" sz="2900" b="1" baseline="30000" smtClean="0">
                <a:latin typeface="Symbol" pitchFamily="18" charset="2"/>
              </a:rPr>
              <a:t>-</a:t>
            </a:r>
            <a:r>
              <a:rPr lang="en-US" smtClean="0"/>
              <a:t> accelerated in circular path</a:t>
            </a:r>
          </a:p>
          <a:p>
            <a:pPr lvl="1"/>
            <a:r>
              <a:rPr lang="en-US" smtClean="0"/>
              <a:t>Relativistic speeds</a:t>
            </a:r>
          </a:p>
          <a:p>
            <a:r>
              <a:rPr lang="en-US" smtClean="0"/>
              <a:t>Energy (X-rays) tangential </a:t>
            </a:r>
          </a:p>
          <a:p>
            <a:r>
              <a:rPr lang="en-US" smtClean="0"/>
              <a:t>High intensity</a:t>
            </a:r>
          </a:p>
          <a:p>
            <a:pPr lvl="1"/>
            <a:r>
              <a:rPr lang="en-US" smtClean="0"/>
              <a:t>More data before</a:t>
            </a:r>
            <a:br>
              <a:rPr lang="en-US" smtClean="0"/>
            </a:br>
            <a:r>
              <a:rPr lang="en-US" smtClean="0"/>
              <a:t>damage spreads</a:t>
            </a:r>
          </a:p>
          <a:p>
            <a:r>
              <a:rPr lang="en-US" smtClean="0"/>
              <a:t>Tunable wavelength</a:t>
            </a:r>
          </a:p>
          <a:p>
            <a:pPr lvl="1"/>
            <a:r>
              <a:rPr lang="en-US" smtClean="0"/>
              <a:t>Phasing</a:t>
            </a:r>
          </a:p>
          <a:p>
            <a:r>
              <a:rPr lang="en-US" smtClean="0"/>
              <a:t>Shared multi-user </a:t>
            </a:r>
            <a:br>
              <a:rPr lang="en-US" smtClean="0"/>
            </a:br>
            <a:r>
              <a:rPr lang="en-US" smtClean="0"/>
              <a:t>facilities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9ED3AFE-D0C9-4B91-8ABF-578387F617E5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Preparation of X-rays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Fine parallel beam</a:t>
            </a:r>
          </a:p>
          <a:p>
            <a:pPr lvl="1"/>
            <a:r>
              <a:rPr lang="en-US" smtClean="0"/>
              <a:t>Collimator</a:t>
            </a:r>
          </a:p>
          <a:p>
            <a:pPr lvl="1"/>
            <a:r>
              <a:rPr lang="en-US" smtClean="0"/>
              <a:t>Focusing mirrors</a:t>
            </a:r>
          </a:p>
          <a:p>
            <a:r>
              <a:rPr lang="en-US" smtClean="0"/>
              <a:t>Monochromatic (single wavelength)</a:t>
            </a:r>
          </a:p>
          <a:p>
            <a:pPr lvl="2"/>
            <a:r>
              <a:rPr lang="en-US" smtClean="0"/>
              <a:t>1.51 </a:t>
            </a:r>
            <a:r>
              <a:rPr lang="en-US" smtClean="0">
                <a:latin typeface="Arial" charset="0"/>
                <a:cs typeface="Arial" charset="0"/>
              </a:rPr>
              <a:t>Ǻ or 0.91 Ǻ or adjusted 0.7 – 2.0 Ǻ</a:t>
            </a:r>
            <a:endParaRPr lang="en-US" smtClean="0"/>
          </a:p>
          <a:p>
            <a:pPr lvl="1"/>
            <a:r>
              <a:rPr lang="en-US" smtClean="0"/>
              <a:t>Monochromator</a:t>
            </a:r>
          </a:p>
          <a:p>
            <a:pPr lvl="1"/>
            <a:r>
              <a:rPr lang="en-US" smtClean="0"/>
              <a:t>Focusing mirrors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F5269F-752A-49B0-9B3C-80D6B35A293D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Interaction of X-rays with samples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09600"/>
            <a:ext cx="8839200" cy="5867400"/>
          </a:xfrm>
        </p:spPr>
        <p:txBody>
          <a:bodyPr/>
          <a:lstStyle/>
          <a:p>
            <a:r>
              <a:rPr lang="en-US" smtClean="0"/>
              <a:t>Absorption (fluorescence)</a:t>
            </a:r>
          </a:p>
          <a:p>
            <a:pPr lvl="1"/>
            <a:r>
              <a:rPr lang="en-US" smtClean="0"/>
              <a:t>Mostly minor annoyances</a:t>
            </a:r>
          </a:p>
          <a:p>
            <a:r>
              <a:rPr lang="en-US" smtClean="0"/>
              <a:t>Scattering</a:t>
            </a:r>
          </a:p>
          <a:p>
            <a:pPr lvl="1"/>
            <a:r>
              <a:rPr lang="en-US" smtClean="0"/>
              <a:t>Important – because no lenses for imaging</a:t>
            </a:r>
          </a:p>
          <a:p>
            <a:pPr lvl="1"/>
            <a:r>
              <a:rPr lang="en-US" smtClean="0"/>
              <a:t>Need understanding of how atomic structure affects the scattering of materials</a:t>
            </a:r>
          </a:p>
          <a:p>
            <a:r>
              <a:rPr lang="en-US" smtClean="0"/>
              <a:t>Elastic (Coherent aka Thompson) scattering </a:t>
            </a:r>
          </a:p>
          <a:p>
            <a:pPr lvl="1"/>
            <a:r>
              <a:rPr lang="en-US" smtClean="0"/>
              <a:t>No loss of energy (</a:t>
            </a:r>
            <a:r>
              <a:rPr lang="en-US" smtClean="0">
                <a:latin typeface="Symbol" pitchFamily="18" charset="2"/>
              </a:rPr>
              <a:t>l</a:t>
            </a:r>
            <a:r>
              <a:rPr lang="en-US" smtClean="0"/>
              <a:t> unchanged; </a:t>
            </a:r>
            <a:r>
              <a:rPr lang="el-GR" smtClean="0">
                <a:latin typeface="Arial" charset="0"/>
                <a:cs typeface="Arial" charset="0"/>
              </a:rPr>
              <a:t>Δφ</a:t>
            </a:r>
            <a:r>
              <a:rPr lang="en-US" smtClean="0"/>
              <a:t> = </a:t>
            </a:r>
            <a:r>
              <a:rPr lang="en-US" smtClean="0">
                <a:latin typeface="Symbol" pitchFamily="18" charset="2"/>
              </a:rPr>
              <a:t>p)</a:t>
            </a:r>
            <a:r>
              <a:rPr lang="en-US" smtClean="0"/>
              <a:t>.   </a:t>
            </a:r>
          </a:p>
          <a:p>
            <a:pPr lvl="1"/>
            <a:r>
              <a:rPr lang="en-US" smtClean="0"/>
              <a:t>Dominates diffraction.  </a:t>
            </a:r>
          </a:p>
          <a:p>
            <a:r>
              <a:rPr lang="en-US" smtClean="0"/>
              <a:t>Inelastic (Incoherent aka Compton) scattering  </a:t>
            </a:r>
          </a:p>
          <a:p>
            <a:pPr lvl="1"/>
            <a:r>
              <a:rPr lang="en-US" smtClean="0"/>
              <a:t>Collision w/ e</a:t>
            </a:r>
            <a:r>
              <a:rPr lang="en-US" sz="2900" b="1" baseline="30000" smtClean="0">
                <a:latin typeface="Symbol" pitchFamily="18" charset="2"/>
              </a:rPr>
              <a:t>-</a:t>
            </a:r>
            <a:r>
              <a:rPr lang="en-US" smtClean="0"/>
              <a:t> (energy transfer)...  </a:t>
            </a:r>
          </a:p>
          <a:p>
            <a:pPr lvl="1"/>
            <a:r>
              <a:rPr lang="en-US" smtClean="0"/>
              <a:t>Background scattering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6F6197-430F-4318-A86D-B2CCC10A668B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 Electromagnetic waves.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85800"/>
            <a:ext cx="8839200" cy="51054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smtClean="0"/>
              <a:t>E</a:t>
            </a:r>
            <a:r>
              <a:rPr lang="en-US" sz="2400" baseline="-30000" smtClean="0"/>
              <a:t>i</a:t>
            </a:r>
            <a:r>
              <a:rPr lang="en-US" sz="2400" smtClean="0"/>
              <a:t> = </a:t>
            </a:r>
            <a:r>
              <a:rPr lang="en-US" sz="2400" b="1" smtClean="0"/>
              <a:t>E</a:t>
            </a:r>
            <a:r>
              <a:rPr lang="en-US" sz="2400" baseline="-30000" smtClean="0"/>
              <a:t>Oi</a:t>
            </a:r>
            <a:r>
              <a:rPr lang="en-US" sz="2400" smtClean="0"/>
              <a:t>[cos 2</a:t>
            </a:r>
            <a:r>
              <a:rPr lang="en-US" sz="2400" smtClean="0">
                <a:latin typeface="Symbol" pitchFamily="18" charset="2"/>
              </a:rPr>
              <a:t>pn</a:t>
            </a:r>
            <a:r>
              <a:rPr lang="en-US" sz="2400" smtClean="0"/>
              <a:t>(t - x/c)  + </a:t>
            </a:r>
            <a:r>
              <a:rPr lang="en-US" sz="2400" i="1" smtClean="0"/>
              <a:t>i </a:t>
            </a:r>
            <a:r>
              <a:rPr lang="en-US" sz="2400" smtClean="0"/>
              <a:t>sin 2</a:t>
            </a:r>
            <a:r>
              <a:rPr lang="en-US" sz="2400" smtClean="0">
                <a:latin typeface="Symbol" pitchFamily="18" charset="2"/>
              </a:rPr>
              <a:t>pn</a:t>
            </a:r>
            <a:r>
              <a:rPr lang="en-US" sz="2400" smtClean="0"/>
              <a:t>(t - x/c)] </a:t>
            </a:r>
          </a:p>
          <a:p>
            <a:pPr>
              <a:lnSpc>
                <a:spcPct val="90000"/>
              </a:lnSpc>
            </a:pPr>
            <a:r>
              <a:rPr lang="en-US" sz="2400" b="1" smtClean="0"/>
              <a:t>E</a:t>
            </a:r>
            <a:r>
              <a:rPr lang="en-US" sz="2400" baseline="-30000" smtClean="0"/>
              <a:t>i</a:t>
            </a:r>
            <a:r>
              <a:rPr lang="en-US" sz="2400" smtClean="0"/>
              <a:t> is field @ time t, position, x from origin O. 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i = </a:t>
            </a:r>
            <a:r>
              <a:rPr lang="en-US" sz="2400" smtClean="0">
                <a:sym typeface="Symbol" pitchFamily="18" charset="2"/>
              </a:rPr>
              <a:t></a:t>
            </a:r>
            <a:r>
              <a:rPr lang="en-US" sz="2400" smtClean="0"/>
              <a:t>-1 ; </a:t>
            </a:r>
            <a:r>
              <a:rPr lang="en-US" sz="2400" b="1" smtClean="0"/>
              <a:t>E</a:t>
            </a:r>
            <a:r>
              <a:rPr lang="en-US" sz="2400" baseline="-30000" smtClean="0"/>
              <a:t>i</a:t>
            </a:r>
            <a:r>
              <a:rPr lang="en-US" sz="2400" smtClean="0"/>
              <a:t> represented as complex vector. 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Only amplitude observed, but </a:t>
            </a:r>
          </a:p>
          <a:p>
            <a:pPr lvl="2">
              <a:lnSpc>
                <a:spcPct val="90000"/>
              </a:lnSpc>
            </a:pPr>
            <a:r>
              <a:rPr lang="en-US" sz="2000" smtClean="0"/>
              <a:t>complex form allows addition of waves.  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By de Moivre's theorem (e</a:t>
            </a:r>
            <a:r>
              <a:rPr lang="en-US" sz="2400" i="1" baseline="30000" smtClean="0"/>
              <a:t>i</a:t>
            </a:r>
            <a:r>
              <a:rPr lang="en-US" sz="2400" baseline="30000" smtClean="0"/>
              <a:t>x</a:t>
            </a:r>
            <a:r>
              <a:rPr lang="en-US" sz="2400" smtClean="0"/>
              <a:t> = cos x + </a:t>
            </a:r>
            <a:r>
              <a:rPr lang="en-US" sz="2400" i="1" smtClean="0"/>
              <a:t>i</a:t>
            </a:r>
            <a:r>
              <a:rPr lang="en-US" sz="2400" smtClean="0"/>
              <a:t> sin x):</a:t>
            </a:r>
          </a:p>
          <a:p>
            <a:pPr>
              <a:lnSpc>
                <a:spcPct val="90000"/>
              </a:lnSpc>
            </a:pPr>
            <a:r>
              <a:rPr lang="en-US" sz="2400" b="1" smtClean="0"/>
              <a:t>E</a:t>
            </a:r>
            <a:r>
              <a:rPr lang="en-US" sz="2400" baseline="-30000" smtClean="0"/>
              <a:t>i</a:t>
            </a:r>
            <a:r>
              <a:rPr lang="en-US" sz="2400" smtClean="0"/>
              <a:t> = </a:t>
            </a:r>
            <a:r>
              <a:rPr lang="en-US" sz="2400" b="1" smtClean="0"/>
              <a:t>E</a:t>
            </a:r>
            <a:r>
              <a:rPr lang="en-US" sz="2400" baseline="-30000" smtClean="0"/>
              <a:t>Oi</a:t>
            </a:r>
            <a:r>
              <a:rPr lang="en-US" sz="2400" smtClean="0"/>
              <a:t> exp 2</a:t>
            </a:r>
            <a:r>
              <a:rPr lang="en-US" sz="2400" smtClean="0">
                <a:latin typeface="Symbol" pitchFamily="18" charset="2"/>
              </a:rPr>
              <a:t>p</a:t>
            </a:r>
            <a:r>
              <a:rPr lang="en-US" sz="2400" i="1" smtClean="0"/>
              <a:t>i</a:t>
            </a:r>
            <a:r>
              <a:rPr lang="en-US" sz="2400" smtClean="0">
                <a:latin typeface="Symbol" pitchFamily="18" charset="2"/>
              </a:rPr>
              <a:t>n</a:t>
            </a:r>
            <a:r>
              <a:rPr lang="en-US" sz="2400" smtClean="0"/>
              <a:t>(t - x/c) 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Field accelerates a charged particle with frequency </a:t>
            </a:r>
            <a:r>
              <a:rPr lang="en-US" sz="2400" smtClean="0">
                <a:latin typeface="Symbol" pitchFamily="18" charset="2"/>
              </a:rPr>
              <a:t>n</a:t>
            </a:r>
            <a:r>
              <a:rPr lang="en-US" sz="2400" smtClean="0"/>
              <a:t>.  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Max. acceleration as particle passes node @ max </a:t>
            </a:r>
            <a:r>
              <a:rPr lang="en-US" sz="2400" b="1" smtClean="0"/>
              <a:t>E</a:t>
            </a:r>
            <a:r>
              <a:rPr lang="en-US" sz="2400" baseline="-30000" smtClean="0"/>
              <a:t>i</a:t>
            </a:r>
            <a:r>
              <a:rPr lang="en-US" sz="2400" smtClean="0"/>
              <a:t>.  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Thus (electron) particle displacement </a:t>
            </a:r>
            <a:r>
              <a:rPr lang="en-US" sz="2400" smtClean="0">
                <a:latin typeface="Symbol" pitchFamily="18" charset="2"/>
              </a:rPr>
              <a:t>p</a:t>
            </a:r>
            <a:r>
              <a:rPr lang="en-US" sz="2400" smtClean="0"/>
              <a:t>/2 from </a:t>
            </a:r>
            <a:r>
              <a:rPr lang="en-US" sz="2400" b="1" smtClean="0"/>
              <a:t>E</a:t>
            </a:r>
            <a:r>
              <a:rPr lang="en-US" sz="2400" baseline="-30000" smtClean="0"/>
              <a:t>i</a:t>
            </a:r>
            <a:r>
              <a:rPr lang="en-US" sz="2400" smtClean="0"/>
              <a:t>.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The accelerating orbital electron initiates a second electromagnetic wave with a 2nd phase change of </a:t>
            </a:r>
            <a:r>
              <a:rPr lang="en-US" sz="2400" smtClean="0">
                <a:latin typeface="Symbol" pitchFamily="18" charset="2"/>
              </a:rPr>
              <a:t>p</a:t>
            </a:r>
            <a:r>
              <a:rPr lang="en-US" sz="2400" smtClean="0"/>
              <a:t>/2.</a:t>
            </a:r>
          </a:p>
          <a:p>
            <a:pPr lvl="1">
              <a:lnSpc>
                <a:spcPct val="90000"/>
              </a:lnSpc>
            </a:pPr>
            <a:endParaRPr lang="en-US" sz="2400" smtClean="0"/>
          </a:p>
        </p:txBody>
      </p:sp>
      <p:grpSp>
        <p:nvGrpSpPr>
          <p:cNvPr id="17415" name="Group 32"/>
          <p:cNvGrpSpPr>
            <a:grpSpLocks/>
          </p:cNvGrpSpPr>
          <p:nvPr/>
        </p:nvGrpSpPr>
        <p:grpSpPr bwMode="auto">
          <a:xfrm rot="-923457">
            <a:off x="3527425" y="5402263"/>
            <a:ext cx="5259388" cy="1106487"/>
            <a:chOff x="558" y="3429"/>
            <a:chExt cx="3313" cy="697"/>
          </a:xfrm>
        </p:grpSpPr>
        <p:sp>
          <p:nvSpPr>
            <p:cNvPr id="17418" name="Oval 6" descr="30%"/>
            <p:cNvSpPr>
              <a:spLocks noChangeArrowheads="1"/>
            </p:cNvSpPr>
            <p:nvPr/>
          </p:nvSpPr>
          <p:spPr bwMode="auto">
            <a:xfrm>
              <a:off x="2046" y="3792"/>
              <a:ext cx="288" cy="288"/>
            </a:xfrm>
            <a:prstGeom prst="ellipse">
              <a:avLst/>
            </a:prstGeom>
            <a:pattFill prst="pct30">
              <a:fgClr>
                <a:schemeClr val="accent2"/>
              </a:fgClr>
              <a:bgClr>
                <a:schemeClr val="bg1"/>
              </a:bgClr>
            </a:pattFill>
            <a:ln w="3175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7419" name="Group 7"/>
            <p:cNvGrpSpPr>
              <a:grpSpLocks/>
            </p:cNvGrpSpPr>
            <p:nvPr/>
          </p:nvGrpSpPr>
          <p:grpSpPr bwMode="auto">
            <a:xfrm>
              <a:off x="2190" y="3792"/>
              <a:ext cx="1681" cy="334"/>
              <a:chOff x="3455" y="2591"/>
              <a:chExt cx="1681" cy="432"/>
            </a:xfrm>
          </p:grpSpPr>
          <p:grpSp>
            <p:nvGrpSpPr>
              <p:cNvPr id="17432" name="Group 8"/>
              <p:cNvGrpSpPr>
                <a:grpSpLocks/>
              </p:cNvGrpSpPr>
              <p:nvPr/>
            </p:nvGrpSpPr>
            <p:grpSpPr bwMode="auto">
              <a:xfrm rot="-5400000">
                <a:off x="4488" y="2376"/>
                <a:ext cx="432" cy="862"/>
                <a:chOff x="3888" y="2496"/>
                <a:chExt cx="1152" cy="1152"/>
              </a:xfrm>
            </p:grpSpPr>
            <p:sp>
              <p:nvSpPr>
                <p:cNvPr id="17439" name="Arc 9"/>
                <p:cNvSpPr>
                  <a:spLocks/>
                </p:cNvSpPr>
                <p:nvPr/>
              </p:nvSpPr>
              <p:spPr bwMode="auto">
                <a:xfrm flipV="1">
                  <a:off x="4464" y="2496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40" name="Arc 10"/>
                <p:cNvSpPr>
                  <a:spLocks/>
                </p:cNvSpPr>
                <p:nvPr/>
              </p:nvSpPr>
              <p:spPr bwMode="auto">
                <a:xfrm flipH="1">
                  <a:off x="3888" y="2784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41" name="Arc 11"/>
                <p:cNvSpPr>
                  <a:spLocks/>
                </p:cNvSpPr>
                <p:nvPr/>
              </p:nvSpPr>
              <p:spPr bwMode="auto">
                <a:xfrm flipH="1" flipV="1">
                  <a:off x="3888" y="3072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42" name="Arc 12"/>
                <p:cNvSpPr>
                  <a:spLocks/>
                </p:cNvSpPr>
                <p:nvPr/>
              </p:nvSpPr>
              <p:spPr bwMode="auto">
                <a:xfrm>
                  <a:off x="4464" y="3360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7433" name="Group 13"/>
              <p:cNvGrpSpPr>
                <a:grpSpLocks/>
              </p:cNvGrpSpPr>
              <p:nvPr/>
            </p:nvGrpSpPr>
            <p:grpSpPr bwMode="auto">
              <a:xfrm rot="-5400000">
                <a:off x="3670" y="2376"/>
                <a:ext cx="432" cy="862"/>
                <a:chOff x="3888" y="2496"/>
                <a:chExt cx="1152" cy="1152"/>
              </a:xfrm>
            </p:grpSpPr>
            <p:sp>
              <p:nvSpPr>
                <p:cNvPr id="17435" name="Arc 14"/>
                <p:cNvSpPr>
                  <a:spLocks/>
                </p:cNvSpPr>
                <p:nvPr/>
              </p:nvSpPr>
              <p:spPr bwMode="auto">
                <a:xfrm flipV="1">
                  <a:off x="4464" y="2496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36" name="Arc 15"/>
                <p:cNvSpPr>
                  <a:spLocks/>
                </p:cNvSpPr>
                <p:nvPr/>
              </p:nvSpPr>
              <p:spPr bwMode="auto">
                <a:xfrm flipH="1">
                  <a:off x="3888" y="2784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37" name="Arc 16"/>
                <p:cNvSpPr>
                  <a:spLocks/>
                </p:cNvSpPr>
                <p:nvPr/>
              </p:nvSpPr>
              <p:spPr bwMode="auto">
                <a:xfrm flipH="1" flipV="1">
                  <a:off x="3888" y="3072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38" name="Arc 17"/>
                <p:cNvSpPr>
                  <a:spLocks/>
                </p:cNvSpPr>
                <p:nvPr/>
              </p:nvSpPr>
              <p:spPr bwMode="auto">
                <a:xfrm>
                  <a:off x="4464" y="3360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434" name="Line 18"/>
              <p:cNvSpPr>
                <a:spLocks noChangeShapeType="1"/>
              </p:cNvSpPr>
              <p:nvPr/>
            </p:nvSpPr>
            <p:spPr bwMode="auto">
              <a:xfrm>
                <a:off x="3456" y="2798"/>
                <a:ext cx="1680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420" name="Group 19"/>
            <p:cNvGrpSpPr>
              <a:grpSpLocks/>
            </p:cNvGrpSpPr>
            <p:nvPr/>
          </p:nvGrpSpPr>
          <p:grpSpPr bwMode="auto">
            <a:xfrm rot="1234920" flipV="1">
              <a:off x="558" y="3429"/>
              <a:ext cx="1681" cy="432"/>
              <a:chOff x="3455" y="2591"/>
              <a:chExt cx="1681" cy="432"/>
            </a:xfrm>
          </p:grpSpPr>
          <p:grpSp>
            <p:nvGrpSpPr>
              <p:cNvPr id="17421" name="Group 20"/>
              <p:cNvGrpSpPr>
                <a:grpSpLocks/>
              </p:cNvGrpSpPr>
              <p:nvPr/>
            </p:nvGrpSpPr>
            <p:grpSpPr bwMode="auto">
              <a:xfrm rot="-5400000">
                <a:off x="4488" y="2376"/>
                <a:ext cx="432" cy="862"/>
                <a:chOff x="3888" y="2496"/>
                <a:chExt cx="1152" cy="1152"/>
              </a:xfrm>
            </p:grpSpPr>
            <p:sp>
              <p:nvSpPr>
                <p:cNvPr id="17428" name="Arc 21"/>
                <p:cNvSpPr>
                  <a:spLocks/>
                </p:cNvSpPr>
                <p:nvPr/>
              </p:nvSpPr>
              <p:spPr bwMode="auto">
                <a:xfrm flipV="1">
                  <a:off x="4464" y="2496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29" name="Arc 22"/>
                <p:cNvSpPr>
                  <a:spLocks/>
                </p:cNvSpPr>
                <p:nvPr/>
              </p:nvSpPr>
              <p:spPr bwMode="auto">
                <a:xfrm flipH="1">
                  <a:off x="3888" y="2784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30" name="Arc 23"/>
                <p:cNvSpPr>
                  <a:spLocks/>
                </p:cNvSpPr>
                <p:nvPr/>
              </p:nvSpPr>
              <p:spPr bwMode="auto">
                <a:xfrm flipH="1" flipV="1">
                  <a:off x="3888" y="3072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31" name="Arc 24"/>
                <p:cNvSpPr>
                  <a:spLocks/>
                </p:cNvSpPr>
                <p:nvPr/>
              </p:nvSpPr>
              <p:spPr bwMode="auto">
                <a:xfrm>
                  <a:off x="4464" y="3360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7422" name="Group 25"/>
              <p:cNvGrpSpPr>
                <a:grpSpLocks/>
              </p:cNvGrpSpPr>
              <p:nvPr/>
            </p:nvGrpSpPr>
            <p:grpSpPr bwMode="auto">
              <a:xfrm rot="-5400000">
                <a:off x="3670" y="2376"/>
                <a:ext cx="432" cy="862"/>
                <a:chOff x="3888" y="2496"/>
                <a:chExt cx="1152" cy="1152"/>
              </a:xfrm>
            </p:grpSpPr>
            <p:sp>
              <p:nvSpPr>
                <p:cNvPr id="17424" name="Arc 26"/>
                <p:cNvSpPr>
                  <a:spLocks/>
                </p:cNvSpPr>
                <p:nvPr/>
              </p:nvSpPr>
              <p:spPr bwMode="auto">
                <a:xfrm flipV="1">
                  <a:off x="4464" y="2496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25" name="Arc 27"/>
                <p:cNvSpPr>
                  <a:spLocks/>
                </p:cNvSpPr>
                <p:nvPr/>
              </p:nvSpPr>
              <p:spPr bwMode="auto">
                <a:xfrm flipH="1">
                  <a:off x="3888" y="2784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26" name="Arc 28"/>
                <p:cNvSpPr>
                  <a:spLocks/>
                </p:cNvSpPr>
                <p:nvPr/>
              </p:nvSpPr>
              <p:spPr bwMode="auto">
                <a:xfrm flipH="1" flipV="1">
                  <a:off x="3888" y="3072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27" name="Arc 29"/>
                <p:cNvSpPr>
                  <a:spLocks/>
                </p:cNvSpPr>
                <p:nvPr/>
              </p:nvSpPr>
              <p:spPr bwMode="auto">
                <a:xfrm>
                  <a:off x="4464" y="3360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423" name="Line 30"/>
              <p:cNvSpPr>
                <a:spLocks noChangeShapeType="1"/>
              </p:cNvSpPr>
              <p:nvPr/>
            </p:nvSpPr>
            <p:spPr bwMode="auto">
              <a:xfrm>
                <a:off x="3456" y="2798"/>
                <a:ext cx="1680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7416" name="Text Box 33"/>
          <p:cNvSpPr txBox="1">
            <a:spLocks noChangeArrowheads="1"/>
          </p:cNvSpPr>
          <p:nvPr/>
        </p:nvSpPr>
        <p:spPr bwMode="auto">
          <a:xfrm>
            <a:off x="2590800" y="6132513"/>
            <a:ext cx="83820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E</a:t>
            </a:r>
            <a:r>
              <a:rPr lang="en-US" baseline="-30000"/>
              <a:t>Oi</a:t>
            </a:r>
          </a:p>
        </p:txBody>
      </p:sp>
      <p:sp>
        <p:nvSpPr>
          <p:cNvPr id="17417" name="Text Box 34"/>
          <p:cNvSpPr txBox="1">
            <a:spLocks noChangeArrowheads="1"/>
          </p:cNvSpPr>
          <p:nvPr/>
        </p:nvSpPr>
        <p:spPr bwMode="auto">
          <a:xfrm>
            <a:off x="8458200" y="5675313"/>
            <a:ext cx="53340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E</a:t>
            </a:r>
            <a:r>
              <a:rPr lang="en-US" baseline="-30000"/>
              <a:t>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Diffraction by Fourier Transform</a:t>
            </a:r>
            <a:endParaRPr lang="en-US" dirty="0"/>
          </a:p>
        </p:txBody>
      </p:sp>
      <p:sp>
        <p:nvSpPr>
          <p:cNvPr id="18435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Part 2</a:t>
            </a:r>
          </a:p>
        </p:txBody>
      </p:sp>
      <p:sp>
        <p:nvSpPr>
          <p:cNvPr id="1843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843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184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28D6A4-763A-401A-848E-3879F418A6F2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460C1F3-ED61-41D9-ACDC-F5419E8A65EF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4038600" cy="1143000"/>
          </a:xfrm>
        </p:spPr>
        <p:txBody>
          <a:bodyPr/>
          <a:lstStyle/>
          <a:p>
            <a:r>
              <a:rPr lang="en-US" smtClean="0">
                <a:ea typeface="MS Mincho" pitchFamily="49" charset="-128"/>
              </a:rPr>
              <a:t>Interference of Scattered X-rays</a:t>
            </a:r>
            <a:endParaRPr lang="en-US" smtClean="0">
              <a:cs typeface="Times New Roman" pitchFamily="18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276600"/>
            <a:ext cx="8839200" cy="3200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MS Mincho" pitchFamily="49" charset="-128"/>
              </a:rPr>
              <a:t>Scatter from O and O' related by vector </a:t>
            </a:r>
            <a:r>
              <a:rPr lang="en-US" b="1" smtClean="0">
                <a:ea typeface="MS Mincho" pitchFamily="49" charset="-128"/>
              </a:rPr>
              <a:t>r</a:t>
            </a:r>
            <a:r>
              <a:rPr lang="en-US" smtClean="0">
                <a:ea typeface="MS Mincho" pitchFamily="49" charset="-128"/>
              </a:rPr>
              <a:t>. </a:t>
            </a:r>
            <a:endParaRPr lang="en-US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mtClean="0">
                <a:ea typeface="MS Mincho" pitchFamily="49" charset="-128"/>
              </a:rPr>
              <a:t>Path-difference: </a:t>
            </a:r>
            <a:endParaRPr lang="en-US" smtClean="0"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mtClean="0">
                <a:ea typeface="MS Mincho" pitchFamily="49" charset="-128"/>
              </a:rPr>
              <a:t>|OA| + |OB| = |</a:t>
            </a:r>
            <a:r>
              <a:rPr lang="en-US" b="1" smtClean="0">
                <a:ea typeface="MS Mincho" pitchFamily="49" charset="-128"/>
              </a:rPr>
              <a:t>r</a:t>
            </a:r>
            <a:r>
              <a:rPr lang="en-US" smtClean="0">
                <a:ea typeface="MS Mincho" pitchFamily="49" charset="-128"/>
              </a:rPr>
              <a:t>|cos A</a:t>
            </a:r>
            <a:r>
              <a:rPr lang="en-US" smtClean="0">
                <a:cs typeface="Times New Roman" pitchFamily="18" charset="0"/>
              </a:rPr>
              <a:t>ÔO</a:t>
            </a:r>
            <a:r>
              <a:rPr lang="en-US" smtClean="0">
                <a:ea typeface="MS Mincho" pitchFamily="49" charset="-128"/>
              </a:rPr>
              <a:t>' +  |</a:t>
            </a:r>
            <a:r>
              <a:rPr lang="en-US" b="1" smtClean="0">
                <a:ea typeface="MS Mincho" pitchFamily="49" charset="-128"/>
              </a:rPr>
              <a:t>r</a:t>
            </a:r>
            <a:r>
              <a:rPr lang="en-US" smtClean="0">
                <a:ea typeface="MS Mincho" pitchFamily="49" charset="-128"/>
              </a:rPr>
              <a:t>|cos B</a:t>
            </a:r>
            <a:r>
              <a:rPr lang="en-US" smtClean="0">
                <a:cs typeface="Times New Roman" pitchFamily="18" charset="0"/>
              </a:rPr>
              <a:t>ÔO</a:t>
            </a:r>
            <a:r>
              <a:rPr lang="en-US" smtClean="0">
                <a:ea typeface="MS Mincho" pitchFamily="49" charset="-128"/>
              </a:rPr>
              <a:t>' </a:t>
            </a:r>
            <a:br>
              <a:rPr lang="en-US" smtClean="0">
                <a:ea typeface="MS Mincho" pitchFamily="49" charset="-128"/>
              </a:rPr>
            </a:br>
            <a:r>
              <a:rPr lang="en-US" smtClean="0">
                <a:ea typeface="MS Mincho" pitchFamily="49" charset="-128"/>
              </a:rPr>
              <a:t>=</a:t>
            </a:r>
            <a:r>
              <a:rPr lang="en-US" b="1" smtClean="0">
                <a:ea typeface="MS Mincho" pitchFamily="49" charset="-128"/>
              </a:rPr>
              <a:t> r </a:t>
            </a:r>
            <a:r>
              <a:rPr lang="en-US" smtClean="0">
                <a:ea typeface="MS Mincho" pitchFamily="49" charset="-128"/>
              </a:rPr>
              <a:t>· (</a:t>
            </a:r>
            <a:r>
              <a:rPr lang="en-US" b="1" smtClean="0">
                <a:ea typeface="MS Mincho" pitchFamily="49" charset="-128"/>
              </a:rPr>
              <a:t>s </a:t>
            </a:r>
            <a:r>
              <a:rPr lang="en-US" smtClean="0">
                <a:ea typeface="MS Mincho" pitchFamily="49" charset="-128"/>
              </a:rPr>
              <a:t>-</a:t>
            </a:r>
            <a:r>
              <a:rPr lang="en-US" b="1" smtClean="0">
                <a:ea typeface="MS Mincho" pitchFamily="49" charset="-128"/>
              </a:rPr>
              <a:t> s</a:t>
            </a:r>
            <a:r>
              <a:rPr lang="en-US" sz="2900" baseline="-30000" smtClean="0">
                <a:ea typeface="MS Mincho" pitchFamily="49" charset="-128"/>
              </a:rPr>
              <a:t>o</a:t>
            </a:r>
            <a:r>
              <a:rPr lang="en-US" smtClean="0">
                <a:ea typeface="MS Mincho" pitchFamily="49" charset="-128"/>
              </a:rPr>
              <a:t>) </a:t>
            </a:r>
            <a:endParaRPr lang="en-US" smtClean="0">
              <a:cs typeface="Times New Roman" pitchFamily="18" charset="0"/>
            </a:endParaRPr>
          </a:p>
          <a:p>
            <a:pPr lvl="2">
              <a:lnSpc>
                <a:spcPct val="90000"/>
              </a:lnSpc>
            </a:pPr>
            <a:r>
              <a:rPr lang="en-US" b="1" smtClean="0">
                <a:ea typeface="MS Mincho" pitchFamily="49" charset="-128"/>
              </a:rPr>
              <a:t>s</a:t>
            </a:r>
            <a:r>
              <a:rPr lang="en-US" baseline="-30000" smtClean="0">
                <a:ea typeface="MS Mincho" pitchFamily="49" charset="-128"/>
              </a:rPr>
              <a:t>o </a:t>
            </a:r>
            <a:r>
              <a:rPr lang="en-US" smtClean="0">
                <a:ea typeface="MS Mincho" pitchFamily="49" charset="-128"/>
              </a:rPr>
              <a:t>unit vector along incident direction. </a:t>
            </a:r>
            <a:endParaRPr lang="en-US" smtClean="0">
              <a:cs typeface="Times New Roman" pitchFamily="18" charset="0"/>
            </a:endParaRPr>
          </a:p>
          <a:p>
            <a:pPr lvl="2">
              <a:lnSpc>
                <a:spcPct val="90000"/>
              </a:lnSpc>
            </a:pPr>
            <a:r>
              <a:rPr lang="en-US" b="1" smtClean="0">
                <a:ea typeface="MS Mincho" pitchFamily="49" charset="-128"/>
              </a:rPr>
              <a:t>s </a:t>
            </a:r>
            <a:r>
              <a:rPr lang="en-US" smtClean="0">
                <a:ea typeface="MS Mincho" pitchFamily="49" charset="-128"/>
              </a:rPr>
              <a:t>unit vector along scattered direction. </a:t>
            </a:r>
            <a:endParaRPr lang="en-US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mtClean="0">
                <a:latin typeface="Symbol" pitchFamily="18" charset="2"/>
                <a:ea typeface="MS Mincho" pitchFamily="49" charset="-128"/>
              </a:rPr>
              <a:t>Df</a:t>
            </a:r>
            <a:r>
              <a:rPr lang="en-US" smtClean="0">
                <a:ea typeface="MS Mincho" pitchFamily="49" charset="-128"/>
              </a:rPr>
              <a:t> = (2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smtClean="0">
                <a:ea typeface="MS Mincho" pitchFamily="49" charset="-128"/>
              </a:rPr>
              <a:t>/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l</a:t>
            </a:r>
            <a:r>
              <a:rPr lang="en-US" smtClean="0">
                <a:ea typeface="MS Mincho" pitchFamily="49" charset="-128"/>
              </a:rPr>
              <a:t>)</a:t>
            </a:r>
            <a:r>
              <a:rPr lang="en-US" b="1" smtClean="0">
                <a:ea typeface="MS Mincho" pitchFamily="49" charset="-128"/>
              </a:rPr>
              <a:t>r </a:t>
            </a:r>
            <a:r>
              <a:rPr lang="en-US" smtClean="0">
                <a:ea typeface="MS Mincho" pitchFamily="49" charset="-128"/>
              </a:rPr>
              <a:t>· (</a:t>
            </a:r>
            <a:r>
              <a:rPr lang="en-US" b="1" smtClean="0">
                <a:ea typeface="MS Mincho" pitchFamily="49" charset="-128"/>
              </a:rPr>
              <a:t>s </a:t>
            </a:r>
            <a:r>
              <a:rPr lang="en-US" smtClean="0">
                <a:ea typeface="MS Mincho" pitchFamily="49" charset="-128"/>
              </a:rPr>
              <a:t>-</a:t>
            </a:r>
            <a:r>
              <a:rPr lang="en-US" b="1" smtClean="0">
                <a:ea typeface="MS Mincho" pitchFamily="49" charset="-128"/>
              </a:rPr>
              <a:t> s</a:t>
            </a:r>
            <a:r>
              <a:rPr lang="en-US" sz="2900" baseline="-30000" smtClean="0">
                <a:ea typeface="MS Mincho" pitchFamily="49" charset="-128"/>
              </a:rPr>
              <a:t>o</a:t>
            </a:r>
            <a:r>
              <a:rPr lang="en-US" smtClean="0">
                <a:ea typeface="MS Mincho" pitchFamily="49" charset="-128"/>
              </a:rPr>
              <a:t>)  </a:t>
            </a:r>
            <a:endParaRPr lang="en-US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mtClean="0">
              <a:cs typeface="Times New Roman" pitchFamily="18" charset="0"/>
            </a:endParaRPr>
          </a:p>
        </p:txBody>
      </p:sp>
      <p:sp>
        <p:nvSpPr>
          <p:cNvPr id="19463" name="Line 4"/>
          <p:cNvSpPr>
            <a:spLocks noChangeShapeType="1"/>
          </p:cNvSpPr>
          <p:nvPr/>
        </p:nvSpPr>
        <p:spPr bwMode="auto">
          <a:xfrm>
            <a:off x="2932113" y="2897188"/>
            <a:ext cx="2741612" cy="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4" name="Line 5"/>
          <p:cNvSpPr>
            <a:spLocks noChangeShapeType="1"/>
          </p:cNvSpPr>
          <p:nvPr/>
        </p:nvSpPr>
        <p:spPr bwMode="auto">
          <a:xfrm flipV="1">
            <a:off x="5676900" y="1524000"/>
            <a:ext cx="2133600" cy="137160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5" name="Line 6"/>
          <p:cNvSpPr>
            <a:spLocks noChangeShapeType="1"/>
          </p:cNvSpPr>
          <p:nvPr/>
        </p:nvSpPr>
        <p:spPr bwMode="auto">
          <a:xfrm>
            <a:off x="5676900" y="2895600"/>
            <a:ext cx="2438400" cy="0"/>
          </a:xfrm>
          <a:prstGeom prst="line">
            <a:avLst/>
          </a:prstGeom>
          <a:noFill/>
          <a:ln w="349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66" name="Line 8"/>
          <p:cNvSpPr>
            <a:spLocks noChangeShapeType="1"/>
          </p:cNvSpPr>
          <p:nvPr/>
        </p:nvSpPr>
        <p:spPr bwMode="auto">
          <a:xfrm flipV="1">
            <a:off x="5067300" y="2014538"/>
            <a:ext cx="3581400" cy="1066800"/>
          </a:xfrm>
          <a:prstGeom prst="line">
            <a:avLst/>
          </a:prstGeom>
          <a:noFill/>
          <a:ln w="349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7" name="Arc 10"/>
          <p:cNvSpPr>
            <a:spLocks/>
          </p:cNvSpPr>
          <p:nvPr/>
        </p:nvSpPr>
        <p:spPr bwMode="auto">
          <a:xfrm>
            <a:off x="6591300" y="2286000"/>
            <a:ext cx="304800" cy="304800"/>
          </a:xfrm>
          <a:custGeom>
            <a:avLst/>
            <a:gdLst>
              <a:gd name="T0" fmla="*/ 0 w 21600"/>
              <a:gd name="T1" fmla="*/ 0 h 21600"/>
              <a:gd name="T2" fmla="*/ 4301067 w 21600"/>
              <a:gd name="T3" fmla="*/ 4301067 h 21600"/>
              <a:gd name="T4" fmla="*/ 0 w 21600"/>
              <a:gd name="T5" fmla="*/ 430106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49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Arc 11"/>
          <p:cNvSpPr>
            <a:spLocks/>
          </p:cNvSpPr>
          <p:nvPr/>
        </p:nvSpPr>
        <p:spPr bwMode="auto">
          <a:xfrm>
            <a:off x="6591300" y="2590800"/>
            <a:ext cx="304800" cy="285750"/>
          </a:xfrm>
          <a:custGeom>
            <a:avLst/>
            <a:gdLst>
              <a:gd name="T0" fmla="*/ 2340497 w 21600"/>
              <a:gd name="T1" fmla="*/ 0 h 20242"/>
              <a:gd name="T2" fmla="*/ 4280352 w 21600"/>
              <a:gd name="T3" fmla="*/ 4033844 h 20242"/>
              <a:gd name="T4" fmla="*/ 0 w 21600"/>
              <a:gd name="T5" fmla="*/ 3611373 h 20242"/>
              <a:gd name="T6" fmla="*/ 0 60000 65536"/>
              <a:gd name="T7" fmla="*/ 0 60000 65536"/>
              <a:gd name="T8" fmla="*/ 0 60000 65536"/>
              <a:gd name="T9" fmla="*/ 0 w 21600"/>
              <a:gd name="T10" fmla="*/ 0 h 20242"/>
              <a:gd name="T11" fmla="*/ 21600 w 21600"/>
              <a:gd name="T12" fmla="*/ 20242 h 2024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0242" fill="none" extrusionOk="0">
                <a:moveTo>
                  <a:pt x="11753" y="0"/>
                </a:moveTo>
                <a:cubicBezTo>
                  <a:pt x="17894" y="3982"/>
                  <a:pt x="21600" y="10803"/>
                  <a:pt x="21600" y="18122"/>
                </a:cubicBezTo>
                <a:cubicBezTo>
                  <a:pt x="21600" y="18829"/>
                  <a:pt x="21565" y="19537"/>
                  <a:pt x="21495" y="20241"/>
                </a:cubicBezTo>
              </a:path>
              <a:path w="21600" h="20242" stroke="0" extrusionOk="0">
                <a:moveTo>
                  <a:pt x="11753" y="0"/>
                </a:moveTo>
                <a:cubicBezTo>
                  <a:pt x="17894" y="3982"/>
                  <a:pt x="21600" y="10803"/>
                  <a:pt x="21600" y="18122"/>
                </a:cubicBezTo>
                <a:cubicBezTo>
                  <a:pt x="21600" y="18829"/>
                  <a:pt x="21565" y="19537"/>
                  <a:pt x="21495" y="20241"/>
                </a:cubicBezTo>
                <a:lnTo>
                  <a:pt x="0" y="18122"/>
                </a:lnTo>
                <a:close/>
              </a:path>
            </a:pathLst>
          </a:custGeom>
          <a:noFill/>
          <a:ln w="349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Text Box 12"/>
          <p:cNvSpPr txBox="1">
            <a:spLocks noChangeArrowheads="1"/>
          </p:cNvSpPr>
          <p:nvPr/>
        </p:nvSpPr>
        <p:spPr bwMode="auto">
          <a:xfrm>
            <a:off x="6743700" y="2011363"/>
            <a:ext cx="395288" cy="579437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Symbol" pitchFamily="18" charset="2"/>
              </a:rPr>
              <a:t>q</a:t>
            </a:r>
          </a:p>
        </p:txBody>
      </p:sp>
      <p:sp>
        <p:nvSpPr>
          <p:cNvPr id="19470" name="Text Box 13"/>
          <p:cNvSpPr txBox="1">
            <a:spLocks noChangeArrowheads="1"/>
          </p:cNvSpPr>
          <p:nvPr/>
        </p:nvSpPr>
        <p:spPr bwMode="auto">
          <a:xfrm>
            <a:off x="6896100" y="2392363"/>
            <a:ext cx="395288" cy="579437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Symbol" pitchFamily="18" charset="2"/>
              </a:rPr>
              <a:t>q</a:t>
            </a:r>
          </a:p>
        </p:txBody>
      </p:sp>
      <p:sp>
        <p:nvSpPr>
          <p:cNvPr id="19471" name="Line 14"/>
          <p:cNvSpPr>
            <a:spLocks noChangeShapeType="1"/>
          </p:cNvSpPr>
          <p:nvPr/>
        </p:nvSpPr>
        <p:spPr bwMode="auto">
          <a:xfrm flipH="1" flipV="1">
            <a:off x="5191125" y="1371600"/>
            <a:ext cx="533400" cy="152400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72" name="Text Box 15"/>
          <p:cNvSpPr txBox="1">
            <a:spLocks noChangeArrowheads="1"/>
          </p:cNvSpPr>
          <p:nvPr/>
        </p:nvSpPr>
        <p:spPr bwMode="auto">
          <a:xfrm>
            <a:off x="5524500" y="2849563"/>
            <a:ext cx="508000" cy="579437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</a:t>
            </a:r>
          </a:p>
        </p:txBody>
      </p:sp>
      <p:sp>
        <p:nvSpPr>
          <p:cNvPr id="19473" name="Text Box 16"/>
          <p:cNvSpPr txBox="1">
            <a:spLocks noChangeArrowheads="1"/>
          </p:cNvSpPr>
          <p:nvPr/>
        </p:nvSpPr>
        <p:spPr bwMode="auto">
          <a:xfrm>
            <a:off x="4686300" y="838200"/>
            <a:ext cx="581025" cy="579438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O’</a:t>
            </a:r>
          </a:p>
        </p:txBody>
      </p:sp>
      <p:sp>
        <p:nvSpPr>
          <p:cNvPr id="19474" name="Line 17"/>
          <p:cNvSpPr>
            <a:spLocks noChangeShapeType="1"/>
          </p:cNvSpPr>
          <p:nvPr/>
        </p:nvSpPr>
        <p:spPr bwMode="auto">
          <a:xfrm>
            <a:off x="2933700" y="1419225"/>
            <a:ext cx="2284413" cy="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5" name="Line 18"/>
          <p:cNvSpPr>
            <a:spLocks noChangeShapeType="1"/>
          </p:cNvSpPr>
          <p:nvPr/>
        </p:nvSpPr>
        <p:spPr bwMode="auto">
          <a:xfrm flipV="1">
            <a:off x="5219700" y="273050"/>
            <a:ext cx="1752600" cy="1127125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6" name="Line 19"/>
          <p:cNvSpPr>
            <a:spLocks noChangeShapeType="1"/>
          </p:cNvSpPr>
          <p:nvPr/>
        </p:nvSpPr>
        <p:spPr bwMode="auto">
          <a:xfrm>
            <a:off x="2933700" y="2209800"/>
            <a:ext cx="1143000" cy="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77" name="Line 20"/>
          <p:cNvSpPr>
            <a:spLocks noChangeShapeType="1"/>
          </p:cNvSpPr>
          <p:nvPr/>
        </p:nvSpPr>
        <p:spPr bwMode="auto">
          <a:xfrm flipV="1">
            <a:off x="6438900" y="1039813"/>
            <a:ext cx="838200" cy="484187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3146425" y="1600200"/>
            <a:ext cx="522288" cy="579438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</a:t>
            </a:r>
            <a:r>
              <a:rPr lang="en-US" baseline="-25000"/>
              <a:t>o</a:t>
            </a:r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6515100" y="762000"/>
            <a:ext cx="382588" cy="579438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</a:t>
            </a:r>
            <a:endParaRPr lang="en-US" baseline="-25000"/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7135813" y="2743200"/>
            <a:ext cx="1208087" cy="579438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</a:t>
            </a:r>
            <a:r>
              <a:rPr lang="en-US" baseline="-25000"/>
              <a:t>o</a:t>
            </a:r>
            <a:r>
              <a:rPr lang="en-US"/>
              <a:t>/</a:t>
            </a:r>
            <a:r>
              <a:rPr lang="en-US">
                <a:latin typeface="Symbol" pitchFamily="18" charset="2"/>
              </a:rPr>
              <a:t>l</a:t>
            </a:r>
          </a:p>
        </p:txBody>
      </p:sp>
      <p:sp>
        <p:nvSpPr>
          <p:cNvPr id="19481" name="Line 25"/>
          <p:cNvSpPr>
            <a:spLocks noChangeShapeType="1"/>
          </p:cNvSpPr>
          <p:nvPr/>
        </p:nvSpPr>
        <p:spPr bwMode="auto">
          <a:xfrm flipH="1" flipV="1">
            <a:off x="7612063" y="1600200"/>
            <a:ext cx="454025" cy="1295400"/>
          </a:xfrm>
          <a:prstGeom prst="line">
            <a:avLst/>
          </a:prstGeom>
          <a:noFill/>
          <a:ln w="349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2" name="Text Box 26"/>
          <p:cNvSpPr txBox="1">
            <a:spLocks noChangeArrowheads="1"/>
          </p:cNvSpPr>
          <p:nvPr/>
        </p:nvSpPr>
        <p:spPr bwMode="auto">
          <a:xfrm>
            <a:off x="7718425" y="1549400"/>
            <a:ext cx="595313" cy="579438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r*</a:t>
            </a:r>
          </a:p>
        </p:txBody>
      </p:sp>
      <p:sp>
        <p:nvSpPr>
          <p:cNvPr id="19483" name="Text Box 27"/>
          <p:cNvSpPr txBox="1">
            <a:spLocks noChangeArrowheads="1"/>
          </p:cNvSpPr>
          <p:nvPr/>
        </p:nvSpPr>
        <p:spPr bwMode="auto">
          <a:xfrm rot="-1890360">
            <a:off x="6743700" y="1295400"/>
            <a:ext cx="1208088" cy="579438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s/</a:t>
            </a:r>
            <a:r>
              <a:rPr lang="en-US">
                <a:latin typeface="Symbol" pitchFamily="18" charset="2"/>
              </a:rPr>
              <a:t>l</a:t>
            </a:r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5221288" y="2057400"/>
            <a:ext cx="379412" cy="579438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</a:t>
            </a:r>
          </a:p>
        </p:txBody>
      </p:sp>
      <p:sp>
        <p:nvSpPr>
          <p:cNvPr id="19485" name="Line 29"/>
          <p:cNvSpPr>
            <a:spLocks noChangeShapeType="1"/>
          </p:cNvSpPr>
          <p:nvPr/>
        </p:nvSpPr>
        <p:spPr bwMode="auto">
          <a:xfrm>
            <a:off x="5219700" y="1371600"/>
            <a:ext cx="0" cy="152400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6" name="Line 30"/>
          <p:cNvSpPr>
            <a:spLocks noChangeShapeType="1"/>
          </p:cNvSpPr>
          <p:nvPr/>
        </p:nvSpPr>
        <p:spPr bwMode="auto">
          <a:xfrm>
            <a:off x="5219700" y="1371600"/>
            <a:ext cx="914400" cy="121920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7" name="Text Box 31"/>
          <p:cNvSpPr txBox="1">
            <a:spLocks noChangeArrowheads="1"/>
          </p:cNvSpPr>
          <p:nvPr/>
        </p:nvSpPr>
        <p:spPr bwMode="auto">
          <a:xfrm>
            <a:off x="4822825" y="2435225"/>
            <a:ext cx="444500" cy="519113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A</a:t>
            </a:r>
          </a:p>
        </p:txBody>
      </p:sp>
      <p:sp>
        <p:nvSpPr>
          <p:cNvPr id="19488" name="Text Box 32"/>
          <p:cNvSpPr txBox="1">
            <a:spLocks noChangeArrowheads="1"/>
          </p:cNvSpPr>
          <p:nvPr/>
        </p:nvSpPr>
        <p:spPr bwMode="auto">
          <a:xfrm>
            <a:off x="5981700" y="2057400"/>
            <a:ext cx="407988" cy="519113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B</a:t>
            </a:r>
          </a:p>
        </p:txBody>
      </p:sp>
      <p:sp>
        <p:nvSpPr>
          <p:cNvPr id="19489" name="Text Box 33"/>
          <p:cNvSpPr txBox="1">
            <a:spLocks noChangeArrowheads="1"/>
          </p:cNvSpPr>
          <p:nvPr/>
        </p:nvSpPr>
        <p:spPr bwMode="auto">
          <a:xfrm>
            <a:off x="8496300" y="1752600"/>
            <a:ext cx="495300" cy="519113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Q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453F754-D232-4A0D-8E4C-6414299587FF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4343400" cy="914400"/>
          </a:xfrm>
        </p:spPr>
        <p:txBody>
          <a:bodyPr/>
          <a:lstStyle/>
          <a:p>
            <a:r>
              <a:rPr lang="en-US" smtClean="0">
                <a:ea typeface="MS Mincho" pitchFamily="49" charset="-128"/>
              </a:rPr>
              <a:t>Interference of Scattered X-rays (2)  </a:t>
            </a:r>
            <a:endParaRPr lang="en-US" smtClean="0">
              <a:cs typeface="Times New Roman" pitchFamily="18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95400"/>
            <a:ext cx="8839200" cy="5181600"/>
          </a:xfrm>
        </p:spPr>
        <p:txBody>
          <a:bodyPr/>
          <a:lstStyle/>
          <a:p>
            <a:r>
              <a:rPr lang="en-US" smtClean="0">
                <a:latin typeface="Symbol" pitchFamily="18" charset="2"/>
                <a:ea typeface="MS Mincho" pitchFamily="49" charset="-128"/>
              </a:rPr>
              <a:t>Df</a:t>
            </a:r>
            <a:r>
              <a:rPr lang="en-US" smtClean="0">
                <a:ea typeface="MS Mincho" pitchFamily="49" charset="-128"/>
              </a:rPr>
              <a:t> = 2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b="1" smtClean="0">
                <a:ea typeface="MS Mincho" pitchFamily="49" charset="-128"/>
              </a:rPr>
              <a:t>r</a:t>
            </a:r>
            <a:r>
              <a:rPr lang="en-US" smtClean="0">
                <a:ea typeface="MS Mincho" pitchFamily="49" charset="-128"/>
              </a:rPr>
              <a:t>·</a:t>
            </a:r>
            <a:r>
              <a:rPr lang="en-US" b="1" smtClean="0">
                <a:ea typeface="MS Mincho" pitchFamily="49" charset="-128"/>
              </a:rPr>
              <a:t>r*</a:t>
            </a:r>
            <a:r>
              <a:rPr lang="en-US" smtClean="0">
                <a:ea typeface="MS Mincho" pitchFamily="49" charset="-128"/>
              </a:rPr>
              <a:t> </a:t>
            </a:r>
            <a:endParaRPr lang="en-US" smtClean="0">
              <a:cs typeface="Times New Roman" pitchFamily="18" charset="0"/>
            </a:endParaRPr>
          </a:p>
          <a:p>
            <a:r>
              <a:rPr lang="en-US" smtClean="0">
                <a:ea typeface="MS Mincho" pitchFamily="49" charset="-128"/>
              </a:rPr>
              <a:t>where </a:t>
            </a:r>
            <a:r>
              <a:rPr lang="en-US" b="1" smtClean="0">
                <a:ea typeface="MS Mincho" pitchFamily="49" charset="-128"/>
              </a:rPr>
              <a:t>r*</a:t>
            </a:r>
            <a:r>
              <a:rPr lang="en-US" smtClean="0">
                <a:ea typeface="MS Mincho" pitchFamily="49" charset="-128"/>
              </a:rPr>
              <a:t> =(</a:t>
            </a:r>
            <a:r>
              <a:rPr lang="en-US" b="1" smtClean="0">
                <a:ea typeface="MS Mincho" pitchFamily="49" charset="-128"/>
              </a:rPr>
              <a:t>s </a:t>
            </a:r>
            <a:r>
              <a:rPr lang="en-US" smtClean="0">
                <a:ea typeface="MS Mincho" pitchFamily="49" charset="-128"/>
              </a:rPr>
              <a:t>-</a:t>
            </a:r>
            <a:r>
              <a:rPr lang="en-US" b="1" smtClean="0">
                <a:ea typeface="MS Mincho" pitchFamily="49" charset="-128"/>
              </a:rPr>
              <a:t> s</a:t>
            </a:r>
            <a:r>
              <a:rPr lang="en-US" sz="2900" baseline="-30000" smtClean="0">
                <a:ea typeface="MS Mincho" pitchFamily="49" charset="-128"/>
              </a:rPr>
              <a:t>o</a:t>
            </a:r>
            <a:r>
              <a:rPr lang="en-US" smtClean="0">
                <a:ea typeface="MS Mincho" pitchFamily="49" charset="-128"/>
              </a:rPr>
              <a:t>)/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l</a:t>
            </a:r>
            <a:r>
              <a:rPr lang="en-US" smtClean="0">
                <a:ea typeface="MS Mincho" pitchFamily="49" charset="-128"/>
              </a:rPr>
              <a:t> </a:t>
            </a:r>
            <a:endParaRPr lang="en-US" smtClean="0">
              <a:cs typeface="Times New Roman" pitchFamily="18" charset="0"/>
            </a:endParaRPr>
          </a:p>
          <a:p>
            <a:r>
              <a:rPr lang="en-US" b="1" smtClean="0">
                <a:ea typeface="MS Mincho" pitchFamily="49" charset="-128"/>
              </a:rPr>
              <a:t>r*</a:t>
            </a:r>
            <a:r>
              <a:rPr lang="en-US" smtClean="0">
                <a:ea typeface="MS Mincho" pitchFamily="49" charset="-128"/>
              </a:rPr>
              <a:t> </a:t>
            </a:r>
          </a:p>
          <a:p>
            <a:pPr lvl="1"/>
            <a:r>
              <a:rPr lang="en-US" smtClean="0">
                <a:ea typeface="MS Mincho" pitchFamily="49" charset="-128"/>
              </a:rPr>
              <a:t>units: reciprocal distance; </a:t>
            </a:r>
          </a:p>
          <a:p>
            <a:pPr lvl="1"/>
            <a:r>
              <a:rPr lang="en-US" smtClean="0">
                <a:ea typeface="MS Mincho" pitchFamily="49" charset="-128"/>
              </a:rPr>
              <a:t>vector in </a:t>
            </a:r>
            <a:r>
              <a:rPr lang="en-US" i="1" smtClean="0">
                <a:ea typeface="MS Mincho" pitchFamily="49" charset="-128"/>
              </a:rPr>
              <a:t>reciprocal space</a:t>
            </a:r>
            <a:r>
              <a:rPr lang="en-US" smtClean="0">
                <a:ea typeface="MS Mincho" pitchFamily="49" charset="-128"/>
              </a:rPr>
              <a:t>. </a:t>
            </a:r>
            <a:endParaRPr lang="en-US" smtClean="0">
              <a:cs typeface="Times New Roman" pitchFamily="18" charset="0"/>
            </a:endParaRPr>
          </a:p>
          <a:p>
            <a:r>
              <a:rPr lang="en-US" smtClean="0">
                <a:ea typeface="MS Mincho" pitchFamily="49" charset="-128"/>
              </a:rPr>
              <a:t>Consider plane/line OQ </a:t>
            </a:r>
            <a:r>
              <a:rPr lang="en-US" smtClean="0">
                <a:latin typeface="Symbol" pitchFamily="18" charset="2"/>
                <a:cs typeface="Times New Roman" pitchFamily="18" charset="0"/>
              </a:rPr>
              <a:t>^</a:t>
            </a:r>
            <a:r>
              <a:rPr lang="en-US" smtClean="0">
                <a:ea typeface="MS Mincho" pitchFamily="49" charset="-128"/>
              </a:rPr>
              <a:t> </a:t>
            </a:r>
            <a:r>
              <a:rPr lang="en-US" b="1" smtClean="0">
                <a:ea typeface="MS Mincho" pitchFamily="49" charset="-128"/>
              </a:rPr>
              <a:t>r*</a:t>
            </a:r>
            <a:r>
              <a:rPr lang="en-US" smtClean="0">
                <a:ea typeface="MS Mincho" pitchFamily="49" charset="-128"/>
              </a:rPr>
              <a:t> : </a:t>
            </a:r>
            <a:endParaRPr lang="en-US" smtClean="0">
              <a:cs typeface="Times New Roman" pitchFamily="18" charset="0"/>
            </a:endParaRPr>
          </a:p>
          <a:p>
            <a:r>
              <a:rPr lang="en-US" smtClean="0">
                <a:ea typeface="MS Mincho" pitchFamily="49" charset="-128"/>
              </a:rPr>
              <a:t>|</a:t>
            </a:r>
            <a:r>
              <a:rPr lang="en-US" b="1" smtClean="0">
                <a:ea typeface="MS Mincho" pitchFamily="49" charset="-128"/>
              </a:rPr>
              <a:t>r*</a:t>
            </a:r>
            <a:r>
              <a:rPr lang="en-US" smtClean="0">
                <a:ea typeface="MS Mincho" pitchFamily="49" charset="-128"/>
              </a:rPr>
              <a:t>| = </a:t>
            </a:r>
            <a:r>
              <a:rPr lang="en-US" b="1" smtClean="0">
                <a:ea typeface="MS Mincho" pitchFamily="49" charset="-128"/>
              </a:rPr>
              <a:t>r*</a:t>
            </a:r>
            <a:r>
              <a:rPr lang="en-US" smtClean="0">
                <a:ea typeface="MS Mincho" pitchFamily="49" charset="-128"/>
              </a:rPr>
              <a:t> = 2 sin 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q</a:t>
            </a:r>
            <a:r>
              <a:rPr lang="en-US" smtClean="0">
                <a:ea typeface="MS Mincho" pitchFamily="49" charset="-128"/>
              </a:rPr>
              <a:t>/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l</a:t>
            </a:r>
            <a:r>
              <a:rPr lang="en-US" smtClean="0">
                <a:ea typeface="MS Mincho" pitchFamily="49" charset="-128"/>
              </a:rPr>
              <a:t> </a:t>
            </a:r>
            <a:endParaRPr lang="en-US" smtClean="0">
              <a:cs typeface="Times New Roman" pitchFamily="18" charset="0"/>
            </a:endParaRPr>
          </a:p>
          <a:p>
            <a:r>
              <a:rPr lang="en-US" smtClean="0">
                <a:ea typeface="MS Mincho" pitchFamily="49" charset="-128"/>
              </a:rPr>
              <a:t>Angles of incident and scattered beams to OQ are both 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q</a:t>
            </a:r>
            <a:r>
              <a:rPr lang="en-US" smtClean="0">
                <a:ea typeface="MS Mincho" pitchFamily="49" charset="-128"/>
              </a:rPr>
              <a:t>. </a:t>
            </a:r>
          </a:p>
          <a:p>
            <a:pPr lvl="1"/>
            <a:r>
              <a:rPr lang="en-US" smtClean="0">
                <a:ea typeface="MS Mincho" pitchFamily="49" charset="-128"/>
              </a:rPr>
              <a:t>Imagine beam reflected from plane OQ </a:t>
            </a:r>
            <a:r>
              <a:rPr lang="en-US" smtClean="0">
                <a:latin typeface="Symbol" pitchFamily="18" charset="2"/>
                <a:cs typeface="Times New Roman" pitchFamily="18" charset="0"/>
              </a:rPr>
              <a:t>^</a:t>
            </a:r>
            <a:r>
              <a:rPr lang="en-US" smtClean="0">
                <a:ea typeface="MS Mincho" pitchFamily="49" charset="-128"/>
              </a:rPr>
              <a:t> </a:t>
            </a:r>
            <a:r>
              <a:rPr lang="en-US" b="1" smtClean="0">
                <a:ea typeface="MS Mincho" pitchFamily="49" charset="-128"/>
              </a:rPr>
              <a:t>r*</a:t>
            </a:r>
            <a:r>
              <a:rPr lang="en-US" smtClean="0">
                <a:ea typeface="MS Mincho" pitchFamily="49" charset="-128"/>
              </a:rPr>
              <a:t>.  </a:t>
            </a:r>
            <a:endParaRPr lang="en-US" smtClean="0">
              <a:cs typeface="Times New Roman" pitchFamily="18" charset="0"/>
            </a:endParaRPr>
          </a:p>
        </p:txBody>
      </p:sp>
      <p:sp>
        <p:nvSpPr>
          <p:cNvPr id="20487" name="Line 4"/>
          <p:cNvSpPr>
            <a:spLocks noChangeShapeType="1"/>
          </p:cNvSpPr>
          <p:nvPr/>
        </p:nvSpPr>
        <p:spPr bwMode="auto">
          <a:xfrm>
            <a:off x="3048000" y="2700338"/>
            <a:ext cx="2741613" cy="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8" name="Line 5"/>
          <p:cNvSpPr>
            <a:spLocks noChangeShapeType="1"/>
          </p:cNvSpPr>
          <p:nvPr/>
        </p:nvSpPr>
        <p:spPr bwMode="auto">
          <a:xfrm flipV="1">
            <a:off x="5792788" y="1327150"/>
            <a:ext cx="2133600" cy="137160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9" name="Line 6"/>
          <p:cNvSpPr>
            <a:spLocks noChangeShapeType="1"/>
          </p:cNvSpPr>
          <p:nvPr/>
        </p:nvSpPr>
        <p:spPr bwMode="auto">
          <a:xfrm>
            <a:off x="5792788" y="2698750"/>
            <a:ext cx="2438400" cy="0"/>
          </a:xfrm>
          <a:prstGeom prst="line">
            <a:avLst/>
          </a:prstGeom>
          <a:noFill/>
          <a:ln w="349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90" name="Line 7"/>
          <p:cNvSpPr>
            <a:spLocks noChangeShapeType="1"/>
          </p:cNvSpPr>
          <p:nvPr/>
        </p:nvSpPr>
        <p:spPr bwMode="auto">
          <a:xfrm flipV="1">
            <a:off x="5183188" y="1817688"/>
            <a:ext cx="3581400" cy="1066800"/>
          </a:xfrm>
          <a:prstGeom prst="line">
            <a:avLst/>
          </a:prstGeom>
          <a:noFill/>
          <a:ln w="349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1" name="Arc 8"/>
          <p:cNvSpPr>
            <a:spLocks/>
          </p:cNvSpPr>
          <p:nvPr/>
        </p:nvSpPr>
        <p:spPr bwMode="auto">
          <a:xfrm>
            <a:off x="6707188" y="2089150"/>
            <a:ext cx="304800" cy="304800"/>
          </a:xfrm>
          <a:custGeom>
            <a:avLst/>
            <a:gdLst>
              <a:gd name="T0" fmla="*/ 0 w 21600"/>
              <a:gd name="T1" fmla="*/ 0 h 21600"/>
              <a:gd name="T2" fmla="*/ 4301067 w 21600"/>
              <a:gd name="T3" fmla="*/ 4301067 h 21600"/>
              <a:gd name="T4" fmla="*/ 0 w 21600"/>
              <a:gd name="T5" fmla="*/ 430106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49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Arc 9"/>
          <p:cNvSpPr>
            <a:spLocks/>
          </p:cNvSpPr>
          <p:nvPr/>
        </p:nvSpPr>
        <p:spPr bwMode="auto">
          <a:xfrm>
            <a:off x="6707188" y="2393950"/>
            <a:ext cx="304800" cy="285750"/>
          </a:xfrm>
          <a:custGeom>
            <a:avLst/>
            <a:gdLst>
              <a:gd name="T0" fmla="*/ 2340497 w 21600"/>
              <a:gd name="T1" fmla="*/ 0 h 20242"/>
              <a:gd name="T2" fmla="*/ 4280352 w 21600"/>
              <a:gd name="T3" fmla="*/ 4033844 h 20242"/>
              <a:gd name="T4" fmla="*/ 0 w 21600"/>
              <a:gd name="T5" fmla="*/ 3611373 h 20242"/>
              <a:gd name="T6" fmla="*/ 0 60000 65536"/>
              <a:gd name="T7" fmla="*/ 0 60000 65536"/>
              <a:gd name="T8" fmla="*/ 0 60000 65536"/>
              <a:gd name="T9" fmla="*/ 0 w 21600"/>
              <a:gd name="T10" fmla="*/ 0 h 20242"/>
              <a:gd name="T11" fmla="*/ 21600 w 21600"/>
              <a:gd name="T12" fmla="*/ 20242 h 2024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0242" fill="none" extrusionOk="0">
                <a:moveTo>
                  <a:pt x="11753" y="0"/>
                </a:moveTo>
                <a:cubicBezTo>
                  <a:pt x="17894" y="3982"/>
                  <a:pt x="21600" y="10803"/>
                  <a:pt x="21600" y="18122"/>
                </a:cubicBezTo>
                <a:cubicBezTo>
                  <a:pt x="21600" y="18829"/>
                  <a:pt x="21565" y="19537"/>
                  <a:pt x="21495" y="20241"/>
                </a:cubicBezTo>
              </a:path>
              <a:path w="21600" h="20242" stroke="0" extrusionOk="0">
                <a:moveTo>
                  <a:pt x="11753" y="0"/>
                </a:moveTo>
                <a:cubicBezTo>
                  <a:pt x="17894" y="3982"/>
                  <a:pt x="21600" y="10803"/>
                  <a:pt x="21600" y="18122"/>
                </a:cubicBezTo>
                <a:cubicBezTo>
                  <a:pt x="21600" y="18829"/>
                  <a:pt x="21565" y="19537"/>
                  <a:pt x="21495" y="20241"/>
                </a:cubicBezTo>
                <a:lnTo>
                  <a:pt x="0" y="18122"/>
                </a:lnTo>
                <a:close/>
              </a:path>
            </a:pathLst>
          </a:custGeom>
          <a:noFill/>
          <a:ln w="349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Text Box 10"/>
          <p:cNvSpPr txBox="1">
            <a:spLocks noChangeArrowheads="1"/>
          </p:cNvSpPr>
          <p:nvPr/>
        </p:nvSpPr>
        <p:spPr bwMode="auto">
          <a:xfrm>
            <a:off x="6859588" y="1814513"/>
            <a:ext cx="395287" cy="579437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Symbol" pitchFamily="18" charset="2"/>
              </a:rPr>
              <a:t>q</a:t>
            </a:r>
          </a:p>
        </p:txBody>
      </p:sp>
      <p:sp>
        <p:nvSpPr>
          <p:cNvPr id="20494" name="Text Box 11"/>
          <p:cNvSpPr txBox="1">
            <a:spLocks noChangeArrowheads="1"/>
          </p:cNvSpPr>
          <p:nvPr/>
        </p:nvSpPr>
        <p:spPr bwMode="auto">
          <a:xfrm>
            <a:off x="7011988" y="2195513"/>
            <a:ext cx="395287" cy="579437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Symbol" pitchFamily="18" charset="2"/>
              </a:rPr>
              <a:t>q</a:t>
            </a:r>
          </a:p>
        </p:txBody>
      </p:sp>
      <p:sp>
        <p:nvSpPr>
          <p:cNvPr id="20495" name="Line 12"/>
          <p:cNvSpPr>
            <a:spLocks noChangeShapeType="1"/>
          </p:cNvSpPr>
          <p:nvPr/>
        </p:nvSpPr>
        <p:spPr bwMode="auto">
          <a:xfrm flipH="1" flipV="1">
            <a:off x="5307013" y="1174750"/>
            <a:ext cx="533400" cy="152400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96" name="Text Box 13"/>
          <p:cNvSpPr txBox="1">
            <a:spLocks noChangeArrowheads="1"/>
          </p:cNvSpPr>
          <p:nvPr/>
        </p:nvSpPr>
        <p:spPr bwMode="auto">
          <a:xfrm>
            <a:off x="5640388" y="2652713"/>
            <a:ext cx="508000" cy="579437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</a:t>
            </a:r>
          </a:p>
        </p:txBody>
      </p:sp>
      <p:sp>
        <p:nvSpPr>
          <p:cNvPr id="20497" name="Text Box 14"/>
          <p:cNvSpPr txBox="1">
            <a:spLocks noChangeArrowheads="1"/>
          </p:cNvSpPr>
          <p:nvPr/>
        </p:nvSpPr>
        <p:spPr bwMode="auto">
          <a:xfrm>
            <a:off x="4802188" y="641350"/>
            <a:ext cx="581025" cy="579438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O’</a:t>
            </a:r>
          </a:p>
        </p:txBody>
      </p:sp>
      <p:sp>
        <p:nvSpPr>
          <p:cNvPr id="20498" name="Line 15"/>
          <p:cNvSpPr>
            <a:spLocks noChangeShapeType="1"/>
          </p:cNvSpPr>
          <p:nvPr/>
        </p:nvSpPr>
        <p:spPr bwMode="auto">
          <a:xfrm>
            <a:off x="3049588" y="1222375"/>
            <a:ext cx="2284412" cy="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9" name="Line 16"/>
          <p:cNvSpPr>
            <a:spLocks noChangeShapeType="1"/>
          </p:cNvSpPr>
          <p:nvPr/>
        </p:nvSpPr>
        <p:spPr bwMode="auto">
          <a:xfrm flipV="1">
            <a:off x="5335588" y="76200"/>
            <a:ext cx="1752600" cy="1127125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00" name="Line 17"/>
          <p:cNvSpPr>
            <a:spLocks noChangeShapeType="1"/>
          </p:cNvSpPr>
          <p:nvPr/>
        </p:nvSpPr>
        <p:spPr bwMode="auto">
          <a:xfrm>
            <a:off x="3849688" y="1479550"/>
            <a:ext cx="1143000" cy="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01" name="Line 18"/>
          <p:cNvSpPr>
            <a:spLocks noChangeShapeType="1"/>
          </p:cNvSpPr>
          <p:nvPr/>
        </p:nvSpPr>
        <p:spPr bwMode="auto">
          <a:xfrm flipV="1">
            <a:off x="6554788" y="842963"/>
            <a:ext cx="838200" cy="484187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02" name="Text Box 19"/>
          <p:cNvSpPr txBox="1">
            <a:spLocks noChangeArrowheads="1"/>
          </p:cNvSpPr>
          <p:nvPr/>
        </p:nvSpPr>
        <p:spPr bwMode="auto">
          <a:xfrm>
            <a:off x="4394200" y="1357313"/>
            <a:ext cx="522288" cy="579437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</a:t>
            </a:r>
            <a:r>
              <a:rPr lang="en-US" baseline="-25000"/>
              <a:t>o</a:t>
            </a:r>
          </a:p>
        </p:txBody>
      </p:sp>
      <p:sp>
        <p:nvSpPr>
          <p:cNvPr id="20503" name="Text Box 20"/>
          <p:cNvSpPr txBox="1">
            <a:spLocks noChangeArrowheads="1"/>
          </p:cNvSpPr>
          <p:nvPr/>
        </p:nvSpPr>
        <p:spPr bwMode="auto">
          <a:xfrm>
            <a:off x="6630988" y="565150"/>
            <a:ext cx="382587" cy="579438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</a:t>
            </a:r>
            <a:endParaRPr lang="en-US" baseline="-25000"/>
          </a:p>
        </p:txBody>
      </p:sp>
      <p:sp>
        <p:nvSpPr>
          <p:cNvPr id="20504" name="Text Box 21"/>
          <p:cNvSpPr txBox="1">
            <a:spLocks noChangeArrowheads="1"/>
          </p:cNvSpPr>
          <p:nvPr/>
        </p:nvSpPr>
        <p:spPr bwMode="auto">
          <a:xfrm>
            <a:off x="7251700" y="2546350"/>
            <a:ext cx="1208088" cy="579438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</a:t>
            </a:r>
            <a:r>
              <a:rPr lang="en-US" baseline="-25000"/>
              <a:t>o</a:t>
            </a:r>
            <a:r>
              <a:rPr lang="en-US"/>
              <a:t>/</a:t>
            </a:r>
            <a:r>
              <a:rPr lang="en-US">
                <a:latin typeface="Symbol" pitchFamily="18" charset="2"/>
              </a:rPr>
              <a:t>l</a:t>
            </a:r>
          </a:p>
        </p:txBody>
      </p:sp>
      <p:sp>
        <p:nvSpPr>
          <p:cNvPr id="20505" name="Line 22"/>
          <p:cNvSpPr>
            <a:spLocks noChangeShapeType="1"/>
          </p:cNvSpPr>
          <p:nvPr/>
        </p:nvSpPr>
        <p:spPr bwMode="auto">
          <a:xfrm flipH="1" flipV="1">
            <a:off x="7727950" y="1403350"/>
            <a:ext cx="454025" cy="1295400"/>
          </a:xfrm>
          <a:prstGeom prst="line">
            <a:avLst/>
          </a:prstGeom>
          <a:noFill/>
          <a:ln w="349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06" name="Text Box 23"/>
          <p:cNvSpPr txBox="1">
            <a:spLocks noChangeArrowheads="1"/>
          </p:cNvSpPr>
          <p:nvPr/>
        </p:nvSpPr>
        <p:spPr bwMode="auto">
          <a:xfrm>
            <a:off x="7834313" y="1352550"/>
            <a:ext cx="595312" cy="579438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r*</a:t>
            </a:r>
          </a:p>
        </p:txBody>
      </p:sp>
      <p:sp>
        <p:nvSpPr>
          <p:cNvPr id="20507" name="Text Box 24"/>
          <p:cNvSpPr txBox="1">
            <a:spLocks noChangeArrowheads="1"/>
          </p:cNvSpPr>
          <p:nvPr/>
        </p:nvSpPr>
        <p:spPr bwMode="auto">
          <a:xfrm rot="-1890360">
            <a:off x="6859588" y="1098550"/>
            <a:ext cx="1208087" cy="579438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s/</a:t>
            </a:r>
            <a:r>
              <a:rPr lang="en-US">
                <a:latin typeface="Symbol" pitchFamily="18" charset="2"/>
              </a:rPr>
              <a:t>l</a:t>
            </a:r>
          </a:p>
        </p:txBody>
      </p:sp>
      <p:sp>
        <p:nvSpPr>
          <p:cNvPr id="20508" name="Text Box 25"/>
          <p:cNvSpPr txBox="1">
            <a:spLocks noChangeArrowheads="1"/>
          </p:cNvSpPr>
          <p:nvPr/>
        </p:nvSpPr>
        <p:spPr bwMode="auto">
          <a:xfrm>
            <a:off x="5337175" y="1860550"/>
            <a:ext cx="379413" cy="579438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</a:t>
            </a:r>
          </a:p>
        </p:txBody>
      </p:sp>
      <p:sp>
        <p:nvSpPr>
          <p:cNvPr id="20509" name="Line 26"/>
          <p:cNvSpPr>
            <a:spLocks noChangeShapeType="1"/>
          </p:cNvSpPr>
          <p:nvPr/>
        </p:nvSpPr>
        <p:spPr bwMode="auto">
          <a:xfrm>
            <a:off x="5335588" y="1174750"/>
            <a:ext cx="0" cy="152400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10" name="Line 27"/>
          <p:cNvSpPr>
            <a:spLocks noChangeShapeType="1"/>
          </p:cNvSpPr>
          <p:nvPr/>
        </p:nvSpPr>
        <p:spPr bwMode="auto">
          <a:xfrm>
            <a:off x="5335588" y="1174750"/>
            <a:ext cx="914400" cy="121920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11" name="Text Box 28"/>
          <p:cNvSpPr txBox="1">
            <a:spLocks noChangeArrowheads="1"/>
          </p:cNvSpPr>
          <p:nvPr/>
        </p:nvSpPr>
        <p:spPr bwMode="auto">
          <a:xfrm>
            <a:off x="4938713" y="2238375"/>
            <a:ext cx="444500" cy="519113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A</a:t>
            </a:r>
          </a:p>
        </p:txBody>
      </p:sp>
      <p:sp>
        <p:nvSpPr>
          <p:cNvPr id="20512" name="Text Box 29"/>
          <p:cNvSpPr txBox="1">
            <a:spLocks noChangeArrowheads="1"/>
          </p:cNvSpPr>
          <p:nvPr/>
        </p:nvSpPr>
        <p:spPr bwMode="auto">
          <a:xfrm>
            <a:off x="6097588" y="1860550"/>
            <a:ext cx="407987" cy="519113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B</a:t>
            </a:r>
          </a:p>
        </p:txBody>
      </p:sp>
      <p:sp>
        <p:nvSpPr>
          <p:cNvPr id="20513" name="Text Box 30"/>
          <p:cNvSpPr txBox="1">
            <a:spLocks noChangeArrowheads="1"/>
          </p:cNvSpPr>
          <p:nvPr/>
        </p:nvSpPr>
        <p:spPr bwMode="auto">
          <a:xfrm>
            <a:off x="8612188" y="1555750"/>
            <a:ext cx="495300" cy="519113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Q</a:t>
            </a:r>
          </a:p>
        </p:txBody>
      </p:sp>
      <p:sp>
        <p:nvSpPr>
          <p:cNvPr id="20514" name="Text Box 31"/>
          <p:cNvSpPr txBox="1">
            <a:spLocks noChangeArrowheads="1"/>
          </p:cNvSpPr>
          <p:nvPr/>
        </p:nvSpPr>
        <p:spPr bwMode="auto">
          <a:xfrm>
            <a:off x="6248400" y="3505200"/>
            <a:ext cx="2362200" cy="1006475"/>
          </a:xfrm>
          <a:prstGeom prst="rect">
            <a:avLst/>
          </a:prstGeom>
          <a:solidFill>
            <a:srgbClr val="FFFF00"/>
          </a:solidFill>
          <a:ln w="349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Direction of r* comes from eqn 2 of this page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E337EB-A823-4EAD-BD70-A9D6F2A3A316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William &amp; Lawrence Bragg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76600" y="685800"/>
            <a:ext cx="5715000" cy="5791200"/>
          </a:xfrm>
        </p:spPr>
        <p:txBody>
          <a:bodyPr/>
          <a:lstStyle/>
          <a:p>
            <a:r>
              <a:rPr lang="en-US" smtClean="0"/>
              <a:t>Max von Laue demonstrated wave character of x-rays</a:t>
            </a:r>
          </a:p>
          <a:p>
            <a:pPr lvl="1"/>
            <a:r>
              <a:rPr lang="en-US" smtClean="0"/>
              <a:t>Diffraction by crystals</a:t>
            </a:r>
          </a:p>
          <a:p>
            <a:r>
              <a:rPr lang="en-US" smtClean="0"/>
              <a:t>Braggs – father &amp; son</a:t>
            </a:r>
          </a:p>
          <a:p>
            <a:pPr lvl="1"/>
            <a:r>
              <a:rPr lang="en-US" smtClean="0"/>
              <a:t>1913 - 1914</a:t>
            </a:r>
          </a:p>
          <a:p>
            <a:pPr lvl="1"/>
            <a:r>
              <a:rPr lang="en-US" smtClean="0"/>
              <a:t>Realized that x-ray scattering could be imagined as reflection from planes</a:t>
            </a:r>
          </a:p>
          <a:p>
            <a:pPr lvl="1"/>
            <a:r>
              <a:rPr lang="en-US" smtClean="0"/>
              <a:t>Solved NaCl.</a:t>
            </a:r>
          </a:p>
          <a:p>
            <a:pPr lvl="1"/>
            <a:r>
              <a:rPr lang="en-US" smtClean="0"/>
              <a:t>Nobel prize 1915</a:t>
            </a:r>
          </a:p>
        </p:txBody>
      </p:sp>
      <p:pic>
        <p:nvPicPr>
          <p:cNvPr id="21511" name="Picture 5" descr="1975"/>
          <p:cNvPicPr>
            <a:picLocks noChangeAspect="1" noChangeArrowheads="1"/>
          </p:cNvPicPr>
          <p:nvPr/>
        </p:nvPicPr>
        <p:blipFill>
          <a:blip r:embed="rId3" cstate="print"/>
          <a:srcRect r="66551" b="50629"/>
          <a:stretch>
            <a:fillRect/>
          </a:stretch>
        </p:blipFill>
        <p:spPr bwMode="auto">
          <a:xfrm>
            <a:off x="152400" y="762000"/>
            <a:ext cx="320040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C8139D1-6004-4710-B4A6-8E4186D2085A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MS Mincho" pitchFamily="49" charset="-128"/>
              </a:rPr>
              <a:t>Atomic Structure Factor eqn.  </a:t>
            </a:r>
            <a:endParaRPr lang="en-US" smtClean="0">
              <a:cs typeface="Times New Roman" pitchFamily="18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900" baseline="-30000" dirty="0" err="1" smtClean="0">
                <a:ea typeface="MS Mincho" pitchFamily="49" charset="-128"/>
              </a:rPr>
              <a:t>ABS</a:t>
            </a:r>
            <a:r>
              <a:rPr lang="en-US" b="1" dirty="0" err="1" smtClean="0">
                <a:ea typeface="MS Mincho" pitchFamily="49" charset="-128"/>
              </a:rPr>
              <a:t>E</a:t>
            </a:r>
            <a:r>
              <a:rPr lang="en-US" sz="2900" baseline="-30000" dirty="0" err="1" smtClean="0">
                <a:ea typeface="MS Mincho" pitchFamily="49" charset="-128"/>
              </a:rPr>
              <a:t>d</a:t>
            </a:r>
            <a:r>
              <a:rPr lang="en-US" dirty="0" smtClean="0">
                <a:ea typeface="MS Mincho" pitchFamily="49" charset="-128"/>
              </a:rPr>
              <a:t> = </a:t>
            </a:r>
            <a:r>
              <a:rPr lang="en-US" b="1" dirty="0" err="1" smtClean="0">
                <a:ea typeface="MS Mincho" pitchFamily="49" charset="-128"/>
              </a:rPr>
              <a:t>E</a:t>
            </a:r>
            <a:r>
              <a:rPr lang="en-US" sz="2900" b="1" baseline="-30000" dirty="0" err="1" smtClean="0">
                <a:ea typeface="MS Mincho" pitchFamily="49" charset="-128"/>
              </a:rPr>
              <a:t>Od</a:t>
            </a:r>
            <a:r>
              <a:rPr lang="en-US" dirty="0" smtClean="0">
                <a:ea typeface="MS Mincho" pitchFamily="49" charset="-128"/>
              </a:rPr>
              <a:t> exp 2</a:t>
            </a:r>
            <a:r>
              <a:rPr lang="en-US" dirty="0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i="1" dirty="0" smtClean="0">
                <a:ea typeface="MS Mincho" pitchFamily="49" charset="-128"/>
              </a:rPr>
              <a:t>i </a:t>
            </a:r>
            <a:r>
              <a:rPr lang="en-US" dirty="0" smtClean="0">
                <a:latin typeface="Symbol" pitchFamily="18" charset="2"/>
                <a:ea typeface="MS Mincho" pitchFamily="49" charset="-128"/>
              </a:rPr>
              <a:t>n</a:t>
            </a:r>
            <a:r>
              <a:rPr lang="en-US" dirty="0" smtClean="0">
                <a:ea typeface="MS Mincho" pitchFamily="49" charset="-128"/>
              </a:rPr>
              <a:t>(t-r/c)-</a:t>
            </a:r>
            <a:r>
              <a:rPr lang="en-US" dirty="0" err="1" smtClean="0">
                <a:ea typeface="MS Mincho" pitchFamily="49" charset="-128"/>
              </a:rPr>
              <a:t>i</a:t>
            </a:r>
            <a:r>
              <a:rPr lang="en-US" dirty="0" err="1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dirty="0" smtClean="0">
                <a:ea typeface="MS Mincho" pitchFamily="49" charset="-128"/>
              </a:rPr>
              <a:t> 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From last lecture</a:t>
            </a:r>
          </a:p>
          <a:p>
            <a:r>
              <a:rPr lang="en-US" sz="2900" baseline="-30000" dirty="0" err="1" smtClean="0">
                <a:ea typeface="MS Mincho" pitchFamily="49" charset="-128"/>
              </a:rPr>
              <a:t>REL</a:t>
            </a:r>
            <a:r>
              <a:rPr lang="en-US" b="1" dirty="0" err="1" smtClean="0">
                <a:ea typeface="MS Mincho" pitchFamily="49" charset="-128"/>
              </a:rPr>
              <a:t>E</a:t>
            </a:r>
            <a:r>
              <a:rPr lang="en-US" sz="2900" baseline="-30000" dirty="0" err="1" smtClean="0">
                <a:ea typeface="MS Mincho" pitchFamily="49" charset="-128"/>
              </a:rPr>
              <a:t>Od</a:t>
            </a:r>
            <a:r>
              <a:rPr lang="en-US" dirty="0" smtClean="0">
                <a:ea typeface="MS Mincho" pitchFamily="49" charset="-128"/>
              </a:rPr>
              <a:t> exp 2</a:t>
            </a:r>
            <a:r>
              <a:rPr lang="en-US" dirty="0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i="1" dirty="0" smtClean="0">
                <a:ea typeface="MS Mincho" pitchFamily="49" charset="-128"/>
              </a:rPr>
              <a:t>i</a:t>
            </a:r>
            <a:r>
              <a:rPr lang="en-US" dirty="0" smtClean="0">
                <a:latin typeface="Symbol" pitchFamily="18" charset="2"/>
                <a:ea typeface="MS Mincho" pitchFamily="49" charset="-128"/>
              </a:rPr>
              <a:t>n</a:t>
            </a:r>
            <a:r>
              <a:rPr lang="en-US" dirty="0" smtClean="0">
                <a:ea typeface="MS Mincho" pitchFamily="49" charset="-128"/>
              </a:rPr>
              <a:t>(r/c)  = </a:t>
            </a:r>
            <a:r>
              <a:rPr lang="en-US" sz="2900" baseline="-30000" dirty="0" err="1" smtClean="0">
                <a:ea typeface="MS Mincho" pitchFamily="49" charset="-128"/>
              </a:rPr>
              <a:t>REL</a:t>
            </a:r>
            <a:r>
              <a:rPr lang="en-US" b="1" dirty="0" err="1" smtClean="0">
                <a:ea typeface="MS Mincho" pitchFamily="49" charset="-128"/>
              </a:rPr>
              <a:t>E</a:t>
            </a:r>
            <a:r>
              <a:rPr lang="en-US" sz="2900" baseline="-30000" dirty="0" err="1" smtClean="0">
                <a:ea typeface="MS Mincho" pitchFamily="49" charset="-128"/>
              </a:rPr>
              <a:t>Od</a:t>
            </a:r>
            <a:r>
              <a:rPr lang="en-US" dirty="0" smtClean="0">
                <a:ea typeface="MS Mincho" pitchFamily="49" charset="-128"/>
              </a:rPr>
              <a:t> exp 2</a:t>
            </a:r>
            <a:r>
              <a:rPr lang="en-US" dirty="0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i="1" dirty="0" smtClean="0">
                <a:ea typeface="MS Mincho" pitchFamily="49" charset="-128"/>
              </a:rPr>
              <a:t>i</a:t>
            </a:r>
            <a:r>
              <a:rPr lang="en-US" dirty="0" smtClean="0">
                <a:ea typeface="MS Mincho" pitchFamily="49" charset="-128"/>
              </a:rPr>
              <a:t>r/</a:t>
            </a:r>
            <a:r>
              <a:rPr lang="en-US" dirty="0" smtClean="0">
                <a:latin typeface="Symbol" pitchFamily="18" charset="2"/>
                <a:ea typeface="MS Mincho" pitchFamily="49" charset="-128"/>
              </a:rPr>
              <a:t>l</a:t>
            </a:r>
            <a:r>
              <a:rPr lang="en-US" dirty="0" smtClean="0">
                <a:ea typeface="MS Mincho" pitchFamily="49" charset="-128"/>
              </a:rPr>
              <a:t> </a:t>
            </a:r>
            <a:endParaRPr lang="en-US" dirty="0" smtClean="0">
              <a:cs typeface="Times New Roman" pitchFamily="18" charset="0"/>
            </a:endParaRPr>
          </a:p>
          <a:p>
            <a:r>
              <a:rPr lang="en-US" dirty="0" smtClean="0">
                <a:ea typeface="MS Mincho" pitchFamily="49" charset="-128"/>
              </a:rPr>
              <a:t>Substitute </a:t>
            </a:r>
            <a:r>
              <a:rPr lang="en-US" dirty="0" err="1" smtClean="0">
                <a:latin typeface="Symbol" pitchFamily="18" charset="2"/>
                <a:ea typeface="MS Mincho" pitchFamily="49" charset="-128"/>
              </a:rPr>
              <a:t>Df</a:t>
            </a:r>
            <a:r>
              <a:rPr lang="en-US" dirty="0" smtClean="0">
                <a:ea typeface="MS Mincho" pitchFamily="49" charset="-128"/>
              </a:rPr>
              <a:t> = r/</a:t>
            </a:r>
            <a:r>
              <a:rPr lang="en-US" dirty="0" smtClean="0">
                <a:latin typeface="Symbol" pitchFamily="18" charset="2"/>
                <a:ea typeface="MS Mincho" pitchFamily="49" charset="-128"/>
              </a:rPr>
              <a:t>l</a:t>
            </a:r>
            <a:r>
              <a:rPr lang="en-US" dirty="0" smtClean="0">
                <a:ea typeface="MS Mincho" pitchFamily="49" charset="-128"/>
              </a:rPr>
              <a:t> (= 2</a:t>
            </a:r>
            <a:r>
              <a:rPr lang="en-US" dirty="0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b="1" dirty="0" smtClean="0">
                <a:ea typeface="MS Mincho" pitchFamily="49" charset="-128"/>
              </a:rPr>
              <a:t>r</a:t>
            </a:r>
            <a:r>
              <a:rPr lang="en-US" dirty="0" smtClean="0">
                <a:ea typeface="MS Mincho" pitchFamily="49" charset="-128"/>
              </a:rPr>
              <a:t>·</a:t>
            </a:r>
            <a:r>
              <a:rPr lang="en-US" b="1" dirty="0" smtClean="0">
                <a:ea typeface="MS Mincho" pitchFamily="49" charset="-128"/>
              </a:rPr>
              <a:t>r*</a:t>
            </a:r>
            <a:r>
              <a:rPr lang="en-US" dirty="0" smtClean="0">
                <a:ea typeface="MS Mincho" pitchFamily="49" charset="-128"/>
              </a:rPr>
              <a:t>)</a:t>
            </a:r>
          </a:p>
          <a:p>
            <a:pPr lvl="1"/>
            <a:r>
              <a:rPr lang="en-US" dirty="0" smtClean="0">
                <a:ea typeface="MS Mincho" pitchFamily="49" charset="-128"/>
              </a:rPr>
              <a:t>&amp; sum over N scattering points: </a:t>
            </a:r>
            <a:endParaRPr lang="en-US" dirty="0" smtClean="0">
              <a:cs typeface="Times New Roman" pitchFamily="18" charset="0"/>
            </a:endParaRPr>
          </a:p>
          <a:p>
            <a:r>
              <a:rPr lang="en-US" dirty="0" smtClean="0">
                <a:ea typeface="MS Mincho" pitchFamily="49" charset="-128"/>
              </a:rPr>
              <a:t>Let </a:t>
            </a:r>
            <a:r>
              <a:rPr lang="en-US" b="1" dirty="0" err="1" smtClean="0">
                <a:ea typeface="MS Mincho" pitchFamily="49" charset="-128"/>
              </a:rPr>
              <a:t>r</a:t>
            </a:r>
            <a:r>
              <a:rPr lang="en-US" sz="2900" baseline="-30000" dirty="0" err="1" smtClean="0">
                <a:ea typeface="MS Mincho" pitchFamily="49" charset="-128"/>
              </a:rPr>
              <a:t>j</a:t>
            </a:r>
            <a:r>
              <a:rPr lang="en-US" dirty="0" smtClean="0">
                <a:ea typeface="MS Mincho" pitchFamily="49" charset="-128"/>
              </a:rPr>
              <a:t> be center of </a:t>
            </a:r>
            <a:r>
              <a:rPr lang="en-US" dirty="0" err="1" smtClean="0">
                <a:ea typeface="MS Mincho" pitchFamily="49" charset="-128"/>
              </a:rPr>
              <a:t>j</a:t>
            </a:r>
            <a:r>
              <a:rPr lang="en-US" sz="2900" baseline="30000" dirty="0" err="1" smtClean="0">
                <a:ea typeface="MS Mincho" pitchFamily="49" charset="-128"/>
              </a:rPr>
              <a:t>th</a:t>
            </a:r>
            <a:r>
              <a:rPr lang="en-US" dirty="0" smtClean="0">
                <a:ea typeface="MS Mincho" pitchFamily="49" charset="-128"/>
              </a:rPr>
              <a:t> atom. </a:t>
            </a:r>
            <a:endParaRPr lang="en-US" dirty="0" smtClean="0">
              <a:cs typeface="Times New Roman" pitchFamily="18" charset="0"/>
            </a:endParaRPr>
          </a:p>
          <a:p>
            <a:r>
              <a:rPr lang="en-US" b="1" dirty="0" smtClean="0">
                <a:ea typeface="MS Mincho" pitchFamily="49" charset="-128"/>
              </a:rPr>
              <a:t>F</a:t>
            </a:r>
            <a:r>
              <a:rPr lang="en-US" dirty="0" smtClean="0">
                <a:ea typeface="MS Mincho" pitchFamily="49" charset="-128"/>
              </a:rPr>
              <a:t>(</a:t>
            </a:r>
            <a:r>
              <a:rPr lang="en-US" b="1" dirty="0" smtClean="0">
                <a:ea typeface="MS Mincho" pitchFamily="49" charset="-128"/>
              </a:rPr>
              <a:t>r*</a:t>
            </a:r>
            <a:r>
              <a:rPr lang="en-US" dirty="0" smtClean="0">
                <a:ea typeface="MS Mincho" pitchFamily="49" charset="-128"/>
              </a:rPr>
              <a:t>) =  </a:t>
            </a:r>
            <a:r>
              <a:rPr lang="en-US" sz="4000" dirty="0" err="1" smtClean="0">
                <a:latin typeface="Symbol" pitchFamily="18" charset="2"/>
                <a:ea typeface="MS Mincho" pitchFamily="49" charset="-128"/>
              </a:rPr>
              <a:t>S</a:t>
            </a:r>
            <a:r>
              <a:rPr lang="en-US" sz="4000" baseline="30000" dirty="0" err="1" smtClean="0">
                <a:ea typeface="MS Mincho" pitchFamily="49" charset="-128"/>
              </a:rPr>
              <a:t>N</a:t>
            </a:r>
            <a:r>
              <a:rPr lang="en-US" sz="4000" baseline="-30000" dirty="0" err="1" smtClean="0">
                <a:ea typeface="MS Mincho" pitchFamily="49" charset="-128"/>
              </a:rPr>
              <a:t>j</a:t>
            </a:r>
            <a:r>
              <a:rPr lang="en-US" sz="4000" baseline="-30000" dirty="0" smtClean="0">
                <a:ea typeface="MS Mincho" pitchFamily="49" charset="-128"/>
              </a:rPr>
              <a:t>=1</a:t>
            </a:r>
            <a:r>
              <a:rPr lang="en-US" dirty="0" smtClean="0">
                <a:ea typeface="MS Mincho" pitchFamily="49" charset="-128"/>
              </a:rPr>
              <a:t> </a:t>
            </a:r>
            <a:r>
              <a:rPr lang="en-US" dirty="0" err="1" smtClean="0">
                <a:ea typeface="MS Mincho" pitchFamily="49" charset="-128"/>
              </a:rPr>
              <a:t>A</a:t>
            </a:r>
            <a:r>
              <a:rPr lang="en-US" sz="2900" baseline="-30000" dirty="0" err="1" smtClean="0">
                <a:ea typeface="MS Mincho" pitchFamily="49" charset="-128"/>
              </a:rPr>
              <a:t>j</a:t>
            </a:r>
            <a:r>
              <a:rPr lang="en-US" dirty="0" smtClean="0">
                <a:ea typeface="MS Mincho" pitchFamily="49" charset="-128"/>
              </a:rPr>
              <a:t> exp 2</a:t>
            </a:r>
            <a:r>
              <a:rPr lang="en-US" dirty="0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i="1" dirty="0" smtClean="0">
                <a:ea typeface="MS Mincho" pitchFamily="49" charset="-128"/>
              </a:rPr>
              <a:t>i </a:t>
            </a:r>
            <a:r>
              <a:rPr lang="en-US" b="1" dirty="0" smtClean="0">
                <a:ea typeface="MS Mincho" pitchFamily="49" charset="-128"/>
              </a:rPr>
              <a:t>r*</a:t>
            </a:r>
            <a:r>
              <a:rPr lang="en-US" dirty="0" smtClean="0">
                <a:ea typeface="MS Mincho" pitchFamily="49" charset="-128"/>
              </a:rPr>
              <a:t>·</a:t>
            </a:r>
            <a:r>
              <a:rPr lang="en-US" b="1" dirty="0" err="1" smtClean="0">
                <a:ea typeface="MS Mincho" pitchFamily="49" charset="-128"/>
              </a:rPr>
              <a:t>r</a:t>
            </a:r>
            <a:r>
              <a:rPr lang="en-US" sz="2900" baseline="-30000" dirty="0" err="1" smtClean="0">
                <a:ea typeface="MS Mincho" pitchFamily="49" charset="-128"/>
              </a:rPr>
              <a:t>j</a:t>
            </a:r>
            <a:r>
              <a:rPr lang="en-US" dirty="0" smtClean="0">
                <a:ea typeface="MS Mincho" pitchFamily="49" charset="-128"/>
              </a:rPr>
              <a:t> </a:t>
            </a:r>
            <a:endParaRPr lang="en-US" dirty="0" smtClean="0">
              <a:cs typeface="Times New Roman" pitchFamily="18" charset="0"/>
            </a:endParaRPr>
          </a:p>
          <a:p>
            <a:r>
              <a:rPr lang="en-US" dirty="0" smtClean="0">
                <a:ea typeface="MS Mincho" pitchFamily="49" charset="-128"/>
              </a:rPr>
              <a:t>Consider scattering relative to a free electron. </a:t>
            </a:r>
            <a:endParaRPr lang="en-US" dirty="0" smtClean="0">
              <a:cs typeface="Times New Roman" pitchFamily="18" charset="0"/>
            </a:endParaRPr>
          </a:p>
          <a:p>
            <a:pPr lvl="1"/>
            <a:r>
              <a:rPr lang="en-US" dirty="0" smtClean="0">
                <a:ea typeface="MS Mincho" pitchFamily="49" charset="-128"/>
              </a:rPr>
              <a:t>By Convolution Theorem (later): </a:t>
            </a:r>
            <a:endParaRPr lang="en-US" dirty="0" smtClean="0">
              <a:cs typeface="Times New Roman" pitchFamily="18" charset="0"/>
            </a:endParaRPr>
          </a:p>
          <a:p>
            <a:pPr lvl="1"/>
            <a:r>
              <a:rPr lang="en-US" b="1" dirty="0" smtClean="0">
                <a:ea typeface="MS Mincho" pitchFamily="49" charset="-128"/>
              </a:rPr>
              <a:t>F</a:t>
            </a:r>
            <a:r>
              <a:rPr lang="en-US" dirty="0" smtClean="0">
                <a:ea typeface="MS Mincho" pitchFamily="49" charset="-128"/>
              </a:rPr>
              <a:t>(</a:t>
            </a:r>
            <a:r>
              <a:rPr lang="en-US" b="1" dirty="0" smtClean="0">
                <a:ea typeface="MS Mincho" pitchFamily="49" charset="-128"/>
              </a:rPr>
              <a:t>r*</a:t>
            </a:r>
            <a:r>
              <a:rPr lang="en-US" dirty="0" smtClean="0">
                <a:ea typeface="MS Mincho" pitchFamily="49" charset="-128"/>
              </a:rPr>
              <a:t>) = </a:t>
            </a:r>
            <a:r>
              <a:rPr lang="en-US" sz="4000" dirty="0" err="1" smtClean="0">
                <a:latin typeface="Symbol" pitchFamily="18" charset="2"/>
                <a:ea typeface="MS Mincho" pitchFamily="49" charset="-128"/>
              </a:rPr>
              <a:t>S</a:t>
            </a:r>
            <a:r>
              <a:rPr lang="en-US" sz="4000" baseline="30000" dirty="0" err="1" smtClean="0">
                <a:ea typeface="MS Mincho" pitchFamily="49" charset="-128"/>
              </a:rPr>
              <a:t>N</a:t>
            </a:r>
            <a:r>
              <a:rPr lang="en-US" sz="4000" baseline="-30000" dirty="0" err="1" smtClean="0">
                <a:ea typeface="MS Mincho" pitchFamily="49" charset="-128"/>
              </a:rPr>
              <a:t>j</a:t>
            </a:r>
            <a:r>
              <a:rPr lang="en-US" sz="4000" baseline="-30000" dirty="0" smtClean="0">
                <a:ea typeface="MS Mincho" pitchFamily="49" charset="-128"/>
              </a:rPr>
              <a:t>=1</a:t>
            </a:r>
            <a:r>
              <a:rPr lang="en-US" dirty="0" smtClean="0">
                <a:ea typeface="MS Mincho" pitchFamily="49" charset="-128"/>
              </a:rPr>
              <a:t> </a:t>
            </a:r>
            <a:r>
              <a:rPr lang="en-US" dirty="0" err="1" smtClean="0">
                <a:ea typeface="MS Mincho" pitchFamily="49" charset="-128"/>
              </a:rPr>
              <a:t>f</a:t>
            </a:r>
            <a:r>
              <a:rPr lang="en-US" sz="2900" baseline="-30000" dirty="0" err="1" smtClean="0">
                <a:ea typeface="MS Mincho" pitchFamily="49" charset="-128"/>
              </a:rPr>
              <a:t>at,j</a:t>
            </a:r>
            <a:r>
              <a:rPr lang="en-US" dirty="0" smtClean="0">
                <a:ea typeface="MS Mincho" pitchFamily="49" charset="-128"/>
              </a:rPr>
              <a:t>(Z, </a:t>
            </a:r>
            <a:r>
              <a:rPr lang="en-US" b="1" dirty="0" smtClean="0">
                <a:ea typeface="MS Mincho" pitchFamily="49" charset="-128"/>
              </a:rPr>
              <a:t>r*</a:t>
            </a:r>
            <a:r>
              <a:rPr lang="en-US" dirty="0" smtClean="0">
                <a:ea typeface="MS Mincho" pitchFamily="49" charset="-128"/>
              </a:rPr>
              <a:t>, U) exp 2</a:t>
            </a:r>
            <a:r>
              <a:rPr lang="en-US" dirty="0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i="1" dirty="0" smtClean="0">
                <a:ea typeface="MS Mincho" pitchFamily="49" charset="-128"/>
              </a:rPr>
              <a:t>i </a:t>
            </a:r>
            <a:r>
              <a:rPr lang="en-US" b="1" dirty="0" smtClean="0">
                <a:ea typeface="MS Mincho" pitchFamily="49" charset="-128"/>
              </a:rPr>
              <a:t>r*</a:t>
            </a:r>
            <a:r>
              <a:rPr lang="en-US" dirty="0" smtClean="0">
                <a:ea typeface="MS Mincho" pitchFamily="49" charset="-128"/>
              </a:rPr>
              <a:t>·</a:t>
            </a:r>
            <a:r>
              <a:rPr lang="en-US" b="1" dirty="0" err="1" smtClean="0">
                <a:ea typeface="MS Mincho" pitchFamily="49" charset="-128"/>
              </a:rPr>
              <a:t>r</a:t>
            </a:r>
            <a:r>
              <a:rPr lang="en-US" sz="2900" baseline="-30000" dirty="0" err="1" smtClean="0">
                <a:ea typeface="MS Mincho" pitchFamily="49" charset="-128"/>
              </a:rPr>
              <a:t>j</a:t>
            </a:r>
            <a:r>
              <a:rPr lang="en-US" dirty="0" smtClean="0">
                <a:ea typeface="MS Mincho" pitchFamily="49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X-rays</a:t>
            </a:r>
            <a:endParaRPr lang="en-US" dirty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Part 1:</a:t>
            </a:r>
          </a:p>
        </p:txBody>
      </p:sp>
      <p:sp>
        <p:nvSpPr>
          <p:cNvPr id="410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410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41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292B58F-BD11-40B2-9479-5BF68C716356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B3FA10-D734-4B16-A492-EDFC2F6114DF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MS Mincho" pitchFamily="49" charset="-128"/>
              </a:rPr>
              <a:t>Atomic Structure Factor eqn.(2)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lvl="1" indent="-342900">
              <a:buFont typeface="Wingdings" pitchFamily="2" charset="2"/>
              <a:buChar char="Ø"/>
            </a:pPr>
            <a:r>
              <a:rPr lang="en-US" b="1" dirty="0" smtClean="0">
                <a:ea typeface="MS Mincho" pitchFamily="49" charset="-128"/>
              </a:rPr>
              <a:t>F</a:t>
            </a:r>
            <a:r>
              <a:rPr lang="en-US" dirty="0" smtClean="0">
                <a:ea typeface="MS Mincho" pitchFamily="49" charset="-128"/>
              </a:rPr>
              <a:t>(</a:t>
            </a:r>
            <a:r>
              <a:rPr lang="en-US" b="1" dirty="0" smtClean="0">
                <a:ea typeface="MS Mincho" pitchFamily="49" charset="-128"/>
              </a:rPr>
              <a:t>r*</a:t>
            </a:r>
            <a:r>
              <a:rPr lang="en-US" dirty="0" smtClean="0">
                <a:ea typeface="MS Mincho" pitchFamily="49" charset="-128"/>
              </a:rPr>
              <a:t>) = </a:t>
            </a:r>
            <a:r>
              <a:rPr lang="en-US" sz="4000" dirty="0" err="1" smtClean="0">
                <a:latin typeface="Symbol" pitchFamily="18" charset="2"/>
                <a:ea typeface="MS Mincho" pitchFamily="49" charset="-128"/>
              </a:rPr>
              <a:t>S</a:t>
            </a:r>
            <a:r>
              <a:rPr lang="en-US" sz="4000" baseline="30000" dirty="0" err="1" smtClean="0">
                <a:ea typeface="MS Mincho" pitchFamily="49" charset="-128"/>
              </a:rPr>
              <a:t>N</a:t>
            </a:r>
            <a:r>
              <a:rPr lang="en-US" sz="4000" baseline="-30000" dirty="0" err="1" smtClean="0">
                <a:ea typeface="MS Mincho" pitchFamily="49" charset="-128"/>
              </a:rPr>
              <a:t>j</a:t>
            </a:r>
            <a:r>
              <a:rPr lang="en-US" sz="4000" baseline="-30000" dirty="0" smtClean="0">
                <a:ea typeface="MS Mincho" pitchFamily="49" charset="-128"/>
              </a:rPr>
              <a:t>=1</a:t>
            </a:r>
            <a:r>
              <a:rPr lang="en-US" dirty="0" smtClean="0">
                <a:ea typeface="MS Mincho" pitchFamily="49" charset="-128"/>
              </a:rPr>
              <a:t> </a:t>
            </a:r>
            <a:r>
              <a:rPr lang="en-US" dirty="0" err="1" smtClean="0">
                <a:ea typeface="MS Mincho" pitchFamily="49" charset="-128"/>
              </a:rPr>
              <a:t>f</a:t>
            </a:r>
            <a:r>
              <a:rPr lang="en-US" sz="2900" baseline="-30000" dirty="0" err="1" smtClean="0">
                <a:ea typeface="MS Mincho" pitchFamily="49" charset="-128"/>
              </a:rPr>
              <a:t>at,j</a:t>
            </a:r>
            <a:r>
              <a:rPr lang="en-US" dirty="0" smtClean="0">
                <a:ea typeface="MS Mincho" pitchFamily="49" charset="-128"/>
              </a:rPr>
              <a:t>(Z, </a:t>
            </a:r>
            <a:r>
              <a:rPr lang="en-US" b="1" dirty="0" smtClean="0">
                <a:ea typeface="MS Mincho" pitchFamily="49" charset="-128"/>
              </a:rPr>
              <a:t>r*</a:t>
            </a:r>
            <a:r>
              <a:rPr lang="en-US" dirty="0" smtClean="0">
                <a:ea typeface="MS Mincho" pitchFamily="49" charset="-128"/>
              </a:rPr>
              <a:t>, U) exp 2</a:t>
            </a:r>
            <a:r>
              <a:rPr lang="en-US" dirty="0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i="1" dirty="0" smtClean="0">
                <a:ea typeface="MS Mincho" pitchFamily="49" charset="-128"/>
              </a:rPr>
              <a:t>i </a:t>
            </a:r>
            <a:r>
              <a:rPr lang="en-US" b="1" dirty="0" smtClean="0">
                <a:ea typeface="MS Mincho" pitchFamily="49" charset="-128"/>
              </a:rPr>
              <a:t>r*</a:t>
            </a:r>
            <a:r>
              <a:rPr lang="en-US" dirty="0" smtClean="0">
                <a:ea typeface="MS Mincho" pitchFamily="49" charset="-128"/>
              </a:rPr>
              <a:t>·</a:t>
            </a:r>
            <a:r>
              <a:rPr lang="en-US" b="1" dirty="0" err="1" smtClean="0">
                <a:ea typeface="MS Mincho" pitchFamily="49" charset="-128"/>
              </a:rPr>
              <a:t>r</a:t>
            </a:r>
            <a:r>
              <a:rPr lang="en-US" sz="2900" baseline="-30000" dirty="0" err="1" smtClean="0">
                <a:ea typeface="MS Mincho" pitchFamily="49" charset="-128"/>
              </a:rPr>
              <a:t>j</a:t>
            </a:r>
            <a:r>
              <a:rPr lang="en-US" dirty="0" smtClean="0">
                <a:ea typeface="MS Mincho" pitchFamily="49" charset="-128"/>
              </a:rPr>
              <a:t> </a:t>
            </a:r>
            <a:endParaRPr lang="en-US" sz="3200" dirty="0" smtClean="0">
              <a:ea typeface="MS Mincho" pitchFamily="49" charset="-128"/>
            </a:endParaRPr>
          </a:p>
          <a:p>
            <a:r>
              <a:rPr lang="en-US" sz="3200" dirty="0" smtClean="0">
                <a:ea typeface="MS Mincho" pitchFamily="49" charset="-128"/>
              </a:rPr>
              <a:t>f</a:t>
            </a:r>
            <a:r>
              <a:rPr lang="en-US" sz="3200" baseline="-30000" dirty="0" smtClean="0">
                <a:ea typeface="MS Mincho" pitchFamily="49" charset="-128"/>
              </a:rPr>
              <a:t>at</a:t>
            </a:r>
            <a:r>
              <a:rPr lang="en-US" sz="3200" dirty="0" smtClean="0">
                <a:ea typeface="MS Mincho" pitchFamily="49" charset="-128"/>
              </a:rPr>
              <a:t> </a:t>
            </a:r>
            <a:r>
              <a:rPr lang="en-US" sz="3200" dirty="0" smtClean="0">
                <a:latin typeface="Symbol" pitchFamily="18" charset="2"/>
                <a:cs typeface="Times New Roman" pitchFamily="18" charset="0"/>
              </a:rPr>
              <a:t>º</a:t>
            </a:r>
            <a:r>
              <a:rPr lang="en-US" sz="3200" dirty="0" smtClean="0">
                <a:ea typeface="MS Mincho" pitchFamily="49" charset="-128"/>
              </a:rPr>
              <a:t> </a:t>
            </a:r>
            <a:r>
              <a:rPr lang="en-US" sz="3200" i="1" dirty="0" smtClean="0">
                <a:ea typeface="MS Mincho" pitchFamily="49" charset="-128"/>
              </a:rPr>
              <a:t>atomic scattering factor</a:t>
            </a:r>
            <a:r>
              <a:rPr lang="en-US" sz="3200" dirty="0" smtClean="0">
                <a:ea typeface="MS Mincho" pitchFamily="49" charset="-128"/>
              </a:rPr>
              <a:t> </a:t>
            </a:r>
            <a:r>
              <a:rPr lang="en-US" sz="3200" dirty="0" smtClean="0">
                <a:latin typeface="Symbol" pitchFamily="18" charset="2"/>
                <a:cs typeface="Times New Roman" pitchFamily="18" charset="0"/>
              </a:rPr>
              <a:t>º </a:t>
            </a:r>
            <a:r>
              <a:rPr lang="en-US" sz="3200" dirty="0" smtClean="0">
                <a:latin typeface="Script MT Bold" pitchFamily="66" charset="0"/>
                <a:ea typeface="MS Mincho" pitchFamily="49" charset="-128"/>
              </a:rPr>
              <a:t>FT</a:t>
            </a:r>
            <a:r>
              <a:rPr lang="en-US" sz="3200" dirty="0" smtClean="0">
                <a:ea typeface="MS Mincho" pitchFamily="49" charset="-128"/>
              </a:rPr>
              <a:t> isolated atom (later):  </a:t>
            </a:r>
            <a:endParaRPr lang="en-US" sz="3200" dirty="0" smtClean="0">
              <a:cs typeface="Times New Roman" pitchFamily="18" charset="0"/>
            </a:endParaRPr>
          </a:p>
          <a:p>
            <a:r>
              <a:rPr lang="en-US" sz="3200" dirty="0" smtClean="0">
                <a:ea typeface="MS Mincho" pitchFamily="49" charset="-128"/>
              </a:rPr>
              <a:t>Depends on # electrons, thermal vibration. </a:t>
            </a:r>
            <a:endParaRPr lang="en-US" sz="3200" dirty="0" smtClean="0">
              <a:cs typeface="Times New Roman" pitchFamily="18" charset="0"/>
            </a:endParaRPr>
          </a:p>
          <a:p>
            <a:pPr lvl="1"/>
            <a:r>
              <a:rPr lang="en-US" sz="3200" dirty="0" smtClean="0">
                <a:ea typeface="MS Mincho" pitchFamily="49" charset="-128"/>
              </a:rPr>
              <a:t>Tabulated theoretical or experimental values. </a:t>
            </a:r>
            <a:endParaRPr lang="en-US" sz="3200" dirty="0" smtClean="0">
              <a:cs typeface="Times New Roman" pitchFamily="18" charset="0"/>
            </a:endParaRPr>
          </a:p>
          <a:p>
            <a:r>
              <a:rPr lang="en-US" sz="3200" dirty="0" smtClean="0">
                <a:ea typeface="MS Mincho" pitchFamily="49" charset="-128"/>
              </a:rPr>
              <a:t>Can be approximated roughly by spherically symmetric Gaussian.</a:t>
            </a:r>
          </a:p>
          <a:p>
            <a:r>
              <a:rPr lang="en-US" sz="3200" dirty="0" smtClean="0">
                <a:ea typeface="MS Mincho" pitchFamily="49" charset="-128"/>
              </a:rPr>
              <a:t>Scattering </a:t>
            </a:r>
            <a:r>
              <a:rPr lang="en-US" sz="3200" dirty="0" smtClean="0">
                <a:latin typeface="Symbol" pitchFamily="18" charset="2"/>
                <a:cs typeface="Times New Roman" pitchFamily="18" charset="0"/>
              </a:rPr>
              <a:t>º </a:t>
            </a:r>
            <a:r>
              <a:rPr lang="en-US" sz="3200" dirty="0" smtClean="0">
                <a:latin typeface="Script MT Bold" pitchFamily="66" charset="0"/>
                <a:ea typeface="MS Mincho" pitchFamily="49" charset="-128"/>
              </a:rPr>
              <a:t>FT</a:t>
            </a:r>
            <a:r>
              <a:rPr lang="en-US" sz="3200" dirty="0" smtClean="0">
                <a:ea typeface="MS Mincho" pitchFamily="49" charset="-128"/>
              </a:rPr>
              <a:t>(molecule)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6AA6774-DDA4-48C9-AE55-613A32F40840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Scattering by elements of electron density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 smtClean="0">
                <a:ea typeface="MS Mincho" pitchFamily="49" charset="-128"/>
              </a:rPr>
              <a:t>F</a:t>
            </a:r>
            <a:r>
              <a:rPr lang="en-US" smtClean="0">
                <a:ea typeface="MS Mincho" pitchFamily="49" charset="-128"/>
              </a:rPr>
              <a:t>(</a:t>
            </a:r>
            <a:r>
              <a:rPr lang="en-US" b="1" smtClean="0">
                <a:ea typeface="MS Mincho" pitchFamily="49" charset="-128"/>
              </a:rPr>
              <a:t>r*</a:t>
            </a:r>
            <a:r>
              <a:rPr lang="en-US" smtClean="0">
                <a:ea typeface="MS Mincho" pitchFamily="49" charset="-128"/>
              </a:rPr>
              <a:t>) =  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S</a:t>
            </a:r>
            <a:r>
              <a:rPr lang="en-US" sz="2900" baseline="30000" smtClean="0">
                <a:ea typeface="MS Mincho" pitchFamily="49" charset="-128"/>
              </a:rPr>
              <a:t>N</a:t>
            </a:r>
            <a:r>
              <a:rPr lang="en-US" sz="2900" baseline="-30000" smtClean="0">
                <a:ea typeface="MS Mincho" pitchFamily="49" charset="-128"/>
              </a:rPr>
              <a:t>j=1</a:t>
            </a:r>
            <a:r>
              <a:rPr lang="en-US" smtClean="0">
                <a:ea typeface="MS Mincho" pitchFamily="49" charset="-128"/>
              </a:rPr>
              <a:t> </a:t>
            </a:r>
            <a:r>
              <a:rPr lang="en-US" b="1" smtClean="0">
                <a:ea typeface="MS Mincho" pitchFamily="49" charset="-128"/>
              </a:rPr>
              <a:t>A</a:t>
            </a:r>
            <a:r>
              <a:rPr lang="en-US" sz="2900" baseline="-30000" smtClean="0">
                <a:ea typeface="MS Mincho" pitchFamily="49" charset="-128"/>
              </a:rPr>
              <a:t>j</a:t>
            </a:r>
            <a:r>
              <a:rPr lang="en-US" smtClean="0">
                <a:ea typeface="MS Mincho" pitchFamily="49" charset="-128"/>
              </a:rPr>
              <a:t> exp 2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i="1" smtClean="0">
                <a:ea typeface="MS Mincho" pitchFamily="49" charset="-128"/>
              </a:rPr>
              <a:t>i </a:t>
            </a:r>
            <a:r>
              <a:rPr lang="en-US" b="1" smtClean="0">
                <a:ea typeface="MS Mincho" pitchFamily="49" charset="-128"/>
              </a:rPr>
              <a:t>r*</a:t>
            </a:r>
            <a:r>
              <a:rPr lang="en-US" smtClean="0">
                <a:ea typeface="MS Mincho" pitchFamily="49" charset="-128"/>
              </a:rPr>
              <a:t>·</a:t>
            </a:r>
            <a:r>
              <a:rPr lang="en-US" b="1" smtClean="0">
                <a:ea typeface="MS Mincho" pitchFamily="49" charset="-128"/>
              </a:rPr>
              <a:t>r</a:t>
            </a:r>
            <a:r>
              <a:rPr lang="en-US" sz="2900" baseline="-30000" smtClean="0">
                <a:ea typeface="MS Mincho" pitchFamily="49" charset="-128"/>
              </a:rPr>
              <a:t>j</a:t>
            </a:r>
            <a:r>
              <a:rPr lang="en-US" smtClean="0">
                <a:ea typeface="MS Mincho" pitchFamily="49" charset="-128"/>
              </a:rPr>
              <a:t> </a:t>
            </a:r>
            <a:endParaRPr lang="en-US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mtClean="0">
                <a:ea typeface="MS Mincho" pitchFamily="49" charset="-128"/>
              </a:rPr>
              <a:t>Let </a:t>
            </a:r>
            <a:r>
              <a:rPr lang="en-US" b="1" smtClean="0">
                <a:ea typeface="MS Mincho" pitchFamily="49" charset="-128"/>
              </a:rPr>
              <a:t>r</a:t>
            </a:r>
            <a:r>
              <a:rPr lang="en-US" sz="2900" baseline="-30000" smtClean="0">
                <a:ea typeface="MS Mincho" pitchFamily="49" charset="-128"/>
              </a:rPr>
              <a:t>j</a:t>
            </a:r>
            <a:r>
              <a:rPr lang="en-US" smtClean="0">
                <a:ea typeface="MS Mincho" pitchFamily="49" charset="-128"/>
              </a:rPr>
              <a:t> be small element of electron density,  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r</a:t>
            </a:r>
            <a:r>
              <a:rPr lang="en-US" smtClean="0">
                <a:ea typeface="MS Mincho" pitchFamily="49" charset="-128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MS Mincho" pitchFamily="49" charset="-128"/>
              </a:rPr>
              <a:t>Consider total scattering: </a:t>
            </a:r>
            <a:endParaRPr lang="en-US" smtClean="0"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b="1" smtClean="0">
                <a:ea typeface="MS Mincho" pitchFamily="49" charset="-128"/>
              </a:rPr>
              <a:t>F</a:t>
            </a:r>
            <a:r>
              <a:rPr lang="en-US" smtClean="0">
                <a:ea typeface="MS Mincho" pitchFamily="49" charset="-128"/>
              </a:rPr>
              <a:t>(</a:t>
            </a:r>
            <a:r>
              <a:rPr lang="en-US" b="1" smtClean="0">
                <a:ea typeface="MS Mincho" pitchFamily="49" charset="-128"/>
              </a:rPr>
              <a:t>r*</a:t>
            </a:r>
            <a:r>
              <a:rPr lang="en-US" smtClean="0">
                <a:ea typeface="MS Mincho" pitchFamily="49" charset="-128"/>
              </a:rPr>
              <a:t>) = </a:t>
            </a:r>
            <a:r>
              <a:rPr lang="en-US" smtClean="0">
                <a:ea typeface="MS Mincho" pitchFamily="49" charset="-128"/>
                <a:sym typeface="Symbol" pitchFamily="18" charset="2"/>
              </a:rPr>
              <a:t></a:t>
            </a:r>
            <a:r>
              <a:rPr lang="en-US" sz="2900" baseline="-30000" smtClean="0">
                <a:ea typeface="MS Mincho" pitchFamily="49" charset="-128"/>
              </a:rPr>
              <a:t>V</a:t>
            </a:r>
            <a:r>
              <a:rPr lang="en-US" smtClean="0">
                <a:ea typeface="MS Mincho" pitchFamily="49" charset="-128"/>
              </a:rPr>
              <a:t> 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r</a:t>
            </a:r>
            <a:r>
              <a:rPr lang="en-US" smtClean="0">
                <a:ea typeface="MS Mincho" pitchFamily="49" charset="-128"/>
              </a:rPr>
              <a:t>(r)exp 2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i="1" smtClean="0">
                <a:ea typeface="MS Mincho" pitchFamily="49" charset="-128"/>
              </a:rPr>
              <a:t>i</a:t>
            </a:r>
            <a:r>
              <a:rPr lang="en-US" b="1" smtClean="0">
                <a:ea typeface="MS Mincho" pitchFamily="49" charset="-128"/>
              </a:rPr>
              <a:t>r*</a:t>
            </a:r>
            <a:r>
              <a:rPr lang="en-US" smtClean="0">
                <a:ea typeface="MS Mincho" pitchFamily="49" charset="-128"/>
              </a:rPr>
              <a:t>·</a:t>
            </a:r>
            <a:r>
              <a:rPr lang="en-US" b="1" smtClean="0">
                <a:ea typeface="MS Mincho" pitchFamily="49" charset="-128"/>
              </a:rPr>
              <a:t>r</a:t>
            </a:r>
            <a:r>
              <a:rPr lang="en-US" smtClean="0">
                <a:ea typeface="MS Mincho" pitchFamily="49" charset="-128"/>
              </a:rPr>
              <a:t> dr </a:t>
            </a:r>
            <a:endParaRPr lang="en-US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mtClean="0">
                <a:ea typeface="MS Mincho" pitchFamily="49" charset="-128"/>
              </a:rPr>
              <a:t>Right-hand side </a:t>
            </a:r>
            <a:r>
              <a:rPr lang="en-US" smtClean="0">
                <a:latin typeface="Symbol" pitchFamily="18" charset="2"/>
                <a:cs typeface="Times New Roman" pitchFamily="18" charset="0"/>
              </a:rPr>
              <a:t>º</a:t>
            </a:r>
            <a:r>
              <a:rPr lang="en-US" smtClean="0">
                <a:ea typeface="MS Mincho" pitchFamily="49" charset="-128"/>
              </a:rPr>
              <a:t> </a:t>
            </a:r>
            <a:r>
              <a:rPr lang="en-US" smtClean="0">
                <a:latin typeface="Script MT Bold" pitchFamily="66" charset="0"/>
                <a:ea typeface="MS Mincho" pitchFamily="49" charset="-128"/>
              </a:rPr>
              <a:t>FT</a:t>
            </a:r>
            <a:r>
              <a:rPr lang="en-US" smtClean="0">
                <a:ea typeface="MS Mincho" pitchFamily="49" charset="-128"/>
              </a:rPr>
              <a:t>(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r</a:t>
            </a:r>
            <a:r>
              <a:rPr lang="en-US" smtClean="0">
                <a:ea typeface="MS Mincho" pitchFamily="49" charset="-128"/>
              </a:rPr>
              <a:t>). </a:t>
            </a:r>
            <a:endParaRPr lang="en-US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mtClean="0">
                <a:ea typeface="MS Mincho" pitchFamily="49" charset="-128"/>
              </a:rPr>
              <a:t>Structure determination: 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ea typeface="MS Mincho" pitchFamily="49" charset="-128"/>
              </a:rPr>
              <a:t>measure amplitude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ea typeface="MS Mincho" pitchFamily="49" charset="-128"/>
              </a:rPr>
              <a:t>determine phase throughout (continuous) function, </a:t>
            </a:r>
            <a:r>
              <a:rPr lang="en-US" b="1" smtClean="0">
                <a:ea typeface="MS Mincho" pitchFamily="49" charset="-128"/>
              </a:rPr>
              <a:t>F</a:t>
            </a:r>
            <a:r>
              <a:rPr lang="en-US" smtClean="0">
                <a:ea typeface="MS Mincho" pitchFamily="49" charset="-128"/>
              </a:rPr>
              <a:t>(</a:t>
            </a:r>
            <a:r>
              <a:rPr lang="en-US" b="1" smtClean="0">
                <a:ea typeface="MS Mincho" pitchFamily="49" charset="-128"/>
              </a:rPr>
              <a:t>r*</a:t>
            </a:r>
            <a:r>
              <a:rPr lang="en-US" smtClean="0">
                <a:ea typeface="MS Mincho" pitchFamily="49" charset="-128"/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ea typeface="MS Mincho" pitchFamily="49" charset="-128"/>
              </a:rPr>
              <a:t>compute inverse </a:t>
            </a:r>
            <a:r>
              <a:rPr lang="en-US" smtClean="0">
                <a:latin typeface="Script MT Bold" pitchFamily="66" charset="0"/>
                <a:ea typeface="MS Mincho" pitchFamily="49" charset="-128"/>
              </a:rPr>
              <a:t>FT</a:t>
            </a:r>
            <a:r>
              <a:rPr lang="en-US" smtClean="0">
                <a:ea typeface="MS Mincho" pitchFamily="49" charset="-128"/>
              </a:rPr>
              <a:t> </a:t>
            </a:r>
            <a:r>
              <a:rPr lang="en-US" smtClean="0">
                <a:ea typeface="MS Mincho" pitchFamily="49" charset="-128"/>
                <a:sym typeface="Wingdings" pitchFamily="2" charset="2"/>
              </a:rPr>
              <a:t></a:t>
            </a:r>
            <a:r>
              <a:rPr lang="en-US" smtClean="0">
                <a:ea typeface="MS Mincho" pitchFamily="49" charset="-128"/>
              </a:rPr>
              <a:t> electron density: </a:t>
            </a:r>
            <a:endParaRPr lang="en-US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mtClean="0">
                <a:latin typeface="Symbol" pitchFamily="18" charset="2"/>
                <a:ea typeface="MS Mincho" pitchFamily="49" charset="-128"/>
              </a:rPr>
              <a:t>r</a:t>
            </a:r>
            <a:r>
              <a:rPr lang="en-US" smtClean="0">
                <a:ea typeface="MS Mincho" pitchFamily="49" charset="-128"/>
              </a:rPr>
              <a:t>(r) = T</a:t>
            </a:r>
            <a:r>
              <a:rPr lang="en-US" sz="2900" baseline="30000" smtClean="0">
                <a:ea typeface="MS Mincho" pitchFamily="49" charset="-128"/>
              </a:rPr>
              <a:t>-1</a:t>
            </a:r>
            <a:r>
              <a:rPr lang="en-US" smtClean="0">
                <a:ea typeface="MS Mincho" pitchFamily="49" charset="-128"/>
              </a:rPr>
              <a:t>[</a:t>
            </a:r>
            <a:r>
              <a:rPr lang="en-US" b="1" smtClean="0">
                <a:ea typeface="MS Mincho" pitchFamily="49" charset="-128"/>
              </a:rPr>
              <a:t>F</a:t>
            </a:r>
            <a:r>
              <a:rPr lang="en-US" smtClean="0">
                <a:ea typeface="MS Mincho" pitchFamily="49" charset="-128"/>
              </a:rPr>
              <a:t>(</a:t>
            </a:r>
            <a:r>
              <a:rPr lang="en-US" b="1" smtClean="0">
                <a:ea typeface="MS Mincho" pitchFamily="49" charset="-128"/>
              </a:rPr>
              <a:t>r*</a:t>
            </a:r>
            <a:r>
              <a:rPr lang="en-US" smtClean="0">
                <a:ea typeface="MS Mincho" pitchFamily="49" charset="-128"/>
              </a:rPr>
              <a:t>)] = V* </a:t>
            </a:r>
            <a:r>
              <a:rPr lang="en-US" smtClean="0">
                <a:ea typeface="MS Mincho" pitchFamily="49" charset="-128"/>
                <a:sym typeface="Symbol" pitchFamily="18" charset="2"/>
              </a:rPr>
              <a:t></a:t>
            </a:r>
            <a:r>
              <a:rPr lang="en-US" sz="2900" baseline="-30000" smtClean="0">
                <a:ea typeface="MS Mincho" pitchFamily="49" charset="-128"/>
              </a:rPr>
              <a:t>V*</a:t>
            </a:r>
            <a:r>
              <a:rPr lang="en-US" b="1" smtClean="0">
                <a:ea typeface="MS Mincho" pitchFamily="49" charset="-128"/>
              </a:rPr>
              <a:t>F</a:t>
            </a:r>
            <a:r>
              <a:rPr lang="en-US" smtClean="0">
                <a:ea typeface="MS Mincho" pitchFamily="49" charset="-128"/>
              </a:rPr>
              <a:t>(</a:t>
            </a:r>
            <a:r>
              <a:rPr lang="en-US" b="1" smtClean="0">
                <a:ea typeface="MS Mincho" pitchFamily="49" charset="-128"/>
              </a:rPr>
              <a:t>r*</a:t>
            </a:r>
            <a:r>
              <a:rPr lang="en-US" smtClean="0">
                <a:ea typeface="MS Mincho" pitchFamily="49" charset="-128"/>
              </a:rPr>
              <a:t>)exp -2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i="1" smtClean="0">
                <a:ea typeface="MS Mincho" pitchFamily="49" charset="-128"/>
              </a:rPr>
              <a:t>i </a:t>
            </a:r>
            <a:r>
              <a:rPr lang="en-US" b="1" smtClean="0">
                <a:ea typeface="MS Mincho" pitchFamily="49" charset="-128"/>
              </a:rPr>
              <a:t>r*</a:t>
            </a:r>
            <a:r>
              <a:rPr lang="en-US" smtClean="0">
                <a:ea typeface="MS Mincho" pitchFamily="49" charset="-128"/>
              </a:rPr>
              <a:t>·rd</a:t>
            </a:r>
            <a:r>
              <a:rPr lang="en-US" b="1" smtClean="0">
                <a:ea typeface="MS Mincho" pitchFamily="49" charset="-128"/>
              </a:rPr>
              <a:t>r*</a:t>
            </a:r>
            <a:r>
              <a:rPr lang="en-US" smtClean="0">
                <a:ea typeface="MS Mincho" pitchFamily="49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161755A-777E-4EA7-AD7B-5156F4B7BEBF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MS Mincho" pitchFamily="49" charset="-128"/>
              </a:rPr>
              <a:t>Fourier Transforms (1)   </a:t>
            </a:r>
            <a:endParaRPr lang="en-US" smtClean="0">
              <a:cs typeface="Times New Roman" pitchFamily="18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smtClean="0">
                <a:ea typeface="MS Mincho" pitchFamily="49" charset="-128"/>
              </a:rPr>
              <a:t>If </a:t>
            </a:r>
            <a:r>
              <a:rPr lang="en-US" sz="2400" b="1" smtClean="0">
                <a:ea typeface="MS Mincho" pitchFamily="49" charset="-128"/>
              </a:rPr>
              <a:t>f</a:t>
            </a:r>
            <a:r>
              <a:rPr lang="en-US" sz="2400" smtClean="0">
                <a:ea typeface="MS Mincho" pitchFamily="49" charset="-128"/>
              </a:rPr>
              <a:t>(</a:t>
            </a:r>
            <a:r>
              <a:rPr lang="en-US" sz="2400" b="1" smtClean="0">
                <a:ea typeface="MS Mincho" pitchFamily="49" charset="-128"/>
              </a:rPr>
              <a:t>x</a:t>
            </a:r>
            <a:r>
              <a:rPr lang="en-US" sz="2400" smtClean="0">
                <a:ea typeface="MS Mincho" pitchFamily="49" charset="-128"/>
              </a:rPr>
              <a:t>) is piecewise integratable, it can be approximated by a Fourier transform (T): </a:t>
            </a:r>
            <a:endParaRPr lang="en-US" sz="2400" smtClean="0">
              <a:cs typeface="Times New Roman" pitchFamily="18" charset="0"/>
            </a:endParaRPr>
          </a:p>
          <a:p>
            <a:r>
              <a:rPr lang="en-US" sz="2400" b="1" smtClean="0">
                <a:ea typeface="MS Mincho" pitchFamily="49" charset="-128"/>
              </a:rPr>
              <a:t>f</a:t>
            </a:r>
            <a:r>
              <a:rPr lang="en-US" sz="2400" smtClean="0">
                <a:ea typeface="MS Mincho" pitchFamily="49" charset="-128"/>
              </a:rPr>
              <a:t>(</a:t>
            </a:r>
            <a:r>
              <a:rPr lang="en-US" sz="2400" b="1" smtClean="0">
                <a:ea typeface="MS Mincho" pitchFamily="49" charset="-128"/>
              </a:rPr>
              <a:t>x</a:t>
            </a:r>
            <a:r>
              <a:rPr lang="en-US" sz="2400" smtClean="0">
                <a:ea typeface="MS Mincho" pitchFamily="49" charset="-128"/>
              </a:rPr>
              <a:t>) = </a:t>
            </a:r>
            <a:r>
              <a:rPr lang="en-US" sz="3200" smtClean="0">
                <a:ea typeface="MS Mincho" pitchFamily="49" charset="-128"/>
                <a:sym typeface="Symbol" pitchFamily="18" charset="2"/>
              </a:rPr>
              <a:t></a:t>
            </a:r>
            <a:r>
              <a:rPr lang="en-US" sz="3200" b="1" baseline="-30000" smtClean="0">
                <a:ea typeface="MS Mincho" pitchFamily="49" charset="-128"/>
              </a:rPr>
              <a:t>x*</a:t>
            </a:r>
            <a:r>
              <a:rPr lang="en-US" sz="2400" smtClean="0">
                <a:ea typeface="MS Mincho" pitchFamily="49" charset="-128"/>
              </a:rPr>
              <a:t> </a:t>
            </a:r>
            <a:r>
              <a:rPr lang="en-US" sz="2400" b="1" smtClean="0">
                <a:ea typeface="MS Mincho" pitchFamily="49" charset="-128"/>
              </a:rPr>
              <a:t>F</a:t>
            </a:r>
            <a:r>
              <a:rPr lang="en-US" sz="2400" smtClean="0">
                <a:ea typeface="MS Mincho" pitchFamily="49" charset="-128"/>
              </a:rPr>
              <a:t>(</a:t>
            </a:r>
            <a:r>
              <a:rPr lang="en-US" sz="2400" b="1" smtClean="0">
                <a:ea typeface="MS Mincho" pitchFamily="49" charset="-128"/>
              </a:rPr>
              <a:t>x*</a:t>
            </a:r>
            <a:r>
              <a:rPr lang="en-US" sz="2400" smtClean="0">
                <a:ea typeface="MS Mincho" pitchFamily="49" charset="-128"/>
              </a:rPr>
              <a:t>) exp -2</a:t>
            </a:r>
            <a:r>
              <a:rPr lang="en-US" sz="2400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sz="2400" i="1" smtClean="0">
                <a:ea typeface="MS Mincho" pitchFamily="49" charset="-128"/>
              </a:rPr>
              <a:t>i </a:t>
            </a:r>
            <a:r>
              <a:rPr lang="en-US" sz="2400" b="1" smtClean="0">
                <a:ea typeface="MS Mincho" pitchFamily="49" charset="-128"/>
              </a:rPr>
              <a:t>x·x*</a:t>
            </a:r>
            <a:r>
              <a:rPr lang="en-US" sz="2400" smtClean="0">
                <a:ea typeface="MS Mincho" pitchFamily="49" charset="-128"/>
              </a:rPr>
              <a:t> d</a:t>
            </a:r>
            <a:r>
              <a:rPr lang="en-US" sz="2400" b="1" smtClean="0">
                <a:ea typeface="MS Mincho" pitchFamily="49" charset="-128"/>
              </a:rPr>
              <a:t>x*</a:t>
            </a:r>
            <a:r>
              <a:rPr lang="en-US" sz="2400" smtClean="0">
                <a:ea typeface="MS Mincho" pitchFamily="49" charset="-128"/>
              </a:rPr>
              <a:t> </a:t>
            </a:r>
            <a:endParaRPr lang="en-US" sz="2400" smtClean="0">
              <a:cs typeface="Times New Roman" pitchFamily="18" charset="0"/>
            </a:endParaRPr>
          </a:p>
          <a:p>
            <a:r>
              <a:rPr lang="en-US" sz="2400" b="1" smtClean="0">
                <a:ea typeface="MS Mincho" pitchFamily="49" charset="-128"/>
              </a:rPr>
              <a:t>F</a:t>
            </a:r>
            <a:r>
              <a:rPr lang="en-US" sz="2400" smtClean="0">
                <a:ea typeface="MS Mincho" pitchFamily="49" charset="-128"/>
              </a:rPr>
              <a:t>(</a:t>
            </a:r>
            <a:r>
              <a:rPr lang="en-US" sz="2400" b="1" smtClean="0">
                <a:ea typeface="MS Mincho" pitchFamily="49" charset="-128"/>
              </a:rPr>
              <a:t>x*</a:t>
            </a:r>
            <a:r>
              <a:rPr lang="en-US" sz="2400" smtClean="0">
                <a:ea typeface="MS Mincho" pitchFamily="49" charset="-128"/>
              </a:rPr>
              <a:t>) is</a:t>
            </a:r>
          </a:p>
          <a:p>
            <a:pPr lvl="1"/>
            <a:r>
              <a:rPr lang="en-US" sz="2400" smtClean="0">
                <a:ea typeface="MS Mincho" pitchFamily="49" charset="-128"/>
              </a:rPr>
              <a:t>a "Fourier coefficient“</a:t>
            </a:r>
          </a:p>
          <a:p>
            <a:pPr lvl="1"/>
            <a:r>
              <a:rPr lang="en-US" sz="2400" smtClean="0">
                <a:ea typeface="MS Mincho" pitchFamily="49" charset="-128"/>
              </a:rPr>
              <a:t>given by an inverse Fourier transform (T</a:t>
            </a:r>
            <a:r>
              <a:rPr lang="en-US" sz="2400" baseline="30000" smtClean="0">
                <a:ea typeface="MS Mincho" pitchFamily="49" charset="-128"/>
              </a:rPr>
              <a:t>-1</a:t>
            </a:r>
            <a:r>
              <a:rPr lang="en-US" sz="2400" smtClean="0">
                <a:ea typeface="MS Mincho" pitchFamily="49" charset="-128"/>
              </a:rPr>
              <a:t>): </a:t>
            </a:r>
            <a:endParaRPr lang="en-US" sz="2400" smtClean="0">
              <a:cs typeface="Times New Roman" pitchFamily="18" charset="0"/>
            </a:endParaRPr>
          </a:p>
          <a:p>
            <a:r>
              <a:rPr lang="en-US" sz="2400" b="1" smtClean="0">
                <a:ea typeface="MS Mincho" pitchFamily="49" charset="-128"/>
              </a:rPr>
              <a:t>F</a:t>
            </a:r>
            <a:r>
              <a:rPr lang="en-US" sz="2400" smtClean="0">
                <a:ea typeface="MS Mincho" pitchFamily="49" charset="-128"/>
              </a:rPr>
              <a:t>(</a:t>
            </a:r>
            <a:r>
              <a:rPr lang="en-US" sz="2400" b="1" smtClean="0">
                <a:ea typeface="MS Mincho" pitchFamily="49" charset="-128"/>
              </a:rPr>
              <a:t>x*</a:t>
            </a:r>
            <a:r>
              <a:rPr lang="en-US" sz="2400" smtClean="0">
                <a:ea typeface="MS Mincho" pitchFamily="49" charset="-128"/>
              </a:rPr>
              <a:t>) = </a:t>
            </a:r>
            <a:r>
              <a:rPr lang="en-US" sz="3200" smtClean="0">
                <a:ea typeface="MS Mincho" pitchFamily="49" charset="-128"/>
                <a:sym typeface="Symbol" pitchFamily="18" charset="2"/>
              </a:rPr>
              <a:t></a:t>
            </a:r>
            <a:r>
              <a:rPr lang="en-US" sz="3200" b="1" baseline="-30000" smtClean="0">
                <a:ea typeface="MS Mincho" pitchFamily="49" charset="-128"/>
              </a:rPr>
              <a:t>x</a:t>
            </a:r>
            <a:r>
              <a:rPr lang="en-US" sz="2400" smtClean="0">
                <a:ea typeface="MS Mincho" pitchFamily="49" charset="-128"/>
              </a:rPr>
              <a:t> </a:t>
            </a:r>
            <a:r>
              <a:rPr lang="en-US" sz="2400" b="1" smtClean="0">
                <a:ea typeface="MS Mincho" pitchFamily="49" charset="-128"/>
              </a:rPr>
              <a:t>f</a:t>
            </a:r>
            <a:r>
              <a:rPr lang="en-US" sz="2400" smtClean="0">
                <a:ea typeface="MS Mincho" pitchFamily="49" charset="-128"/>
              </a:rPr>
              <a:t>(</a:t>
            </a:r>
            <a:r>
              <a:rPr lang="en-US" sz="2400" b="1" smtClean="0">
                <a:ea typeface="MS Mincho" pitchFamily="49" charset="-128"/>
              </a:rPr>
              <a:t>x</a:t>
            </a:r>
            <a:r>
              <a:rPr lang="en-US" sz="2400" smtClean="0">
                <a:ea typeface="MS Mincho" pitchFamily="49" charset="-128"/>
              </a:rPr>
              <a:t>) exp 2</a:t>
            </a:r>
            <a:r>
              <a:rPr lang="en-US" sz="2400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sz="2400" i="1" smtClean="0">
                <a:ea typeface="MS Mincho" pitchFamily="49" charset="-128"/>
              </a:rPr>
              <a:t>i </a:t>
            </a:r>
            <a:r>
              <a:rPr lang="en-US" sz="2400" b="1" smtClean="0">
                <a:ea typeface="MS Mincho" pitchFamily="49" charset="-128"/>
              </a:rPr>
              <a:t>x</a:t>
            </a:r>
            <a:r>
              <a:rPr lang="en-US" sz="2400" smtClean="0">
                <a:ea typeface="MS Mincho" pitchFamily="49" charset="-128"/>
              </a:rPr>
              <a:t>·</a:t>
            </a:r>
            <a:r>
              <a:rPr lang="en-US" sz="2400" b="1" smtClean="0">
                <a:ea typeface="MS Mincho" pitchFamily="49" charset="-128"/>
              </a:rPr>
              <a:t>x*</a:t>
            </a:r>
            <a:r>
              <a:rPr lang="en-US" sz="2400" smtClean="0">
                <a:ea typeface="MS Mincho" pitchFamily="49" charset="-128"/>
              </a:rPr>
              <a:t> d</a:t>
            </a:r>
            <a:r>
              <a:rPr lang="en-US" sz="2400" b="1" smtClean="0">
                <a:ea typeface="MS Mincho" pitchFamily="49" charset="-128"/>
              </a:rPr>
              <a:t>x</a:t>
            </a:r>
            <a:r>
              <a:rPr lang="en-US" sz="2400" smtClean="0">
                <a:ea typeface="MS Mincho" pitchFamily="49" charset="-128"/>
              </a:rPr>
              <a:t> </a:t>
            </a:r>
            <a:endParaRPr lang="en-US" sz="2400" smtClean="0">
              <a:cs typeface="Times New Roman" pitchFamily="18" charset="0"/>
            </a:endParaRPr>
          </a:p>
          <a:p>
            <a:pPr lvl="1"/>
            <a:r>
              <a:rPr lang="en-US" sz="2400" smtClean="0">
                <a:ea typeface="MS Mincho" pitchFamily="49" charset="-128"/>
              </a:rPr>
              <a:t>Both </a:t>
            </a:r>
            <a:r>
              <a:rPr lang="en-US" sz="2400" b="1" smtClean="0">
                <a:ea typeface="MS Mincho" pitchFamily="49" charset="-128"/>
              </a:rPr>
              <a:t>F</a:t>
            </a:r>
            <a:r>
              <a:rPr lang="en-US" sz="2400" smtClean="0">
                <a:ea typeface="MS Mincho" pitchFamily="49" charset="-128"/>
              </a:rPr>
              <a:t>, </a:t>
            </a:r>
            <a:r>
              <a:rPr lang="en-US" sz="2400" b="1" smtClean="0">
                <a:ea typeface="MS Mincho" pitchFamily="49" charset="-128"/>
              </a:rPr>
              <a:t>f</a:t>
            </a:r>
            <a:r>
              <a:rPr lang="en-US" sz="2400" smtClean="0">
                <a:ea typeface="MS Mincho" pitchFamily="49" charset="-128"/>
              </a:rPr>
              <a:t> may be complex. </a:t>
            </a:r>
            <a:endParaRPr lang="en-US" sz="2400" smtClean="0">
              <a:cs typeface="Times New Roman" pitchFamily="18" charset="0"/>
            </a:endParaRPr>
          </a:p>
          <a:p>
            <a:pPr lvl="1"/>
            <a:r>
              <a:rPr lang="en-US" sz="2400" smtClean="0">
                <a:ea typeface="MS Mincho" pitchFamily="49" charset="-128"/>
              </a:rPr>
              <a:t>Crystallographically: </a:t>
            </a:r>
            <a:r>
              <a:rPr lang="en-US" sz="2400" smtClean="0">
                <a:latin typeface="Symbol" pitchFamily="18" charset="2"/>
                <a:ea typeface="MS Mincho" pitchFamily="49" charset="-128"/>
              </a:rPr>
              <a:t>r</a:t>
            </a:r>
            <a:r>
              <a:rPr lang="en-US" sz="2400" smtClean="0">
                <a:ea typeface="MS Mincho" pitchFamily="49" charset="-128"/>
              </a:rPr>
              <a:t> = </a:t>
            </a:r>
            <a:r>
              <a:rPr lang="en-US" sz="2400" smtClean="0">
                <a:latin typeface="French Script MT" pitchFamily="66" charset="0"/>
                <a:ea typeface="MS Mincho" pitchFamily="49" charset="-128"/>
              </a:rPr>
              <a:t>R</a:t>
            </a:r>
            <a:r>
              <a:rPr lang="en-US" sz="2400" smtClean="0">
                <a:ea typeface="MS Mincho" pitchFamily="49" charset="-128"/>
              </a:rPr>
              <a:t>(</a:t>
            </a:r>
            <a:r>
              <a:rPr lang="en-US" sz="2400" b="1" smtClean="0">
                <a:ea typeface="MS Mincho" pitchFamily="49" charset="-128"/>
              </a:rPr>
              <a:t>f</a:t>
            </a:r>
            <a:r>
              <a:rPr lang="en-US" sz="2400" smtClean="0">
                <a:ea typeface="MS Mincho" pitchFamily="49" charset="-128"/>
              </a:rPr>
              <a:t>). </a:t>
            </a:r>
            <a:endParaRPr lang="en-US" sz="2400" smtClean="0">
              <a:cs typeface="Times New Roman" pitchFamily="18" charset="0"/>
            </a:endParaRPr>
          </a:p>
          <a:p>
            <a:r>
              <a:rPr lang="en-US" sz="2400" smtClean="0">
                <a:ea typeface="MS Mincho" pitchFamily="49" charset="-128"/>
              </a:rPr>
              <a:t>Designation of forward, inverse is conventional for crystallography. As both are Fourier transforms, they have corresponding mathematical properties. </a:t>
            </a:r>
            <a:endParaRPr lang="en-US" sz="2400" smtClean="0">
              <a:cs typeface="Times New Roman" pitchFamily="18" charset="0"/>
            </a:endParaRPr>
          </a:p>
        </p:txBody>
      </p:sp>
      <p:sp>
        <p:nvSpPr>
          <p:cNvPr id="25607" name="Text Box 4"/>
          <p:cNvSpPr txBox="1">
            <a:spLocks noChangeArrowheads="1"/>
          </p:cNvSpPr>
          <p:nvPr/>
        </p:nvSpPr>
        <p:spPr bwMode="auto">
          <a:xfrm>
            <a:off x="5715000" y="1143000"/>
            <a:ext cx="3124200" cy="1311275"/>
          </a:xfrm>
          <a:prstGeom prst="rect">
            <a:avLst/>
          </a:prstGeom>
          <a:solidFill>
            <a:srgbClr val="FFFF00"/>
          </a:solidFill>
          <a:ln w="349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Do not confuse this f (general function) with f – the atomic scattering factor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AFDE00-69E8-45A2-804C-518A9AD2EAD2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MS Mincho" pitchFamily="49" charset="-128"/>
              </a:rPr>
              <a:t>Fourier Transform of a Step Function  </a:t>
            </a:r>
            <a:endParaRPr lang="en-US" smtClean="0">
              <a:cs typeface="Times New Roman" pitchFamily="18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MS Mincho" pitchFamily="49" charset="-128"/>
              </a:rPr>
              <a:t>-g &lt;</a:t>
            </a:r>
            <a:r>
              <a:rPr lang="en-US" b="1" smtClean="0">
                <a:ea typeface="MS Mincho" pitchFamily="49" charset="-128"/>
              </a:rPr>
              <a:t> x</a:t>
            </a:r>
            <a:r>
              <a:rPr lang="en-US" smtClean="0">
                <a:ea typeface="MS Mincho" pitchFamily="49" charset="-128"/>
              </a:rPr>
              <a:t> &lt; g: </a:t>
            </a:r>
            <a:r>
              <a:rPr lang="en-US" b="1" smtClean="0">
                <a:ea typeface="MS Mincho" pitchFamily="49" charset="-128"/>
              </a:rPr>
              <a:t>f</a:t>
            </a:r>
            <a:r>
              <a:rPr lang="en-US" smtClean="0">
                <a:ea typeface="MS Mincho" pitchFamily="49" charset="-128"/>
              </a:rPr>
              <a:t>(</a:t>
            </a:r>
            <a:r>
              <a:rPr lang="en-US" b="1" smtClean="0">
                <a:ea typeface="MS Mincho" pitchFamily="49" charset="-128"/>
              </a:rPr>
              <a:t>x</a:t>
            </a:r>
            <a:r>
              <a:rPr lang="en-US" smtClean="0">
                <a:ea typeface="MS Mincho" pitchFamily="49" charset="-128"/>
              </a:rPr>
              <a:t>) = c; else </a:t>
            </a:r>
            <a:r>
              <a:rPr lang="en-US" b="1" smtClean="0">
                <a:ea typeface="MS Mincho" pitchFamily="49" charset="-128"/>
              </a:rPr>
              <a:t>f</a:t>
            </a:r>
            <a:r>
              <a:rPr lang="en-US" smtClean="0">
                <a:ea typeface="MS Mincho" pitchFamily="49" charset="-128"/>
              </a:rPr>
              <a:t>(</a:t>
            </a:r>
            <a:r>
              <a:rPr lang="en-US" b="1" smtClean="0">
                <a:ea typeface="MS Mincho" pitchFamily="49" charset="-128"/>
              </a:rPr>
              <a:t>x</a:t>
            </a:r>
            <a:r>
              <a:rPr lang="en-US" smtClean="0">
                <a:ea typeface="MS Mincho" pitchFamily="49" charset="-128"/>
              </a:rPr>
              <a:t>) = 0 </a:t>
            </a:r>
            <a:endParaRPr lang="en-US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b="1" smtClean="0">
                <a:ea typeface="MS Mincho" pitchFamily="49" charset="-128"/>
              </a:rPr>
              <a:t>F</a:t>
            </a:r>
            <a:r>
              <a:rPr lang="en-US" smtClean="0">
                <a:ea typeface="MS Mincho" pitchFamily="49" charset="-128"/>
              </a:rPr>
              <a:t>(</a:t>
            </a:r>
            <a:r>
              <a:rPr lang="en-US" b="1" smtClean="0">
                <a:ea typeface="MS Mincho" pitchFamily="49" charset="-128"/>
              </a:rPr>
              <a:t>x*</a:t>
            </a:r>
            <a:r>
              <a:rPr lang="en-US" smtClean="0">
                <a:ea typeface="MS Mincho" pitchFamily="49" charset="-128"/>
              </a:rPr>
              <a:t>) = </a:t>
            </a:r>
            <a:r>
              <a:rPr lang="en-US" sz="3600" smtClean="0">
                <a:ea typeface="MS Mincho" pitchFamily="49" charset="-128"/>
                <a:sym typeface="Symbol" pitchFamily="18" charset="2"/>
              </a:rPr>
              <a:t></a:t>
            </a:r>
            <a:r>
              <a:rPr lang="en-US" sz="3600" baseline="-30000" smtClean="0">
                <a:ea typeface="MS Mincho" pitchFamily="49" charset="-128"/>
              </a:rPr>
              <a:t>-g</a:t>
            </a:r>
            <a:r>
              <a:rPr lang="en-US" sz="3600" baseline="30000" smtClean="0">
                <a:ea typeface="MS Mincho" pitchFamily="49" charset="-128"/>
              </a:rPr>
              <a:t>g</a:t>
            </a:r>
            <a:r>
              <a:rPr lang="en-US" smtClean="0">
                <a:ea typeface="MS Mincho" pitchFamily="49" charset="-128"/>
              </a:rPr>
              <a:t> (c).exp 2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smtClean="0">
                <a:ea typeface="MS Mincho" pitchFamily="49" charset="-128"/>
              </a:rPr>
              <a:t> </a:t>
            </a:r>
            <a:r>
              <a:rPr lang="en-US" i="1" smtClean="0">
                <a:ea typeface="MS Mincho" pitchFamily="49" charset="-128"/>
              </a:rPr>
              <a:t>i </a:t>
            </a:r>
            <a:r>
              <a:rPr lang="en-US" b="1" smtClean="0">
                <a:ea typeface="MS Mincho" pitchFamily="49" charset="-128"/>
              </a:rPr>
              <a:t>x*x</a:t>
            </a:r>
            <a:r>
              <a:rPr lang="en-US" smtClean="0">
                <a:ea typeface="MS Mincho" pitchFamily="49" charset="-128"/>
              </a:rPr>
              <a:t> d</a:t>
            </a:r>
            <a:r>
              <a:rPr lang="en-US" b="1" smtClean="0">
                <a:ea typeface="MS Mincho" pitchFamily="49" charset="-128"/>
              </a:rPr>
              <a:t>x</a:t>
            </a:r>
            <a:r>
              <a:rPr lang="en-US" smtClean="0">
                <a:ea typeface="MS Mincho" pitchFamily="49" charset="-128"/>
              </a:rPr>
              <a:t> </a:t>
            </a:r>
            <a:endParaRPr lang="en-US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b="1" smtClean="0">
                <a:ea typeface="MS Mincho" pitchFamily="49" charset="-128"/>
              </a:rPr>
              <a:t>F</a:t>
            </a:r>
            <a:r>
              <a:rPr lang="en-US" smtClean="0">
                <a:ea typeface="MS Mincho" pitchFamily="49" charset="-128"/>
              </a:rPr>
              <a:t>(</a:t>
            </a:r>
            <a:r>
              <a:rPr lang="en-US" b="1" smtClean="0">
                <a:ea typeface="MS Mincho" pitchFamily="49" charset="-128"/>
              </a:rPr>
              <a:t>x*</a:t>
            </a:r>
            <a:r>
              <a:rPr lang="en-US" smtClean="0">
                <a:ea typeface="MS Mincho" pitchFamily="49" charset="-128"/>
              </a:rPr>
              <a:t>) = c</a:t>
            </a:r>
            <a:r>
              <a:rPr lang="en-US" sz="3600" smtClean="0">
                <a:ea typeface="MS Mincho" pitchFamily="49" charset="-128"/>
                <a:sym typeface="Symbol" pitchFamily="18" charset="2"/>
              </a:rPr>
              <a:t></a:t>
            </a:r>
            <a:r>
              <a:rPr lang="en-US" sz="3600" baseline="-30000" smtClean="0">
                <a:ea typeface="MS Mincho" pitchFamily="49" charset="-128"/>
              </a:rPr>
              <a:t>-g</a:t>
            </a:r>
            <a:r>
              <a:rPr lang="en-US" sz="3600" baseline="30000" smtClean="0">
                <a:ea typeface="MS Mincho" pitchFamily="49" charset="-128"/>
              </a:rPr>
              <a:t>g</a:t>
            </a:r>
            <a:r>
              <a:rPr lang="en-US" smtClean="0">
                <a:ea typeface="MS Mincho" pitchFamily="49" charset="-128"/>
              </a:rPr>
              <a:t> cos 2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b="1" smtClean="0">
                <a:ea typeface="MS Mincho" pitchFamily="49" charset="-128"/>
              </a:rPr>
              <a:t> x*x</a:t>
            </a:r>
            <a:r>
              <a:rPr lang="en-US" smtClean="0">
                <a:ea typeface="MS Mincho" pitchFamily="49" charset="-128"/>
              </a:rPr>
              <a:t> d</a:t>
            </a:r>
            <a:r>
              <a:rPr lang="en-US" b="1" smtClean="0">
                <a:ea typeface="MS Mincho" pitchFamily="49" charset="-128"/>
              </a:rPr>
              <a:t>x</a:t>
            </a:r>
            <a:r>
              <a:rPr lang="en-US" smtClean="0">
                <a:ea typeface="MS Mincho" pitchFamily="49" charset="-128"/>
              </a:rPr>
              <a:t>  + </a:t>
            </a:r>
            <a:r>
              <a:rPr lang="en-US" i="1" smtClean="0">
                <a:ea typeface="MS Mincho" pitchFamily="49" charset="-128"/>
              </a:rPr>
              <a:t>i </a:t>
            </a:r>
            <a:r>
              <a:rPr lang="en-US" smtClean="0">
                <a:ea typeface="MS Mincho" pitchFamily="49" charset="-128"/>
              </a:rPr>
              <a:t>c</a:t>
            </a:r>
            <a:r>
              <a:rPr lang="en-US" sz="3600" smtClean="0">
                <a:ea typeface="MS Mincho" pitchFamily="49" charset="-128"/>
                <a:sym typeface="Symbol" pitchFamily="18" charset="2"/>
              </a:rPr>
              <a:t></a:t>
            </a:r>
            <a:r>
              <a:rPr lang="en-US" sz="3600" baseline="-30000" smtClean="0">
                <a:ea typeface="MS Mincho" pitchFamily="49" charset="-128"/>
              </a:rPr>
              <a:t>-g</a:t>
            </a:r>
            <a:r>
              <a:rPr lang="en-US" sz="3600" baseline="30000" smtClean="0">
                <a:ea typeface="MS Mincho" pitchFamily="49" charset="-128"/>
              </a:rPr>
              <a:t>g</a:t>
            </a:r>
            <a:r>
              <a:rPr lang="en-US" smtClean="0">
                <a:ea typeface="MS Mincho" pitchFamily="49" charset="-128"/>
              </a:rPr>
              <a:t> sin 2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b="1" smtClean="0">
                <a:ea typeface="MS Mincho" pitchFamily="49" charset="-128"/>
              </a:rPr>
              <a:t> x*x</a:t>
            </a:r>
            <a:r>
              <a:rPr lang="en-US" smtClean="0">
                <a:ea typeface="MS Mincho" pitchFamily="49" charset="-128"/>
              </a:rPr>
              <a:t> dx </a:t>
            </a:r>
            <a:endParaRPr lang="en-US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b="1" smtClean="0">
                <a:ea typeface="MS Mincho" pitchFamily="49" charset="-128"/>
              </a:rPr>
              <a:t>f</a:t>
            </a:r>
            <a:r>
              <a:rPr lang="en-US" smtClean="0">
                <a:ea typeface="MS Mincho" pitchFamily="49" charset="-128"/>
              </a:rPr>
              <a:t>(</a:t>
            </a:r>
            <a:r>
              <a:rPr lang="en-US" b="1" smtClean="0">
                <a:ea typeface="MS Mincho" pitchFamily="49" charset="-128"/>
              </a:rPr>
              <a:t>x</a:t>
            </a:r>
            <a:r>
              <a:rPr lang="en-US" smtClean="0">
                <a:ea typeface="MS Mincho" pitchFamily="49" charset="-128"/>
              </a:rPr>
              <a:t>) is even function, so 2</a:t>
            </a:r>
            <a:r>
              <a:rPr lang="en-US" sz="2900" baseline="30000" smtClean="0">
                <a:ea typeface="MS Mincho" pitchFamily="49" charset="-128"/>
              </a:rPr>
              <a:t>nd</a:t>
            </a:r>
            <a:r>
              <a:rPr lang="en-US" smtClean="0">
                <a:ea typeface="MS Mincho" pitchFamily="49" charset="-128"/>
              </a:rPr>
              <a:t> integral = 0: </a:t>
            </a:r>
            <a:endParaRPr lang="en-US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b="1" smtClean="0">
                <a:ea typeface="MS Mincho" pitchFamily="49" charset="-128"/>
              </a:rPr>
              <a:t>F</a:t>
            </a:r>
            <a:r>
              <a:rPr lang="en-US" smtClean="0">
                <a:ea typeface="MS Mincho" pitchFamily="49" charset="-128"/>
              </a:rPr>
              <a:t>(</a:t>
            </a:r>
            <a:r>
              <a:rPr lang="en-US" b="1" smtClean="0">
                <a:ea typeface="MS Mincho" pitchFamily="49" charset="-128"/>
              </a:rPr>
              <a:t>x*</a:t>
            </a:r>
            <a:r>
              <a:rPr lang="en-US" smtClean="0">
                <a:ea typeface="MS Mincho" pitchFamily="49" charset="-128"/>
              </a:rPr>
              <a:t>) = c[(sin 2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b="1" smtClean="0">
                <a:ea typeface="MS Mincho" pitchFamily="49" charset="-128"/>
              </a:rPr>
              <a:t>x*x</a:t>
            </a:r>
            <a:r>
              <a:rPr lang="en-US" smtClean="0">
                <a:ea typeface="MS Mincho" pitchFamily="49" charset="-128"/>
              </a:rPr>
              <a:t>)/2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b="1" smtClean="0">
                <a:ea typeface="MS Mincho" pitchFamily="49" charset="-128"/>
              </a:rPr>
              <a:t>x*</a:t>
            </a:r>
            <a:r>
              <a:rPr lang="en-US" smtClean="0">
                <a:ea typeface="MS Mincho" pitchFamily="49" charset="-128"/>
              </a:rPr>
              <a:t>]</a:t>
            </a:r>
            <a:r>
              <a:rPr lang="en-US" sz="2900" baseline="-30000" smtClean="0">
                <a:ea typeface="MS Mincho" pitchFamily="49" charset="-128"/>
              </a:rPr>
              <a:t>-g</a:t>
            </a:r>
            <a:r>
              <a:rPr lang="en-US" sz="2900" baseline="30000" smtClean="0">
                <a:ea typeface="MS Mincho" pitchFamily="49" charset="-128"/>
              </a:rPr>
              <a:t>g</a:t>
            </a:r>
            <a:r>
              <a:rPr lang="en-US" smtClean="0">
                <a:ea typeface="MS Mincho" pitchFamily="49" charset="-128"/>
              </a:rPr>
              <a:t> </a:t>
            </a:r>
            <a:endParaRPr lang="en-US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mtClean="0">
                <a:ea typeface="MS Mincho" pitchFamily="49" charset="-128"/>
              </a:rPr>
              <a:t>= c((sin 2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smtClean="0">
                <a:ea typeface="MS Mincho" pitchFamily="49" charset="-128"/>
              </a:rPr>
              <a:t>g</a:t>
            </a:r>
            <a:r>
              <a:rPr lang="en-US" b="1" smtClean="0">
                <a:ea typeface="MS Mincho" pitchFamily="49" charset="-128"/>
              </a:rPr>
              <a:t>x*</a:t>
            </a:r>
            <a:r>
              <a:rPr lang="en-US" smtClean="0">
                <a:ea typeface="MS Mincho" pitchFamily="49" charset="-128"/>
              </a:rPr>
              <a:t>)/2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b="1" smtClean="0">
                <a:ea typeface="MS Mincho" pitchFamily="49" charset="-128"/>
              </a:rPr>
              <a:t>x*</a:t>
            </a:r>
            <a:r>
              <a:rPr lang="en-US" smtClean="0">
                <a:ea typeface="MS Mincho" pitchFamily="49" charset="-128"/>
              </a:rPr>
              <a:t>  -(sin -2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smtClean="0">
                <a:ea typeface="MS Mincho" pitchFamily="49" charset="-128"/>
              </a:rPr>
              <a:t>g</a:t>
            </a:r>
            <a:r>
              <a:rPr lang="en-US" b="1" smtClean="0">
                <a:ea typeface="MS Mincho" pitchFamily="49" charset="-128"/>
              </a:rPr>
              <a:t>x*</a:t>
            </a:r>
            <a:r>
              <a:rPr lang="en-US" smtClean="0">
                <a:ea typeface="MS Mincho" pitchFamily="49" charset="-128"/>
              </a:rPr>
              <a:t>)/2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b="1" smtClean="0">
                <a:ea typeface="MS Mincho" pitchFamily="49" charset="-128"/>
              </a:rPr>
              <a:t>x*</a:t>
            </a:r>
            <a:r>
              <a:rPr lang="en-US" smtClean="0">
                <a:ea typeface="MS Mincho" pitchFamily="49" charset="-128"/>
              </a:rPr>
              <a:t>))  </a:t>
            </a:r>
            <a:br>
              <a:rPr lang="en-US" smtClean="0">
                <a:ea typeface="MS Mincho" pitchFamily="49" charset="-128"/>
              </a:rPr>
            </a:br>
            <a:r>
              <a:rPr lang="en-US" smtClean="0">
                <a:ea typeface="MS Mincho" pitchFamily="49" charset="-128"/>
              </a:rPr>
              <a:t>= c(sin 2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smtClean="0">
                <a:ea typeface="MS Mincho" pitchFamily="49" charset="-128"/>
              </a:rPr>
              <a:t>g</a:t>
            </a:r>
            <a:r>
              <a:rPr lang="en-US" b="1" smtClean="0">
                <a:ea typeface="MS Mincho" pitchFamily="49" charset="-128"/>
              </a:rPr>
              <a:t>x*</a:t>
            </a:r>
            <a:r>
              <a:rPr lang="en-US" smtClean="0">
                <a:ea typeface="MS Mincho" pitchFamily="49" charset="-128"/>
              </a:rPr>
              <a:t>)/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b="1" smtClean="0">
                <a:ea typeface="MS Mincho" pitchFamily="49" charset="-128"/>
              </a:rPr>
              <a:t>x*</a:t>
            </a:r>
            <a:r>
              <a:rPr lang="en-US" smtClean="0">
                <a:ea typeface="MS Mincho" pitchFamily="49" charset="-128"/>
              </a:rPr>
              <a:t> </a:t>
            </a:r>
            <a:endParaRPr lang="en-US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mtClean="0">
                <a:ea typeface="MS Mincho" pitchFamily="49" charset="-128"/>
              </a:rPr>
              <a:t>Note wider step (large g)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ea typeface="MS Mincho" pitchFamily="49" charset="-128"/>
              </a:rPr>
              <a:t>--&gt; short period of </a:t>
            </a:r>
            <a:r>
              <a:rPr lang="en-US" b="1" smtClean="0">
                <a:ea typeface="MS Mincho" pitchFamily="49" charset="-128"/>
              </a:rPr>
              <a:t>F</a:t>
            </a:r>
            <a:r>
              <a:rPr lang="en-US" smtClean="0">
                <a:ea typeface="MS Mincho" pitchFamily="49" charset="-128"/>
              </a:rPr>
              <a:t>(</a:t>
            </a:r>
            <a:r>
              <a:rPr lang="en-US" b="1" smtClean="0">
                <a:ea typeface="MS Mincho" pitchFamily="49" charset="-128"/>
              </a:rPr>
              <a:t>x*</a:t>
            </a:r>
            <a:r>
              <a:rPr lang="en-US" smtClean="0">
                <a:ea typeface="MS Mincho" pitchFamily="49" charset="-128"/>
              </a:rPr>
              <a:t> ). </a:t>
            </a:r>
            <a:endParaRPr lang="en-US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b="1" smtClean="0">
                <a:ea typeface="MS Mincho" pitchFamily="49" charset="-128"/>
              </a:rPr>
              <a:t>Generally: large objects in real (direct) space are small in reciprocal (Fourier transform) space</a:t>
            </a:r>
            <a:r>
              <a:rPr lang="en-US" smtClean="0">
                <a:ea typeface="MS Mincho" pitchFamily="49" charset="-128"/>
              </a:rPr>
              <a:t> </a:t>
            </a:r>
            <a:r>
              <a:rPr lang="en-US" i="1" smtClean="0">
                <a:ea typeface="MS Mincho" pitchFamily="49" charset="-128"/>
              </a:rPr>
              <a:t>et vice versa</a:t>
            </a:r>
            <a:r>
              <a:rPr lang="en-US" smtClean="0">
                <a:ea typeface="MS Mincho" pitchFamily="49" charset="-128"/>
              </a:rPr>
              <a:t>.</a:t>
            </a:r>
            <a:endParaRPr lang="en-US" smtClean="0">
              <a:cs typeface="Times New Roman" pitchFamily="18" charset="0"/>
            </a:endParaRPr>
          </a:p>
        </p:txBody>
      </p:sp>
      <p:grpSp>
        <p:nvGrpSpPr>
          <p:cNvPr id="26631" name="Group 10"/>
          <p:cNvGrpSpPr>
            <a:grpSpLocks/>
          </p:cNvGrpSpPr>
          <p:nvPr/>
        </p:nvGrpSpPr>
        <p:grpSpPr bwMode="auto">
          <a:xfrm>
            <a:off x="6172200" y="3892550"/>
            <a:ext cx="2587625" cy="1211263"/>
            <a:chOff x="3888" y="2452"/>
            <a:chExt cx="1630" cy="763"/>
          </a:xfrm>
        </p:grpSpPr>
        <p:sp>
          <p:nvSpPr>
            <p:cNvPr id="26637" name="Line 4"/>
            <p:cNvSpPr>
              <a:spLocks noChangeShapeType="1"/>
            </p:cNvSpPr>
            <p:nvPr/>
          </p:nvSpPr>
          <p:spPr bwMode="auto">
            <a:xfrm>
              <a:off x="3984" y="2976"/>
              <a:ext cx="1440" cy="0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38" name="Freeform 5"/>
            <p:cNvSpPr>
              <a:spLocks/>
            </p:cNvSpPr>
            <p:nvPr/>
          </p:nvSpPr>
          <p:spPr bwMode="auto">
            <a:xfrm>
              <a:off x="4656" y="2496"/>
              <a:ext cx="816" cy="704"/>
            </a:xfrm>
            <a:custGeom>
              <a:avLst/>
              <a:gdLst>
                <a:gd name="T0" fmla="*/ 0 w 816"/>
                <a:gd name="T1" fmla="*/ 0 h 704"/>
                <a:gd name="T2" fmla="*/ 96 w 816"/>
                <a:gd name="T3" fmla="*/ 48 h 704"/>
                <a:gd name="T4" fmla="*/ 192 w 816"/>
                <a:gd name="T5" fmla="*/ 240 h 704"/>
                <a:gd name="T6" fmla="*/ 288 w 816"/>
                <a:gd name="T7" fmla="*/ 576 h 704"/>
                <a:gd name="T8" fmla="*/ 432 w 816"/>
                <a:gd name="T9" fmla="*/ 672 h 704"/>
                <a:gd name="T10" fmla="*/ 576 w 816"/>
                <a:gd name="T11" fmla="*/ 384 h 704"/>
                <a:gd name="T12" fmla="*/ 720 w 816"/>
                <a:gd name="T13" fmla="*/ 576 h 704"/>
                <a:gd name="T14" fmla="*/ 816 w 816"/>
                <a:gd name="T15" fmla="*/ 480 h 7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16"/>
                <a:gd name="T25" fmla="*/ 0 h 704"/>
                <a:gd name="T26" fmla="*/ 816 w 816"/>
                <a:gd name="T27" fmla="*/ 704 h 70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16" h="704">
                  <a:moveTo>
                    <a:pt x="0" y="0"/>
                  </a:moveTo>
                  <a:cubicBezTo>
                    <a:pt x="32" y="4"/>
                    <a:pt x="64" y="8"/>
                    <a:pt x="96" y="48"/>
                  </a:cubicBezTo>
                  <a:cubicBezTo>
                    <a:pt x="128" y="88"/>
                    <a:pt x="160" y="152"/>
                    <a:pt x="192" y="240"/>
                  </a:cubicBezTo>
                  <a:cubicBezTo>
                    <a:pt x="224" y="328"/>
                    <a:pt x="248" y="504"/>
                    <a:pt x="288" y="576"/>
                  </a:cubicBezTo>
                  <a:cubicBezTo>
                    <a:pt x="328" y="648"/>
                    <a:pt x="384" y="704"/>
                    <a:pt x="432" y="672"/>
                  </a:cubicBezTo>
                  <a:cubicBezTo>
                    <a:pt x="480" y="640"/>
                    <a:pt x="528" y="400"/>
                    <a:pt x="576" y="384"/>
                  </a:cubicBezTo>
                  <a:cubicBezTo>
                    <a:pt x="624" y="368"/>
                    <a:pt x="680" y="560"/>
                    <a:pt x="720" y="576"/>
                  </a:cubicBezTo>
                  <a:cubicBezTo>
                    <a:pt x="760" y="592"/>
                    <a:pt x="788" y="536"/>
                    <a:pt x="816" y="480"/>
                  </a:cubicBezTo>
                </a:path>
              </a:pathLst>
            </a:custGeom>
            <a:noFill/>
            <a:ln w="349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39" name="Freeform 6"/>
            <p:cNvSpPr>
              <a:spLocks/>
            </p:cNvSpPr>
            <p:nvPr/>
          </p:nvSpPr>
          <p:spPr bwMode="auto">
            <a:xfrm flipH="1">
              <a:off x="3888" y="2496"/>
              <a:ext cx="816" cy="704"/>
            </a:xfrm>
            <a:custGeom>
              <a:avLst/>
              <a:gdLst>
                <a:gd name="T0" fmla="*/ 0 w 816"/>
                <a:gd name="T1" fmla="*/ 0 h 704"/>
                <a:gd name="T2" fmla="*/ 96 w 816"/>
                <a:gd name="T3" fmla="*/ 48 h 704"/>
                <a:gd name="T4" fmla="*/ 192 w 816"/>
                <a:gd name="T5" fmla="*/ 240 h 704"/>
                <a:gd name="T6" fmla="*/ 288 w 816"/>
                <a:gd name="T7" fmla="*/ 576 h 704"/>
                <a:gd name="T8" fmla="*/ 432 w 816"/>
                <a:gd name="T9" fmla="*/ 672 h 704"/>
                <a:gd name="T10" fmla="*/ 576 w 816"/>
                <a:gd name="T11" fmla="*/ 384 h 704"/>
                <a:gd name="T12" fmla="*/ 720 w 816"/>
                <a:gd name="T13" fmla="*/ 576 h 704"/>
                <a:gd name="T14" fmla="*/ 816 w 816"/>
                <a:gd name="T15" fmla="*/ 480 h 7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16"/>
                <a:gd name="T25" fmla="*/ 0 h 704"/>
                <a:gd name="T26" fmla="*/ 816 w 816"/>
                <a:gd name="T27" fmla="*/ 704 h 70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16" h="704">
                  <a:moveTo>
                    <a:pt x="0" y="0"/>
                  </a:moveTo>
                  <a:cubicBezTo>
                    <a:pt x="32" y="4"/>
                    <a:pt x="64" y="8"/>
                    <a:pt x="96" y="48"/>
                  </a:cubicBezTo>
                  <a:cubicBezTo>
                    <a:pt x="128" y="88"/>
                    <a:pt x="160" y="152"/>
                    <a:pt x="192" y="240"/>
                  </a:cubicBezTo>
                  <a:cubicBezTo>
                    <a:pt x="224" y="328"/>
                    <a:pt x="248" y="504"/>
                    <a:pt x="288" y="576"/>
                  </a:cubicBezTo>
                  <a:cubicBezTo>
                    <a:pt x="328" y="648"/>
                    <a:pt x="384" y="704"/>
                    <a:pt x="432" y="672"/>
                  </a:cubicBezTo>
                  <a:cubicBezTo>
                    <a:pt x="480" y="640"/>
                    <a:pt x="528" y="400"/>
                    <a:pt x="576" y="384"/>
                  </a:cubicBezTo>
                  <a:cubicBezTo>
                    <a:pt x="624" y="368"/>
                    <a:pt x="680" y="560"/>
                    <a:pt x="720" y="576"/>
                  </a:cubicBezTo>
                  <a:cubicBezTo>
                    <a:pt x="760" y="592"/>
                    <a:pt x="788" y="536"/>
                    <a:pt x="816" y="480"/>
                  </a:cubicBezTo>
                </a:path>
              </a:pathLst>
            </a:custGeom>
            <a:noFill/>
            <a:ln w="349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40" name="Text Box 7"/>
            <p:cNvSpPr txBox="1">
              <a:spLocks noChangeArrowheads="1"/>
            </p:cNvSpPr>
            <p:nvPr/>
          </p:nvSpPr>
          <p:spPr bwMode="auto">
            <a:xfrm>
              <a:off x="4569" y="2927"/>
              <a:ext cx="233" cy="288"/>
            </a:xfrm>
            <a:prstGeom prst="rect">
              <a:avLst/>
            </a:prstGeom>
            <a:noFill/>
            <a:ln w="349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26641" name="Text Box 8"/>
            <p:cNvSpPr txBox="1">
              <a:spLocks noChangeArrowheads="1"/>
            </p:cNvSpPr>
            <p:nvPr/>
          </p:nvSpPr>
          <p:spPr bwMode="auto">
            <a:xfrm>
              <a:off x="4944" y="2452"/>
              <a:ext cx="574" cy="404"/>
            </a:xfrm>
            <a:prstGeom prst="rect">
              <a:avLst/>
            </a:prstGeom>
            <a:noFill/>
            <a:ln w="349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600">
                  <a:latin typeface="Symbol" pitchFamily="18" charset="2"/>
                </a:rPr>
                <a:t>p</a:t>
              </a:r>
              <a:r>
                <a:rPr lang="en-US" sz="3600"/>
                <a:t>/g</a:t>
              </a:r>
            </a:p>
          </p:txBody>
        </p:sp>
        <p:sp>
          <p:nvSpPr>
            <p:cNvPr id="26642" name="Line 9"/>
            <p:cNvSpPr>
              <a:spLocks noChangeShapeType="1"/>
            </p:cNvSpPr>
            <p:nvPr/>
          </p:nvSpPr>
          <p:spPr bwMode="auto">
            <a:xfrm flipH="1">
              <a:off x="4944" y="2784"/>
              <a:ext cx="96" cy="144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32" name="Rectangle 13"/>
          <p:cNvSpPr>
            <a:spLocks noChangeArrowheads="1"/>
          </p:cNvSpPr>
          <p:nvPr/>
        </p:nvSpPr>
        <p:spPr bwMode="auto">
          <a:xfrm>
            <a:off x="7315200" y="1066800"/>
            <a:ext cx="609600" cy="609600"/>
          </a:xfrm>
          <a:prstGeom prst="rect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26633" name="Straight Connector 15"/>
          <p:cNvCxnSpPr>
            <a:cxnSpLocks noChangeShapeType="1"/>
          </p:cNvCxnSpPr>
          <p:nvPr/>
        </p:nvCxnSpPr>
        <p:spPr bwMode="auto">
          <a:xfrm>
            <a:off x="6705600" y="1676400"/>
            <a:ext cx="1752600" cy="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634" name="TextBox 16"/>
          <p:cNvSpPr txBox="1">
            <a:spLocks noChangeArrowheads="1"/>
          </p:cNvSpPr>
          <p:nvPr/>
        </p:nvSpPr>
        <p:spPr bwMode="auto">
          <a:xfrm>
            <a:off x="7467600" y="609600"/>
            <a:ext cx="45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g</a:t>
            </a:r>
          </a:p>
        </p:txBody>
      </p:sp>
      <p:cxnSp>
        <p:nvCxnSpPr>
          <p:cNvPr id="26635" name="Straight Arrow Connector 18"/>
          <p:cNvCxnSpPr>
            <a:cxnSpLocks noChangeShapeType="1"/>
            <a:stCxn id="26634" idx="1"/>
          </p:cNvCxnSpPr>
          <p:nvPr/>
        </p:nvCxnSpPr>
        <p:spPr bwMode="auto">
          <a:xfrm rot="10800000">
            <a:off x="7239000" y="838200"/>
            <a:ext cx="228600" cy="1588"/>
          </a:xfrm>
          <a:prstGeom prst="straightConnector1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6636" name="Straight Arrow Connector 20"/>
          <p:cNvCxnSpPr>
            <a:cxnSpLocks noChangeShapeType="1"/>
            <a:endCxn id="26634" idx="3"/>
          </p:cNvCxnSpPr>
          <p:nvPr/>
        </p:nvCxnSpPr>
        <p:spPr bwMode="auto">
          <a:xfrm>
            <a:off x="7696200" y="838200"/>
            <a:ext cx="228600" cy="1588"/>
          </a:xfrm>
          <a:prstGeom prst="straightConnector1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FE9D7F7-3015-4F2E-A7D7-D0DF8CD50DDF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MS Mincho" pitchFamily="49" charset="-128"/>
              </a:rPr>
              <a:t>Infinite 1-D lattice -- Lessons</a:t>
            </a:r>
            <a:endParaRPr lang="en-US" smtClean="0">
              <a:cs typeface="Times New Roman" pitchFamily="18" charset="0"/>
            </a:endParaRPr>
          </a:p>
        </p:txBody>
      </p:sp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smtClean="0">
                <a:latin typeface="Script MT Bold" pitchFamily="66" charset="0"/>
                <a:ea typeface="MS Mincho" pitchFamily="49" charset="-128"/>
              </a:rPr>
              <a:t>FT</a:t>
            </a:r>
            <a:r>
              <a:rPr lang="en-US" sz="3200" smtClean="0">
                <a:ea typeface="MS Mincho" pitchFamily="49" charset="-128"/>
              </a:rPr>
              <a:t>(lattice) = (lattice), in reciprocal space.  </a:t>
            </a:r>
            <a:endParaRPr lang="en-US" sz="3200" smtClean="0">
              <a:cs typeface="Times New Roman" pitchFamily="18" charset="0"/>
            </a:endParaRPr>
          </a:p>
          <a:p>
            <a:r>
              <a:rPr lang="en-US" sz="3200" smtClean="0">
                <a:ea typeface="MS Mincho" pitchFamily="49" charset="-128"/>
              </a:rPr>
              <a:t>Spacing of reciprocal lattice inversely proportional to real lattice.  </a:t>
            </a:r>
            <a:endParaRPr lang="en-US" sz="3200" smtClean="0">
              <a:cs typeface="Times New Roman" pitchFamily="18" charset="0"/>
            </a:endParaRPr>
          </a:p>
          <a:p>
            <a:r>
              <a:rPr lang="en-US" sz="3200" smtClean="0">
                <a:ea typeface="MS Mincho" pitchFamily="49" charset="-128"/>
              </a:rPr>
              <a:t>Diffraction of crystals </a:t>
            </a:r>
            <a:r>
              <a:rPr lang="en-US" sz="3200" smtClean="0">
                <a:ea typeface="MS Mincho" pitchFamily="49" charset="-128"/>
                <a:sym typeface="Wingdings" pitchFamily="2" charset="2"/>
              </a:rPr>
              <a:t></a:t>
            </a:r>
            <a:r>
              <a:rPr lang="en-US" sz="3200" smtClean="0">
                <a:ea typeface="MS Mincho" pitchFamily="49" charset="-128"/>
              </a:rPr>
              <a:t> relatively strong diffraction spots and insignificant intensity between spots.  </a:t>
            </a:r>
            <a:endParaRPr lang="en-US" sz="3200" smtClean="0">
              <a:cs typeface="Times New Roman" pitchFamily="18" charset="0"/>
            </a:endParaRPr>
          </a:p>
          <a:p>
            <a:r>
              <a:rPr lang="en-US" sz="3200" smtClean="0">
                <a:ea typeface="MS Mincho" pitchFamily="49" charset="-128"/>
              </a:rPr>
              <a:t>Need only use lattice points --&gt; discrete transform.</a:t>
            </a:r>
            <a:endParaRPr lang="en-US" sz="320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CA3493D-80F1-4C33-B97A-9FD74E59B19B}" type="slidenum">
              <a:rPr lang="en-US" smtClean="0"/>
              <a:pPr/>
              <a:t>25</a:t>
            </a:fld>
            <a:endParaRPr lang="en-US" smtClean="0"/>
          </a:p>
        </p:txBody>
      </p:sp>
      <p:pic>
        <p:nvPicPr>
          <p:cNvPr id="28677" name="Picture 4" descr="Fourier Transform"/>
          <p:cNvPicPr>
            <a:picLocks noChangeAspect="1" noChangeArrowheads="1"/>
          </p:cNvPicPr>
          <p:nvPr/>
        </p:nvPicPr>
        <p:blipFill>
          <a:blip r:embed="rId2" cstate="print"/>
          <a:srcRect l="2664" r="3085"/>
          <a:stretch>
            <a:fillRect/>
          </a:stretch>
        </p:blipFill>
        <p:spPr bwMode="auto">
          <a:xfrm>
            <a:off x="3519488" y="533400"/>
            <a:ext cx="5610225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MS Mincho" pitchFamily="49" charset="-128"/>
              </a:rPr>
              <a:t>Fourier Series  </a:t>
            </a:r>
            <a:endParaRPr lang="en-US" smtClean="0">
              <a:cs typeface="Times New Roman" pitchFamily="18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533400"/>
            <a:ext cx="3733800" cy="5943600"/>
          </a:xfrm>
        </p:spPr>
        <p:txBody>
          <a:bodyPr/>
          <a:lstStyle/>
          <a:p>
            <a:r>
              <a:rPr lang="en-US" smtClean="0">
                <a:latin typeface="Script MT Bold" pitchFamily="66" charset="0"/>
                <a:ea typeface="MS Mincho" pitchFamily="49" charset="-128"/>
              </a:rPr>
              <a:t>FT</a:t>
            </a:r>
            <a:r>
              <a:rPr lang="en-US" smtClean="0">
                <a:ea typeface="MS Mincho" pitchFamily="49" charset="-128"/>
              </a:rPr>
              <a:t> can approx. </a:t>
            </a:r>
            <a:br>
              <a:rPr lang="en-US" smtClean="0">
                <a:ea typeface="MS Mincho" pitchFamily="49" charset="-128"/>
              </a:rPr>
            </a:br>
            <a:r>
              <a:rPr lang="en-US" smtClean="0">
                <a:ea typeface="MS Mincho" pitchFamily="49" charset="-128"/>
              </a:rPr>
              <a:t>any piecewise integratable function.</a:t>
            </a:r>
            <a:endParaRPr lang="en-US" smtClean="0">
              <a:cs typeface="Times New Roman" pitchFamily="18" charset="0"/>
            </a:endParaRPr>
          </a:p>
          <a:p>
            <a:r>
              <a:rPr lang="en-US" smtClean="0">
                <a:ea typeface="MS Mincho" pitchFamily="49" charset="-128"/>
              </a:rPr>
              <a:t>Coefficients each have amplitude and phase</a:t>
            </a:r>
          </a:p>
          <a:p>
            <a:r>
              <a:rPr lang="en-US" smtClean="0">
                <a:ea typeface="MS Mincho" pitchFamily="49" charset="-128"/>
              </a:rPr>
              <a:t>Effect of truncation  </a:t>
            </a:r>
            <a:endParaRPr lang="en-US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F6062A5-5094-4298-8EAC-0706267FA8F1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MS Mincho" pitchFamily="49" charset="-128"/>
              </a:rPr>
              <a:t>Electron Density Equation  </a:t>
            </a:r>
            <a:endParaRPr lang="en-US" smtClean="0">
              <a:cs typeface="Times New Roman" pitchFamily="18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latin typeface="Symbol" pitchFamily="18" charset="2"/>
                <a:ea typeface="MS Mincho" pitchFamily="49" charset="-128"/>
              </a:rPr>
              <a:t>r</a:t>
            </a:r>
            <a:r>
              <a:rPr lang="en-US" smtClean="0">
                <a:ea typeface="MS Mincho" pitchFamily="49" charset="-128"/>
              </a:rPr>
              <a:t>(</a:t>
            </a:r>
            <a:r>
              <a:rPr lang="en-US" b="1" smtClean="0">
                <a:ea typeface="MS Mincho" pitchFamily="49" charset="-128"/>
              </a:rPr>
              <a:t>x</a:t>
            </a:r>
            <a:r>
              <a:rPr lang="en-US" smtClean="0">
                <a:ea typeface="MS Mincho" pitchFamily="49" charset="-128"/>
              </a:rPr>
              <a:t>) = 1/V 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S</a:t>
            </a:r>
            <a:r>
              <a:rPr lang="en-US" sz="2900" b="1" baseline="-30000" smtClean="0">
                <a:ea typeface="MS Mincho" pitchFamily="49" charset="-128"/>
              </a:rPr>
              <a:t>h</a:t>
            </a:r>
            <a:r>
              <a:rPr lang="en-US" smtClean="0">
                <a:ea typeface="MS Mincho" pitchFamily="49" charset="-128"/>
              </a:rPr>
              <a:t>F</a:t>
            </a:r>
            <a:r>
              <a:rPr lang="en-US" sz="2900" b="1" baseline="-30000" smtClean="0">
                <a:ea typeface="MS Mincho" pitchFamily="49" charset="-128"/>
              </a:rPr>
              <a:t>h</a:t>
            </a:r>
            <a:r>
              <a:rPr lang="en-US" smtClean="0">
                <a:ea typeface="MS Mincho" pitchFamily="49" charset="-128"/>
              </a:rPr>
              <a:t>exp -2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i="1" smtClean="0">
                <a:ea typeface="MS Mincho" pitchFamily="49" charset="-128"/>
              </a:rPr>
              <a:t>i </a:t>
            </a:r>
            <a:r>
              <a:rPr lang="en-US" smtClean="0">
                <a:ea typeface="MS Mincho" pitchFamily="49" charset="-128"/>
              </a:rPr>
              <a:t>h·x </a:t>
            </a:r>
            <a:endParaRPr lang="en-US" smtClean="0">
              <a:cs typeface="Times New Roman" pitchFamily="18" charset="0"/>
            </a:endParaRPr>
          </a:p>
          <a:p>
            <a:r>
              <a:rPr lang="en-US" smtClean="0">
                <a:latin typeface="Symbol" pitchFamily="18" charset="2"/>
                <a:ea typeface="MS Mincho" pitchFamily="49" charset="-128"/>
              </a:rPr>
              <a:t>r</a:t>
            </a:r>
            <a:r>
              <a:rPr lang="en-US" smtClean="0">
                <a:ea typeface="MS Mincho" pitchFamily="49" charset="-128"/>
              </a:rPr>
              <a:t>(x,y,z) = 1/V 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S</a:t>
            </a:r>
            <a:r>
              <a:rPr lang="en-US" sz="2900" baseline="-30000" smtClean="0">
                <a:ea typeface="MS Mincho" pitchFamily="49" charset="-128"/>
              </a:rPr>
              <a:t>h=-</a:t>
            </a:r>
            <a:r>
              <a:rPr lang="en-US" sz="2900" baseline="-30000" smtClean="0">
                <a:latin typeface="Symbol" pitchFamily="18" charset="2"/>
                <a:cs typeface="Times New Roman" pitchFamily="18" charset="0"/>
              </a:rPr>
              <a:t>¥</a:t>
            </a:r>
            <a:r>
              <a:rPr lang="en-US" sz="2900" baseline="-30000" smtClean="0">
                <a:ea typeface="MS Mincho" pitchFamily="49" charset="-128"/>
              </a:rPr>
              <a:t>,+</a:t>
            </a:r>
            <a:r>
              <a:rPr lang="en-US" sz="2900" baseline="-30000" smtClean="0">
                <a:latin typeface="Symbol" pitchFamily="18" charset="2"/>
                <a:cs typeface="Times New Roman" pitchFamily="18" charset="0"/>
              </a:rPr>
              <a:t>¥</a:t>
            </a:r>
            <a:r>
              <a:rPr lang="en-US" smtClean="0">
                <a:ea typeface="MS Mincho" pitchFamily="49" charset="-128"/>
              </a:rPr>
              <a:t> 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S</a:t>
            </a:r>
            <a:r>
              <a:rPr lang="en-US" sz="2900" baseline="-30000" smtClean="0">
                <a:ea typeface="MS Mincho" pitchFamily="49" charset="-128"/>
              </a:rPr>
              <a:t>k=-</a:t>
            </a:r>
            <a:r>
              <a:rPr lang="en-US" sz="2900" baseline="-30000" smtClean="0">
                <a:latin typeface="Symbol" pitchFamily="18" charset="2"/>
                <a:cs typeface="Times New Roman" pitchFamily="18" charset="0"/>
              </a:rPr>
              <a:t>¥</a:t>
            </a:r>
            <a:r>
              <a:rPr lang="en-US" sz="2900" baseline="-30000" smtClean="0">
                <a:ea typeface="MS Mincho" pitchFamily="49" charset="-128"/>
              </a:rPr>
              <a:t>,+</a:t>
            </a:r>
            <a:r>
              <a:rPr lang="en-US" sz="2900" baseline="-30000" smtClean="0">
                <a:latin typeface="Symbol" pitchFamily="18" charset="2"/>
                <a:cs typeface="Times New Roman" pitchFamily="18" charset="0"/>
              </a:rPr>
              <a:t>¥</a:t>
            </a:r>
            <a:r>
              <a:rPr lang="en-US" smtClean="0">
                <a:ea typeface="MS Mincho" pitchFamily="49" charset="-128"/>
              </a:rPr>
              <a:t> 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S</a:t>
            </a:r>
            <a:r>
              <a:rPr lang="en-US" sz="2900" baseline="-30000" smtClean="0">
                <a:ea typeface="MS Mincho" pitchFamily="49" charset="-128"/>
              </a:rPr>
              <a:t>l=-</a:t>
            </a:r>
            <a:r>
              <a:rPr lang="en-US" sz="2900" baseline="-30000" smtClean="0">
                <a:latin typeface="Symbol" pitchFamily="18" charset="2"/>
                <a:cs typeface="Times New Roman" pitchFamily="18" charset="0"/>
              </a:rPr>
              <a:t>¥</a:t>
            </a:r>
            <a:r>
              <a:rPr lang="en-US" sz="2900" baseline="-30000" smtClean="0">
                <a:ea typeface="MS Mincho" pitchFamily="49" charset="-128"/>
              </a:rPr>
              <a:t>,+</a:t>
            </a:r>
            <a:r>
              <a:rPr lang="en-US" sz="2900" baseline="-30000" smtClean="0">
                <a:latin typeface="Symbol" pitchFamily="18" charset="2"/>
                <a:cs typeface="Times New Roman" pitchFamily="18" charset="0"/>
              </a:rPr>
              <a:t>¥</a:t>
            </a:r>
            <a:r>
              <a:rPr lang="en-US" smtClean="0">
                <a:ea typeface="MS Mincho" pitchFamily="49" charset="-128"/>
              </a:rPr>
              <a:t> </a:t>
            </a:r>
            <a:br>
              <a:rPr lang="en-US" smtClean="0">
                <a:ea typeface="MS Mincho" pitchFamily="49" charset="-128"/>
              </a:rPr>
            </a:br>
            <a:r>
              <a:rPr lang="en-US" smtClean="0">
                <a:ea typeface="MS Mincho" pitchFamily="49" charset="-128"/>
              </a:rPr>
              <a:t>[A</a:t>
            </a:r>
            <a:r>
              <a:rPr lang="en-US" sz="2900" baseline="-30000" smtClean="0">
                <a:ea typeface="MS Mincho" pitchFamily="49" charset="-128"/>
              </a:rPr>
              <a:t>hkl</a:t>
            </a:r>
            <a:r>
              <a:rPr lang="en-US" smtClean="0">
                <a:ea typeface="MS Mincho" pitchFamily="49" charset="-128"/>
              </a:rPr>
              <a:t>cos{-2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smtClean="0">
                <a:ea typeface="MS Mincho" pitchFamily="49" charset="-128"/>
              </a:rPr>
              <a:t>(hx+ky+lz)} + </a:t>
            </a:r>
            <a:r>
              <a:rPr lang="en-US" i="1" smtClean="0">
                <a:ea typeface="MS Mincho" pitchFamily="49" charset="-128"/>
              </a:rPr>
              <a:t>i </a:t>
            </a:r>
            <a:r>
              <a:rPr lang="en-US" smtClean="0">
                <a:ea typeface="MS Mincho" pitchFamily="49" charset="-128"/>
              </a:rPr>
              <a:t>B</a:t>
            </a:r>
            <a:r>
              <a:rPr lang="en-US" sz="2900" baseline="-30000" smtClean="0">
                <a:ea typeface="MS Mincho" pitchFamily="49" charset="-128"/>
              </a:rPr>
              <a:t>hkl</a:t>
            </a:r>
            <a:r>
              <a:rPr lang="en-US" smtClean="0">
                <a:ea typeface="MS Mincho" pitchFamily="49" charset="-128"/>
              </a:rPr>
              <a:t>sin{-2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smtClean="0">
                <a:ea typeface="MS Mincho" pitchFamily="49" charset="-128"/>
              </a:rPr>
              <a:t>(hx+ky+lz)}]  </a:t>
            </a:r>
            <a:endParaRPr lang="en-US" smtClean="0">
              <a:cs typeface="Times New Roman" pitchFamily="18" charset="0"/>
            </a:endParaRPr>
          </a:p>
          <a:p>
            <a:pPr lvl="1"/>
            <a:r>
              <a:rPr lang="en-US" smtClean="0">
                <a:ea typeface="MS Mincho" pitchFamily="49" charset="-128"/>
              </a:rPr>
              <a:t>Where </a:t>
            </a:r>
            <a:r>
              <a:rPr lang="en-US" b="1" smtClean="0">
                <a:ea typeface="MS Mincho" pitchFamily="49" charset="-128"/>
              </a:rPr>
              <a:t>F</a:t>
            </a:r>
            <a:r>
              <a:rPr lang="en-US" smtClean="0">
                <a:ea typeface="MS Mincho" pitchFamily="49" charset="-128"/>
              </a:rPr>
              <a:t> = A + </a:t>
            </a:r>
            <a:r>
              <a:rPr lang="en-US" i="1" smtClean="0">
                <a:ea typeface="MS Mincho" pitchFamily="49" charset="-128"/>
              </a:rPr>
              <a:t>i </a:t>
            </a:r>
            <a:r>
              <a:rPr lang="en-US" smtClean="0">
                <a:ea typeface="MS Mincho" pitchFamily="49" charset="-128"/>
              </a:rPr>
              <a:t>B; </a:t>
            </a:r>
          </a:p>
          <a:p>
            <a:pPr lvl="1">
              <a:buFont typeface="Wingdings" pitchFamily="2" charset="2"/>
              <a:buNone/>
            </a:pPr>
            <a:r>
              <a:rPr lang="en-US" b="1" smtClean="0">
                <a:ea typeface="MS Mincho" pitchFamily="49" charset="-128"/>
              </a:rPr>
              <a:t>			h</a:t>
            </a:r>
            <a:r>
              <a:rPr lang="en-US" smtClean="0">
                <a:ea typeface="MS Mincho" pitchFamily="49" charset="-128"/>
              </a:rPr>
              <a:t> = (h,k,l), 	“Miller indices”;</a:t>
            </a:r>
            <a:r>
              <a:rPr lang="en-US" b="1" smtClean="0">
                <a:ea typeface="MS Mincho" pitchFamily="49" charset="-128"/>
              </a:rPr>
              <a:t> </a:t>
            </a:r>
          </a:p>
          <a:p>
            <a:pPr lvl="1">
              <a:buFont typeface="Wingdings" pitchFamily="2" charset="2"/>
              <a:buNone/>
            </a:pPr>
            <a:r>
              <a:rPr lang="en-US" b="1" smtClean="0">
                <a:ea typeface="MS Mincho" pitchFamily="49" charset="-128"/>
              </a:rPr>
              <a:t>			x</a:t>
            </a:r>
            <a:r>
              <a:rPr lang="en-US" smtClean="0">
                <a:ea typeface="MS Mincho" pitchFamily="49" charset="-128"/>
              </a:rPr>
              <a:t> = (x,y,z)	r.h. unit cell vectors</a:t>
            </a:r>
          </a:p>
          <a:p>
            <a:pPr lvl="1">
              <a:buFont typeface="Wingdings" pitchFamily="2" charset="2"/>
              <a:buNone/>
            </a:pPr>
            <a:r>
              <a:rPr lang="en-US" smtClean="0">
                <a:cs typeface="Times New Roman" pitchFamily="18" charset="0"/>
              </a:rPr>
              <a:t>			V is unit cell volume</a:t>
            </a:r>
          </a:p>
          <a:p>
            <a:pPr lvl="1"/>
            <a:r>
              <a:rPr lang="en-US" smtClean="0">
                <a:ea typeface="MS Mincho" pitchFamily="49" charset="-128"/>
              </a:rPr>
              <a:t>A = |</a:t>
            </a:r>
            <a:r>
              <a:rPr lang="en-US" b="1" smtClean="0">
                <a:ea typeface="MS Mincho" pitchFamily="49" charset="-128"/>
              </a:rPr>
              <a:t>F</a:t>
            </a:r>
            <a:r>
              <a:rPr lang="en-US" smtClean="0">
                <a:ea typeface="MS Mincho" pitchFamily="49" charset="-128"/>
              </a:rPr>
              <a:t>| cos 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f</a:t>
            </a:r>
            <a:r>
              <a:rPr lang="en-US" smtClean="0">
                <a:ea typeface="MS Mincho" pitchFamily="49" charset="-128"/>
              </a:rPr>
              <a:t>; 			B = |</a:t>
            </a:r>
            <a:r>
              <a:rPr lang="en-US" b="1" smtClean="0">
                <a:ea typeface="MS Mincho" pitchFamily="49" charset="-128"/>
              </a:rPr>
              <a:t>F</a:t>
            </a:r>
            <a:r>
              <a:rPr lang="en-US" smtClean="0">
                <a:ea typeface="MS Mincho" pitchFamily="49" charset="-128"/>
              </a:rPr>
              <a:t>| sin 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f</a:t>
            </a:r>
            <a:endParaRPr lang="en-US" smtClean="0">
              <a:cs typeface="Times New Roman" pitchFamily="18" charset="0"/>
            </a:endParaRPr>
          </a:p>
          <a:p>
            <a:pPr lvl="2"/>
            <a:r>
              <a:rPr lang="en-US" smtClean="0">
                <a:ea typeface="MS Mincho" pitchFamily="49" charset="-128"/>
              </a:rPr>
              <a:t>|F| is structure factor amplitude (measured experimentally). </a:t>
            </a:r>
            <a:endParaRPr lang="en-US" smtClean="0">
              <a:cs typeface="Times New Roman" pitchFamily="18" charset="0"/>
            </a:endParaRPr>
          </a:p>
          <a:p>
            <a:pPr lvl="2"/>
            <a:r>
              <a:rPr lang="en-US" smtClean="0">
                <a:latin typeface="Symbol" pitchFamily="18" charset="2"/>
                <a:ea typeface="MS Mincho" pitchFamily="49" charset="-128"/>
              </a:rPr>
              <a:t>f</a:t>
            </a:r>
            <a:r>
              <a:rPr lang="en-US" smtClean="0">
                <a:ea typeface="MS Mincho" pitchFamily="49" charset="-128"/>
              </a:rPr>
              <a:t> difficult to determine </a:t>
            </a:r>
            <a:r>
              <a:rPr lang="en-US" smtClean="0">
                <a:ea typeface="MS Mincho" pitchFamily="49" charset="-128"/>
                <a:sym typeface="Wingdings" pitchFamily="2" charset="2"/>
              </a:rPr>
              <a:t></a:t>
            </a:r>
            <a:r>
              <a:rPr lang="en-US" smtClean="0">
                <a:ea typeface="MS Mincho" pitchFamily="49" charset="-128"/>
              </a:rPr>
              <a:t> “The phase problem”</a:t>
            </a:r>
            <a:endParaRPr lang="en-US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95FB97-3C24-4890-A589-87F80D04A594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8305800" cy="457200"/>
          </a:xfrm>
        </p:spPr>
        <p:txBody>
          <a:bodyPr/>
          <a:lstStyle/>
          <a:p>
            <a:r>
              <a:rPr lang="en-US" smtClean="0">
                <a:ea typeface="MS Mincho" pitchFamily="49" charset="-128"/>
              </a:rPr>
              <a:t>Structure Factor Equation  </a:t>
            </a:r>
            <a:endParaRPr lang="en-US" smtClean="0">
              <a:cs typeface="Times New Roman" pitchFamily="18" charset="0"/>
            </a:endParaRPr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30000"/>
              </a:lnSpc>
            </a:pPr>
            <a:r>
              <a:rPr lang="en-US" b="1" smtClean="0">
                <a:ea typeface="MS Mincho" pitchFamily="49" charset="-128"/>
              </a:rPr>
              <a:t>F</a:t>
            </a:r>
            <a:r>
              <a:rPr lang="en-US" sz="2900" b="1" baseline="-30000" smtClean="0">
                <a:ea typeface="MS Mincho" pitchFamily="49" charset="-128"/>
              </a:rPr>
              <a:t>h</a:t>
            </a:r>
            <a:r>
              <a:rPr lang="en-US" smtClean="0">
                <a:ea typeface="MS Mincho" pitchFamily="49" charset="-128"/>
              </a:rPr>
              <a:t> = 1/V* 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S</a:t>
            </a:r>
            <a:r>
              <a:rPr lang="en-US" sz="2900" b="1" baseline="-30000" smtClean="0">
                <a:ea typeface="MS Mincho" pitchFamily="49" charset="-128"/>
              </a:rPr>
              <a:t>x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r</a:t>
            </a:r>
            <a:r>
              <a:rPr lang="en-US" smtClean="0">
                <a:ea typeface="MS Mincho" pitchFamily="49" charset="-128"/>
              </a:rPr>
              <a:t>(</a:t>
            </a:r>
            <a:r>
              <a:rPr lang="en-US" b="1" smtClean="0">
                <a:ea typeface="MS Mincho" pitchFamily="49" charset="-128"/>
              </a:rPr>
              <a:t>x</a:t>
            </a:r>
            <a:r>
              <a:rPr lang="en-US" smtClean="0">
                <a:ea typeface="MS Mincho" pitchFamily="49" charset="-128"/>
              </a:rPr>
              <a:t>)exp 2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i="1" smtClean="0">
                <a:ea typeface="MS Mincho" pitchFamily="49" charset="-128"/>
              </a:rPr>
              <a:t>i </a:t>
            </a:r>
            <a:r>
              <a:rPr lang="en-US" b="1" smtClean="0">
                <a:ea typeface="MS Mincho" pitchFamily="49" charset="-128"/>
              </a:rPr>
              <a:t>h</a:t>
            </a:r>
            <a:r>
              <a:rPr lang="en-US" smtClean="0">
                <a:ea typeface="MS Mincho" pitchFamily="49" charset="-128"/>
              </a:rPr>
              <a:t>·</a:t>
            </a:r>
            <a:r>
              <a:rPr lang="en-US" b="1" smtClean="0">
                <a:ea typeface="MS Mincho" pitchFamily="49" charset="-128"/>
              </a:rPr>
              <a:t>x*</a:t>
            </a:r>
            <a:r>
              <a:rPr lang="en-US" smtClean="0">
                <a:ea typeface="MS Mincho" pitchFamily="49" charset="-128"/>
              </a:rPr>
              <a:t> </a:t>
            </a:r>
            <a:endParaRPr lang="en-US" smtClean="0"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b="1" smtClean="0">
                <a:ea typeface="MS Mincho" pitchFamily="49" charset="-128"/>
              </a:rPr>
              <a:t>F</a:t>
            </a:r>
            <a:r>
              <a:rPr lang="en-US" sz="2900" baseline="-30000" smtClean="0">
                <a:ea typeface="MS Mincho" pitchFamily="49" charset="-128"/>
              </a:rPr>
              <a:t>hkl</a:t>
            </a:r>
            <a:r>
              <a:rPr lang="en-US" smtClean="0">
                <a:ea typeface="MS Mincho" pitchFamily="49" charset="-128"/>
              </a:rPr>
              <a:t> = V 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S</a:t>
            </a:r>
            <a:r>
              <a:rPr lang="en-US" sz="2900" baseline="-30000" smtClean="0">
                <a:ea typeface="MS Mincho" pitchFamily="49" charset="-128"/>
              </a:rPr>
              <a:t>x=0,1</a:t>
            </a:r>
            <a:r>
              <a:rPr lang="en-US" smtClean="0">
                <a:ea typeface="MS Mincho" pitchFamily="49" charset="-128"/>
              </a:rPr>
              <a:t> 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S</a:t>
            </a:r>
            <a:r>
              <a:rPr lang="en-US" sz="2900" baseline="-30000" smtClean="0">
                <a:ea typeface="MS Mincho" pitchFamily="49" charset="-128"/>
              </a:rPr>
              <a:t>y=0,1 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S</a:t>
            </a:r>
            <a:r>
              <a:rPr lang="en-US" sz="2900" baseline="-30000" smtClean="0">
                <a:ea typeface="MS Mincho" pitchFamily="49" charset="-128"/>
              </a:rPr>
              <a:t>z=0,1</a:t>
            </a:r>
            <a:r>
              <a:rPr lang="en-US" smtClean="0">
                <a:ea typeface="MS Mincho" pitchFamily="49" charset="-128"/>
              </a:rPr>
              <a:t> </a:t>
            </a:r>
            <a:br>
              <a:rPr lang="en-US" smtClean="0">
                <a:ea typeface="MS Mincho" pitchFamily="49" charset="-128"/>
              </a:rPr>
            </a:br>
            <a:r>
              <a:rPr lang="en-US" smtClean="0">
                <a:latin typeface="Symbol" pitchFamily="18" charset="2"/>
                <a:ea typeface="MS Mincho" pitchFamily="49" charset="-128"/>
              </a:rPr>
              <a:t>r</a:t>
            </a:r>
            <a:r>
              <a:rPr lang="en-US" smtClean="0">
                <a:ea typeface="MS Mincho" pitchFamily="49" charset="-128"/>
              </a:rPr>
              <a:t>(x,y,z)[cos2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smtClean="0">
                <a:ea typeface="MS Mincho" pitchFamily="49" charset="-128"/>
              </a:rPr>
              <a:t> (hx+ky+lz) + </a:t>
            </a:r>
            <a:r>
              <a:rPr lang="en-US" i="1" smtClean="0">
                <a:ea typeface="MS Mincho" pitchFamily="49" charset="-128"/>
              </a:rPr>
              <a:t>i </a:t>
            </a:r>
            <a:r>
              <a:rPr lang="en-US" smtClean="0">
                <a:ea typeface="MS Mincho" pitchFamily="49" charset="-128"/>
              </a:rPr>
              <a:t>sin2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smtClean="0">
                <a:ea typeface="MS Mincho" pitchFamily="49" charset="-128"/>
              </a:rPr>
              <a:t> (hx+ky+lz)]</a:t>
            </a:r>
          </a:p>
          <a:p>
            <a:pPr>
              <a:lnSpc>
                <a:spcPct val="130000"/>
              </a:lnSpc>
            </a:pPr>
            <a:r>
              <a:rPr lang="en-US" smtClean="0">
                <a:ea typeface="MS Mincho" pitchFamily="49" charset="-128"/>
              </a:rPr>
              <a:t>Where</a:t>
            </a:r>
            <a:r>
              <a:rPr lang="en-US" b="1" smtClean="0">
                <a:ea typeface="MS Mincho" pitchFamily="49" charset="-128"/>
              </a:rPr>
              <a:t> 	x</a:t>
            </a:r>
            <a:r>
              <a:rPr lang="en-US" smtClean="0">
                <a:ea typeface="MS Mincho" pitchFamily="49" charset="-128"/>
              </a:rPr>
              <a:t> = (x,y,z) are </a:t>
            </a:r>
            <a:endParaRPr lang="en-US" smtClean="0">
              <a:cs typeface="Times New Roman" pitchFamily="18" charset="0"/>
            </a:endParaRPr>
          </a:p>
          <a:p>
            <a:pPr lvl="1">
              <a:lnSpc>
                <a:spcPct val="130000"/>
              </a:lnSpc>
            </a:pPr>
            <a:r>
              <a:rPr lang="en-US" smtClean="0">
                <a:ea typeface="MS Mincho" pitchFamily="49" charset="-128"/>
              </a:rPr>
              <a:t>right-handed coordinates</a:t>
            </a:r>
            <a:endParaRPr lang="en-US" smtClean="0">
              <a:cs typeface="Times New Roman" pitchFamily="18" charset="0"/>
            </a:endParaRPr>
          </a:p>
          <a:p>
            <a:pPr lvl="1">
              <a:lnSpc>
                <a:spcPct val="130000"/>
              </a:lnSpc>
            </a:pPr>
            <a:r>
              <a:rPr lang="en-US" smtClean="0">
                <a:ea typeface="MS Mincho" pitchFamily="49" charset="-128"/>
              </a:rPr>
              <a:t>measured in fractional units</a:t>
            </a:r>
            <a:endParaRPr lang="en-US" smtClean="0">
              <a:cs typeface="Times New Roman" pitchFamily="18" charset="0"/>
            </a:endParaRPr>
          </a:p>
          <a:p>
            <a:pPr lvl="2">
              <a:lnSpc>
                <a:spcPct val="130000"/>
              </a:lnSpc>
            </a:pPr>
            <a:r>
              <a:rPr lang="en-US" smtClean="0">
                <a:ea typeface="MS Mincho" pitchFamily="49" charset="-128"/>
              </a:rPr>
              <a:t>fraction of unit cell (a,b,c)</a:t>
            </a:r>
            <a:endParaRPr lang="en-US" smtClean="0">
              <a:cs typeface="Times New Roman" pitchFamily="18" charset="0"/>
            </a:endParaRP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en-US" smtClean="0">
                <a:ea typeface="MS Mincho" pitchFamily="49" charset="-128"/>
              </a:rPr>
              <a:t>			V =</a:t>
            </a:r>
            <a:r>
              <a:rPr lang="en-US" b="1" smtClean="0">
                <a:ea typeface="MS Mincho" pitchFamily="49" charset="-128"/>
              </a:rPr>
              <a:t> a</a:t>
            </a:r>
            <a:r>
              <a:rPr lang="en-US" smtClean="0">
                <a:ea typeface="MS Mincho" pitchFamily="49" charset="-128"/>
              </a:rPr>
              <a:t>·</a:t>
            </a:r>
            <a:r>
              <a:rPr lang="en-US" b="1" smtClean="0">
                <a:ea typeface="MS Mincho" pitchFamily="49" charset="-128"/>
              </a:rPr>
              <a:t>b</a:t>
            </a:r>
            <a:r>
              <a:rPr lang="en-US" smtClean="0">
                <a:ea typeface="MS Mincho" pitchFamily="49" charset="-128"/>
                <a:sym typeface="Symbol" pitchFamily="18" charset="2"/>
              </a:rPr>
              <a:t></a:t>
            </a:r>
            <a:r>
              <a:rPr lang="en-US" b="1" smtClean="0">
                <a:ea typeface="MS Mincho" pitchFamily="49" charset="-128"/>
              </a:rPr>
              <a:t>c</a:t>
            </a:r>
            <a:r>
              <a:rPr lang="en-US" smtClean="0">
                <a:ea typeface="MS Mincho" pitchFamily="49" charset="-128"/>
              </a:rPr>
              <a:t>. </a:t>
            </a:r>
            <a:endParaRPr lang="en-US" smtClean="0"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smtClean="0">
                <a:cs typeface="Times New Roman" pitchFamily="18" charset="0"/>
              </a:rPr>
              <a:t>Note symmetry w/ electron density equation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348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95F874-4AA9-430D-81DA-954D779D0354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152400"/>
            <a:ext cx="7239000" cy="457200"/>
          </a:xfrm>
        </p:spPr>
        <p:txBody>
          <a:bodyPr/>
          <a:lstStyle/>
          <a:p>
            <a:r>
              <a:rPr lang="en-US" smtClean="0">
                <a:ea typeface="MS Mincho" pitchFamily="49" charset="-128"/>
              </a:rPr>
              <a:t>Atomic Structure Factor Equation  </a:t>
            </a:r>
            <a:endParaRPr lang="en-US" smtClean="0">
              <a:cs typeface="Times New Roman" pitchFamily="18" charset="0"/>
            </a:endParaRPr>
          </a:p>
        </p:txBody>
      </p:sp>
      <p:sp>
        <p:nvSpPr>
          <p:cNvPr id="348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4102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smtClean="0">
                <a:ea typeface="MS Mincho" pitchFamily="49" charset="-128"/>
              </a:rPr>
              <a:t>F</a:t>
            </a:r>
            <a:r>
              <a:rPr lang="en-US" sz="2900" baseline="-30000" smtClean="0">
                <a:ea typeface="MS Mincho" pitchFamily="49" charset="-128"/>
              </a:rPr>
              <a:t>hkl</a:t>
            </a:r>
            <a:r>
              <a:rPr lang="en-US" smtClean="0">
                <a:ea typeface="MS Mincho" pitchFamily="49" charset="-128"/>
              </a:rPr>
              <a:t> = 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S</a:t>
            </a:r>
            <a:r>
              <a:rPr lang="en-US" sz="2900" baseline="30000" smtClean="0">
                <a:ea typeface="MS Mincho" pitchFamily="49" charset="-128"/>
              </a:rPr>
              <a:t>N</a:t>
            </a:r>
            <a:r>
              <a:rPr lang="en-US" sz="2900" baseline="-30000" smtClean="0">
                <a:ea typeface="MS Mincho" pitchFamily="49" charset="-128"/>
              </a:rPr>
              <a:t>j=1</a:t>
            </a:r>
            <a:r>
              <a:rPr lang="en-US" smtClean="0">
                <a:ea typeface="MS Mincho" pitchFamily="49" charset="-128"/>
              </a:rPr>
              <a:t> f</a:t>
            </a:r>
            <a:r>
              <a:rPr lang="en-US" sz="2900" baseline="-30000" smtClean="0">
                <a:ea typeface="MS Mincho" pitchFamily="49" charset="-128"/>
              </a:rPr>
              <a:t>at,j</a:t>
            </a:r>
            <a:r>
              <a:rPr lang="en-US" smtClean="0">
                <a:ea typeface="MS Mincho" pitchFamily="49" charset="-128"/>
              </a:rPr>
              <a:t> exp 2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i="1" smtClean="0">
                <a:ea typeface="MS Mincho" pitchFamily="49" charset="-128"/>
              </a:rPr>
              <a:t>i </a:t>
            </a:r>
            <a:r>
              <a:rPr lang="en-US" smtClean="0">
                <a:ea typeface="MS Mincho" pitchFamily="49" charset="-128"/>
              </a:rPr>
              <a:t>h·x</a:t>
            </a:r>
            <a:r>
              <a:rPr lang="en-US" sz="2900" baseline="-30000" smtClean="0">
                <a:ea typeface="MS Mincho" pitchFamily="49" charset="-128"/>
              </a:rPr>
              <a:t>j</a:t>
            </a:r>
            <a:r>
              <a:rPr lang="en-US" smtClean="0">
                <a:ea typeface="MS Mincho" pitchFamily="49" charset="-128"/>
              </a:rPr>
              <a:t> </a:t>
            </a:r>
            <a:endParaRPr lang="en-US" smtClean="0"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b="1" smtClean="0">
                <a:ea typeface="MS Mincho" pitchFamily="49" charset="-128"/>
              </a:rPr>
              <a:t>F</a:t>
            </a:r>
            <a:r>
              <a:rPr lang="en-US" sz="2900" baseline="-30000" smtClean="0">
                <a:ea typeface="MS Mincho" pitchFamily="49" charset="-128"/>
              </a:rPr>
              <a:t>hkl</a:t>
            </a:r>
            <a:r>
              <a:rPr lang="en-US" smtClean="0">
                <a:ea typeface="MS Mincho" pitchFamily="49" charset="-128"/>
              </a:rPr>
              <a:t> = 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S</a:t>
            </a:r>
            <a:r>
              <a:rPr lang="en-US" sz="2900" baseline="30000" smtClean="0">
                <a:ea typeface="MS Mincho" pitchFamily="49" charset="-128"/>
              </a:rPr>
              <a:t>N</a:t>
            </a:r>
            <a:r>
              <a:rPr lang="en-US" sz="2900" baseline="-30000" smtClean="0">
                <a:ea typeface="MS Mincho" pitchFamily="49" charset="-128"/>
              </a:rPr>
              <a:t>j=1</a:t>
            </a:r>
            <a:r>
              <a:rPr lang="en-US" smtClean="0">
                <a:ea typeface="MS Mincho" pitchFamily="49" charset="-128"/>
              </a:rPr>
              <a:t> f</a:t>
            </a:r>
            <a:r>
              <a:rPr lang="en-US" sz="2900" baseline="-30000" smtClean="0">
                <a:ea typeface="MS Mincho" pitchFamily="49" charset="-128"/>
              </a:rPr>
              <a:t>at,j</a:t>
            </a:r>
            <a:r>
              <a:rPr lang="en-US" smtClean="0">
                <a:ea typeface="MS Mincho" pitchFamily="49" charset="-128"/>
              </a:rPr>
              <a:t> [cos 2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smtClean="0">
                <a:ea typeface="MS Mincho" pitchFamily="49" charset="-128"/>
              </a:rPr>
              <a:t>(hx + ky + lz) </a:t>
            </a:r>
            <a:br>
              <a:rPr lang="en-US" smtClean="0">
                <a:ea typeface="MS Mincho" pitchFamily="49" charset="-128"/>
              </a:rPr>
            </a:br>
            <a:r>
              <a:rPr lang="en-US" smtClean="0">
                <a:ea typeface="MS Mincho" pitchFamily="49" charset="-128"/>
              </a:rPr>
              <a:t>			+ </a:t>
            </a:r>
            <a:r>
              <a:rPr lang="en-US" i="1" smtClean="0">
                <a:ea typeface="MS Mincho" pitchFamily="49" charset="-128"/>
              </a:rPr>
              <a:t>i </a:t>
            </a:r>
            <a:r>
              <a:rPr lang="en-US" smtClean="0">
                <a:ea typeface="MS Mincho" pitchFamily="49" charset="-128"/>
              </a:rPr>
              <a:t>sin 2</a:t>
            </a:r>
            <a:r>
              <a:rPr lang="en-US" smtClean="0">
                <a:latin typeface="Symbol" pitchFamily="18" charset="2"/>
                <a:ea typeface="MS Mincho" pitchFamily="49" charset="-128"/>
              </a:rPr>
              <a:t>p</a:t>
            </a:r>
            <a:r>
              <a:rPr lang="en-US" smtClean="0">
                <a:ea typeface="MS Mincho" pitchFamily="49" charset="-128"/>
              </a:rPr>
              <a:t>(hx + ky + lz)] </a:t>
            </a:r>
            <a:endParaRPr lang="en-US" smtClean="0"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mtClean="0">
                <a:ea typeface="MS Mincho" pitchFamily="49" charset="-128"/>
              </a:rPr>
              <a:t>Summing over atoms instead of grid points</a:t>
            </a:r>
          </a:p>
          <a:p>
            <a:pPr lvl="1">
              <a:lnSpc>
                <a:spcPct val="150000"/>
              </a:lnSpc>
            </a:pPr>
            <a:r>
              <a:rPr lang="en-US" smtClean="0">
                <a:ea typeface="MS Mincho" pitchFamily="49" charset="-128"/>
              </a:rPr>
              <a:t>Computationally less efficient if many atoms</a:t>
            </a:r>
          </a:p>
          <a:p>
            <a:pPr lvl="1">
              <a:lnSpc>
                <a:spcPct val="150000"/>
              </a:lnSpc>
            </a:pPr>
            <a:r>
              <a:rPr lang="en-US" smtClean="0">
                <a:ea typeface="MS Mincho" pitchFamily="49" charset="-128"/>
              </a:rPr>
              <a:t>Structure factor equation can use FFT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Lattices</a:t>
            </a:r>
            <a:endParaRPr lang="en-US" dirty="0"/>
          </a:p>
        </p:txBody>
      </p:sp>
      <p:sp>
        <p:nvSpPr>
          <p:cNvPr id="3584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584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3584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358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36144B-F866-4BE5-9792-FDC43C80BD9E}" type="slidenum">
              <a:rPr lang="en-US" smtClean="0"/>
              <a:pPr/>
              <a:t>29</a:t>
            </a:fld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29BBA54-2849-4165-8786-9CDE17D99482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Definitions. 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85800"/>
            <a:ext cx="5334000" cy="5791200"/>
          </a:xfrm>
        </p:spPr>
        <p:txBody>
          <a:bodyPr/>
          <a:lstStyle/>
          <a:p>
            <a:r>
              <a:rPr lang="en-US" smtClean="0"/>
              <a:t>Electromagnetic waves.  </a:t>
            </a:r>
          </a:p>
          <a:p>
            <a:r>
              <a:rPr lang="en-US" smtClean="0"/>
              <a:t>Amplitude (A) varies as cosine of distance from origin (O).  |F|</a:t>
            </a:r>
          </a:p>
          <a:p>
            <a:r>
              <a:rPr lang="en-US" smtClean="0"/>
              <a:t>Wavelength  = </a:t>
            </a:r>
            <a:r>
              <a:rPr lang="en-US" smtClean="0">
                <a:latin typeface="Symbol" pitchFamily="18" charset="2"/>
              </a:rPr>
              <a:t>l</a:t>
            </a:r>
            <a:r>
              <a:rPr lang="en-US" smtClean="0"/>
              <a:t>, split into 360</a:t>
            </a:r>
            <a:r>
              <a:rPr lang="en-US" sz="2900" baseline="30000" smtClean="0"/>
              <a:t>o</a:t>
            </a:r>
            <a:r>
              <a:rPr lang="en-US" smtClean="0"/>
              <a:t> or 2</a:t>
            </a:r>
            <a:r>
              <a:rPr lang="en-US" smtClean="0">
                <a:latin typeface="Symbol" pitchFamily="18" charset="2"/>
              </a:rPr>
              <a:t>p</a:t>
            </a:r>
            <a:r>
              <a:rPr lang="en-US" smtClean="0"/>
              <a:t> radians.  </a:t>
            </a:r>
          </a:p>
          <a:p>
            <a:r>
              <a:rPr lang="en-US" smtClean="0"/>
              <a:t>Phase (</a:t>
            </a:r>
            <a:r>
              <a:rPr lang="en-US" smtClean="0">
                <a:latin typeface="Symbol" pitchFamily="18" charset="2"/>
              </a:rPr>
              <a:t>f</a:t>
            </a:r>
            <a:r>
              <a:rPr lang="en-US" smtClean="0"/>
              <a:t> or </a:t>
            </a:r>
            <a:r>
              <a:rPr lang="en-US" smtClean="0">
                <a:latin typeface="Symbol" pitchFamily="18" charset="2"/>
              </a:rPr>
              <a:t>a</a:t>
            </a:r>
            <a:r>
              <a:rPr lang="en-US" smtClean="0"/>
              <a:t>)</a:t>
            </a:r>
          </a:p>
          <a:p>
            <a:pPr lvl="1"/>
            <a:r>
              <a:rPr lang="en-US" smtClean="0"/>
              <a:t>Measured: </a:t>
            </a:r>
          </a:p>
          <a:p>
            <a:pPr lvl="2"/>
            <a:r>
              <a:rPr lang="en-US" smtClean="0"/>
              <a:t>origin </a:t>
            </a:r>
            <a:r>
              <a:rPr lang="en-US" smtClean="0">
                <a:latin typeface="Symbol" pitchFamily="18" charset="2"/>
                <a:sym typeface="Wingdings" pitchFamily="2" charset="2"/>
              </a:rPr>
              <a:t></a:t>
            </a:r>
            <a:r>
              <a:rPr lang="en-US" smtClean="0"/>
              <a:t> +ve peak</a:t>
            </a:r>
          </a:p>
          <a:p>
            <a:pPr lvl="2"/>
            <a:r>
              <a:rPr lang="en-US" smtClean="0"/>
              <a:t>angle from </a:t>
            </a:r>
            <a:r>
              <a:rPr lang="en-US" smtClean="0">
                <a:latin typeface="Symbol" pitchFamily="18" charset="2"/>
              </a:rPr>
              <a:t>Â</a:t>
            </a:r>
            <a:r>
              <a:rPr lang="en-US" smtClean="0"/>
              <a:t>-axis (anticlockwise)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5181600" y="322263"/>
            <a:ext cx="3627438" cy="5773737"/>
            <a:chOff x="5181600" y="322263"/>
            <a:chExt cx="3627438" cy="5773737"/>
          </a:xfrm>
        </p:grpSpPr>
        <p:sp>
          <p:nvSpPr>
            <p:cNvPr id="5142" name="Text Box 9"/>
            <p:cNvSpPr txBox="1">
              <a:spLocks noChangeArrowheads="1"/>
            </p:cNvSpPr>
            <p:nvPr/>
          </p:nvSpPr>
          <p:spPr bwMode="auto">
            <a:xfrm>
              <a:off x="7086600" y="322263"/>
              <a:ext cx="269875" cy="641350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600" b="1">
                  <a:latin typeface="French Script MT" pitchFamily="66" charset="0"/>
                </a:rPr>
                <a:t>i</a:t>
              </a:r>
            </a:p>
          </p:txBody>
        </p:sp>
        <p:sp>
          <p:nvSpPr>
            <p:cNvPr id="5143" name="Text Box 27"/>
            <p:cNvSpPr txBox="1">
              <a:spLocks noChangeArrowheads="1"/>
            </p:cNvSpPr>
            <p:nvPr/>
          </p:nvSpPr>
          <p:spPr bwMode="auto">
            <a:xfrm>
              <a:off x="5181600" y="3702050"/>
              <a:ext cx="422275" cy="641350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600" b="1">
                  <a:latin typeface="Symbol" pitchFamily="18" charset="2"/>
                </a:rPr>
                <a:t>f</a:t>
              </a:r>
            </a:p>
          </p:txBody>
        </p:sp>
        <p:sp>
          <p:nvSpPr>
            <p:cNvPr id="5144" name="Oval 4"/>
            <p:cNvSpPr>
              <a:spLocks noChangeArrowheads="1"/>
            </p:cNvSpPr>
            <p:nvPr/>
          </p:nvSpPr>
          <p:spPr bwMode="auto">
            <a:xfrm>
              <a:off x="6169025" y="1141413"/>
              <a:ext cx="1828800" cy="1828800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5" name="Line 5"/>
            <p:cNvSpPr>
              <a:spLocks noChangeShapeType="1"/>
            </p:cNvSpPr>
            <p:nvPr/>
          </p:nvSpPr>
          <p:spPr bwMode="auto">
            <a:xfrm>
              <a:off x="7086600" y="838200"/>
              <a:ext cx="0" cy="274320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6" name="Line 6"/>
            <p:cNvSpPr>
              <a:spLocks noChangeShapeType="1"/>
            </p:cNvSpPr>
            <p:nvPr/>
          </p:nvSpPr>
          <p:spPr bwMode="auto">
            <a:xfrm>
              <a:off x="5715000" y="2090738"/>
              <a:ext cx="2743200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7" name="Text Box 8"/>
            <p:cNvSpPr txBox="1">
              <a:spLocks noChangeArrowheads="1"/>
            </p:cNvSpPr>
            <p:nvPr/>
          </p:nvSpPr>
          <p:spPr bwMode="auto">
            <a:xfrm>
              <a:off x="8229600" y="1600200"/>
              <a:ext cx="409575" cy="457200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latin typeface="French Script MT" pitchFamily="66" charset="0"/>
                </a:rPr>
                <a:t>R</a:t>
              </a:r>
            </a:p>
          </p:txBody>
        </p:sp>
        <p:sp>
          <p:nvSpPr>
            <p:cNvPr id="5148" name="Text Box 10"/>
            <p:cNvSpPr txBox="1">
              <a:spLocks noChangeArrowheads="1"/>
            </p:cNvSpPr>
            <p:nvPr/>
          </p:nvSpPr>
          <p:spPr bwMode="auto">
            <a:xfrm>
              <a:off x="5622925" y="1939925"/>
              <a:ext cx="350838" cy="457200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Symbol" pitchFamily="18" charset="2"/>
                </a:rPr>
                <a:t>p</a:t>
              </a:r>
            </a:p>
          </p:txBody>
        </p:sp>
        <p:sp>
          <p:nvSpPr>
            <p:cNvPr id="5149" name="Text Box 11"/>
            <p:cNvSpPr txBox="1">
              <a:spLocks noChangeArrowheads="1"/>
            </p:cNvSpPr>
            <p:nvPr/>
          </p:nvSpPr>
          <p:spPr bwMode="auto">
            <a:xfrm>
              <a:off x="6423025" y="3048000"/>
              <a:ext cx="739775" cy="457200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Symbol" pitchFamily="18" charset="2"/>
                </a:rPr>
                <a:t>3p/2</a:t>
              </a:r>
            </a:p>
          </p:txBody>
        </p:sp>
        <p:sp>
          <p:nvSpPr>
            <p:cNvPr id="5150" name="Line 12"/>
            <p:cNvSpPr>
              <a:spLocks noChangeShapeType="1"/>
            </p:cNvSpPr>
            <p:nvPr/>
          </p:nvSpPr>
          <p:spPr bwMode="auto">
            <a:xfrm flipV="1">
              <a:off x="7086600" y="1371600"/>
              <a:ext cx="685800" cy="68580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1" name="Text Box 13"/>
            <p:cNvSpPr txBox="1">
              <a:spLocks noChangeArrowheads="1"/>
            </p:cNvSpPr>
            <p:nvPr/>
          </p:nvSpPr>
          <p:spPr bwMode="auto">
            <a:xfrm rot="-2778115">
              <a:off x="7077868" y="1227932"/>
              <a:ext cx="627063" cy="457200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|F|</a:t>
              </a:r>
            </a:p>
          </p:txBody>
        </p:sp>
        <p:sp>
          <p:nvSpPr>
            <p:cNvPr id="5152" name="Text Box 14"/>
            <p:cNvSpPr txBox="1">
              <a:spLocks noChangeArrowheads="1"/>
            </p:cNvSpPr>
            <p:nvPr/>
          </p:nvSpPr>
          <p:spPr bwMode="auto">
            <a:xfrm>
              <a:off x="7332663" y="1644650"/>
              <a:ext cx="342900" cy="457200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Symbol" pitchFamily="18" charset="2"/>
                </a:rPr>
                <a:t>f</a:t>
              </a:r>
            </a:p>
          </p:txBody>
        </p:sp>
        <p:sp>
          <p:nvSpPr>
            <p:cNvPr id="5153" name="Arc 15"/>
            <p:cNvSpPr>
              <a:spLocks/>
            </p:cNvSpPr>
            <p:nvPr/>
          </p:nvSpPr>
          <p:spPr bwMode="auto">
            <a:xfrm>
              <a:off x="7315200" y="1828800"/>
              <a:ext cx="76200" cy="228600"/>
            </a:xfrm>
            <a:custGeom>
              <a:avLst/>
              <a:gdLst>
                <a:gd name="T0" fmla="*/ 0 w 21600"/>
                <a:gd name="T1" fmla="*/ 0 h 21600"/>
                <a:gd name="T2" fmla="*/ 948327 w 21600"/>
                <a:gd name="T3" fmla="*/ 25604789 h 21600"/>
                <a:gd name="T4" fmla="*/ 0 w 21600"/>
                <a:gd name="T5" fmla="*/ 25604789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4" name="Line 16"/>
            <p:cNvSpPr>
              <a:spLocks noChangeShapeType="1"/>
            </p:cNvSpPr>
            <p:nvPr/>
          </p:nvSpPr>
          <p:spPr bwMode="auto">
            <a:xfrm flipH="1">
              <a:off x="7086600" y="1447800"/>
              <a:ext cx="685800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5" name="Line 17"/>
            <p:cNvSpPr>
              <a:spLocks noChangeShapeType="1"/>
            </p:cNvSpPr>
            <p:nvPr/>
          </p:nvSpPr>
          <p:spPr bwMode="auto">
            <a:xfrm>
              <a:off x="7772400" y="1447800"/>
              <a:ext cx="0" cy="251460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6" name="Line 18"/>
            <p:cNvSpPr>
              <a:spLocks noChangeShapeType="1"/>
            </p:cNvSpPr>
            <p:nvPr/>
          </p:nvSpPr>
          <p:spPr bwMode="auto">
            <a:xfrm>
              <a:off x="8001000" y="2057400"/>
              <a:ext cx="0" cy="213360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7" name="Line 19"/>
            <p:cNvSpPr>
              <a:spLocks noChangeShapeType="1"/>
            </p:cNvSpPr>
            <p:nvPr/>
          </p:nvSpPr>
          <p:spPr bwMode="auto">
            <a:xfrm>
              <a:off x="5715000" y="3962400"/>
              <a:ext cx="2743200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8" name="Line 20"/>
            <p:cNvSpPr>
              <a:spLocks noChangeShapeType="1"/>
            </p:cNvSpPr>
            <p:nvPr/>
          </p:nvSpPr>
          <p:spPr bwMode="auto">
            <a:xfrm>
              <a:off x="7086600" y="3962400"/>
              <a:ext cx="0" cy="198120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9" name="Line 21"/>
            <p:cNvSpPr>
              <a:spLocks noChangeShapeType="1"/>
            </p:cNvSpPr>
            <p:nvPr/>
          </p:nvSpPr>
          <p:spPr bwMode="auto">
            <a:xfrm>
              <a:off x="6400800" y="4191000"/>
              <a:ext cx="1600200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0" name="Arc 23"/>
            <p:cNvSpPr>
              <a:spLocks/>
            </p:cNvSpPr>
            <p:nvPr/>
          </p:nvSpPr>
          <p:spPr bwMode="auto">
            <a:xfrm flipV="1">
              <a:off x="7086600" y="4224338"/>
              <a:ext cx="914400" cy="457200"/>
            </a:xfrm>
            <a:custGeom>
              <a:avLst/>
              <a:gdLst>
                <a:gd name="T0" fmla="*/ 0 w 21600"/>
                <a:gd name="T1" fmla="*/ 0 h 21600"/>
                <a:gd name="T2" fmla="*/ 1638705130 w 21600"/>
                <a:gd name="T3" fmla="*/ 204838141 h 21600"/>
                <a:gd name="T4" fmla="*/ 0 w 21600"/>
                <a:gd name="T5" fmla="*/ 204838141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1" name="Arc 24"/>
            <p:cNvSpPr>
              <a:spLocks/>
            </p:cNvSpPr>
            <p:nvPr/>
          </p:nvSpPr>
          <p:spPr bwMode="auto">
            <a:xfrm flipH="1">
              <a:off x="6172200" y="4681538"/>
              <a:ext cx="914400" cy="457200"/>
            </a:xfrm>
            <a:custGeom>
              <a:avLst/>
              <a:gdLst>
                <a:gd name="T0" fmla="*/ 0 w 21600"/>
                <a:gd name="T1" fmla="*/ 0 h 21600"/>
                <a:gd name="T2" fmla="*/ 1638705130 w 21600"/>
                <a:gd name="T3" fmla="*/ 204838141 h 21600"/>
                <a:gd name="T4" fmla="*/ 0 w 21600"/>
                <a:gd name="T5" fmla="*/ 204838141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2" name="Arc 25"/>
            <p:cNvSpPr>
              <a:spLocks/>
            </p:cNvSpPr>
            <p:nvPr/>
          </p:nvSpPr>
          <p:spPr bwMode="auto">
            <a:xfrm flipH="1" flipV="1">
              <a:off x="6172200" y="5159375"/>
              <a:ext cx="914400" cy="457200"/>
            </a:xfrm>
            <a:custGeom>
              <a:avLst/>
              <a:gdLst>
                <a:gd name="T0" fmla="*/ 0 w 21600"/>
                <a:gd name="T1" fmla="*/ 0 h 21600"/>
                <a:gd name="T2" fmla="*/ 1638705130 w 21600"/>
                <a:gd name="T3" fmla="*/ 204838141 h 21600"/>
                <a:gd name="T4" fmla="*/ 0 w 21600"/>
                <a:gd name="T5" fmla="*/ 204838141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3" name="Arc 26"/>
            <p:cNvSpPr>
              <a:spLocks/>
            </p:cNvSpPr>
            <p:nvPr/>
          </p:nvSpPr>
          <p:spPr bwMode="auto">
            <a:xfrm>
              <a:off x="7086600" y="5638800"/>
              <a:ext cx="914400" cy="457200"/>
            </a:xfrm>
            <a:custGeom>
              <a:avLst/>
              <a:gdLst>
                <a:gd name="T0" fmla="*/ 0 w 21600"/>
                <a:gd name="T1" fmla="*/ 0 h 21600"/>
                <a:gd name="T2" fmla="*/ 1638705130 w 21600"/>
                <a:gd name="T3" fmla="*/ 204838141 h 21600"/>
                <a:gd name="T4" fmla="*/ 0 w 21600"/>
                <a:gd name="T5" fmla="*/ 204838141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4" name="AutoShape 28"/>
            <p:cNvSpPr>
              <a:spLocks/>
            </p:cNvSpPr>
            <p:nvPr/>
          </p:nvSpPr>
          <p:spPr bwMode="auto">
            <a:xfrm>
              <a:off x="5562600" y="3962400"/>
              <a:ext cx="76200" cy="228600"/>
            </a:xfrm>
            <a:prstGeom prst="leftBrace">
              <a:avLst>
                <a:gd name="adj1" fmla="val 25000"/>
                <a:gd name="adj2" fmla="val 50000"/>
              </a:avLst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5" name="Text Box 29"/>
            <p:cNvSpPr txBox="1">
              <a:spLocks noChangeArrowheads="1"/>
            </p:cNvSpPr>
            <p:nvPr/>
          </p:nvSpPr>
          <p:spPr bwMode="auto">
            <a:xfrm>
              <a:off x="8382000" y="3733800"/>
              <a:ext cx="427038" cy="457200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O</a:t>
              </a:r>
            </a:p>
          </p:txBody>
        </p:sp>
        <p:sp>
          <p:nvSpPr>
            <p:cNvPr id="5166" name="Text Box 30"/>
            <p:cNvSpPr txBox="1">
              <a:spLocks noChangeArrowheads="1"/>
            </p:cNvSpPr>
            <p:nvPr/>
          </p:nvSpPr>
          <p:spPr bwMode="auto">
            <a:xfrm>
              <a:off x="7086600" y="4648200"/>
              <a:ext cx="350838" cy="457200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Symbol" pitchFamily="18" charset="2"/>
                </a:rPr>
                <a:t>p</a:t>
              </a:r>
            </a:p>
          </p:txBody>
        </p:sp>
        <p:sp>
          <p:nvSpPr>
            <p:cNvPr id="5167" name="Text Box 31"/>
            <p:cNvSpPr txBox="1">
              <a:spLocks noChangeArrowheads="1"/>
            </p:cNvSpPr>
            <p:nvPr/>
          </p:nvSpPr>
          <p:spPr bwMode="auto">
            <a:xfrm>
              <a:off x="7086600" y="5562600"/>
              <a:ext cx="503238" cy="457200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Symbol" pitchFamily="18" charset="2"/>
                </a:rPr>
                <a:t>2p</a:t>
              </a:r>
            </a:p>
          </p:txBody>
        </p:sp>
        <p:sp>
          <p:nvSpPr>
            <p:cNvPr id="5168" name="Arc 34"/>
            <p:cNvSpPr>
              <a:spLocks/>
            </p:cNvSpPr>
            <p:nvPr/>
          </p:nvSpPr>
          <p:spPr bwMode="auto">
            <a:xfrm>
              <a:off x="7086600" y="3810000"/>
              <a:ext cx="914400" cy="457200"/>
            </a:xfrm>
            <a:custGeom>
              <a:avLst/>
              <a:gdLst>
                <a:gd name="T0" fmla="*/ 0 w 21600"/>
                <a:gd name="T1" fmla="*/ 0 h 21600"/>
                <a:gd name="T2" fmla="*/ 1638705130 w 21600"/>
                <a:gd name="T3" fmla="*/ 204838141 h 21600"/>
                <a:gd name="T4" fmla="*/ 0 w 21600"/>
                <a:gd name="T5" fmla="*/ 204838141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62"/>
          <p:cNvGrpSpPr>
            <a:grpSpLocks/>
          </p:cNvGrpSpPr>
          <p:nvPr/>
        </p:nvGrpSpPr>
        <p:grpSpPr bwMode="auto">
          <a:xfrm>
            <a:off x="5486400" y="685800"/>
            <a:ext cx="2347913" cy="3751263"/>
            <a:chOff x="12189619" y="6842920"/>
            <a:chExt cx="2347119" cy="3752056"/>
          </a:xfrm>
        </p:grpSpPr>
        <p:sp>
          <p:nvSpPr>
            <p:cNvPr id="5129" name="Text Box 27"/>
            <p:cNvSpPr txBox="1">
              <a:spLocks noChangeArrowheads="1"/>
            </p:cNvSpPr>
            <p:nvPr/>
          </p:nvSpPr>
          <p:spPr bwMode="auto">
            <a:xfrm>
              <a:off x="12252325" y="9953626"/>
              <a:ext cx="422275" cy="641350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600" b="1">
                  <a:latin typeface="Symbol" pitchFamily="18" charset="2"/>
                </a:rPr>
                <a:t>f</a:t>
              </a:r>
            </a:p>
          </p:txBody>
        </p:sp>
        <p:sp>
          <p:nvSpPr>
            <p:cNvPr id="5130" name="Line 19"/>
            <p:cNvSpPr>
              <a:spLocks noChangeShapeType="1"/>
            </p:cNvSpPr>
            <p:nvPr/>
          </p:nvSpPr>
          <p:spPr bwMode="auto">
            <a:xfrm rot="-5400000">
              <a:off x="11031538" y="8580439"/>
              <a:ext cx="2743200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Line 20"/>
            <p:cNvSpPr>
              <a:spLocks noChangeShapeType="1"/>
            </p:cNvSpPr>
            <p:nvPr/>
          </p:nvSpPr>
          <p:spPr bwMode="auto">
            <a:xfrm rot="-5400000">
              <a:off x="13393738" y="7589839"/>
              <a:ext cx="0" cy="198120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2" name="Line 21"/>
            <p:cNvSpPr>
              <a:spLocks noChangeShapeType="1"/>
            </p:cNvSpPr>
            <p:nvPr/>
          </p:nvSpPr>
          <p:spPr bwMode="auto">
            <a:xfrm rot="-5400000">
              <a:off x="11831638" y="8466139"/>
              <a:ext cx="1600200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Arc 23"/>
            <p:cNvSpPr>
              <a:spLocks/>
            </p:cNvSpPr>
            <p:nvPr/>
          </p:nvSpPr>
          <p:spPr bwMode="auto">
            <a:xfrm rot="16200000" flipV="1">
              <a:off x="12436476" y="7894638"/>
              <a:ext cx="914400" cy="457200"/>
            </a:xfrm>
            <a:custGeom>
              <a:avLst/>
              <a:gdLst>
                <a:gd name="T0" fmla="*/ 0 w 21600"/>
                <a:gd name="T1" fmla="*/ 0 h 21600"/>
                <a:gd name="T2" fmla="*/ 1638705130 w 21600"/>
                <a:gd name="T3" fmla="*/ 204838141 h 21600"/>
                <a:gd name="T4" fmla="*/ 0 w 21600"/>
                <a:gd name="T5" fmla="*/ 204838141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4" name="Arc 24"/>
            <p:cNvSpPr>
              <a:spLocks/>
            </p:cNvSpPr>
            <p:nvPr/>
          </p:nvSpPr>
          <p:spPr bwMode="auto">
            <a:xfrm rot="16200000" flipH="1">
              <a:off x="12893676" y="8809039"/>
              <a:ext cx="914400" cy="457200"/>
            </a:xfrm>
            <a:custGeom>
              <a:avLst/>
              <a:gdLst>
                <a:gd name="T0" fmla="*/ 0 w 21600"/>
                <a:gd name="T1" fmla="*/ 0 h 21600"/>
                <a:gd name="T2" fmla="*/ 1638705130 w 21600"/>
                <a:gd name="T3" fmla="*/ 204838141 h 21600"/>
                <a:gd name="T4" fmla="*/ 0 w 21600"/>
                <a:gd name="T5" fmla="*/ 204838141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5" name="Arc 25"/>
            <p:cNvSpPr>
              <a:spLocks/>
            </p:cNvSpPr>
            <p:nvPr/>
          </p:nvSpPr>
          <p:spPr bwMode="auto">
            <a:xfrm rot="-5400000" flipH="1" flipV="1">
              <a:off x="13371513" y="8809039"/>
              <a:ext cx="914400" cy="457200"/>
            </a:xfrm>
            <a:custGeom>
              <a:avLst/>
              <a:gdLst>
                <a:gd name="T0" fmla="*/ 0 w 21600"/>
                <a:gd name="T1" fmla="*/ 0 h 21600"/>
                <a:gd name="T2" fmla="*/ 1638705130 w 21600"/>
                <a:gd name="T3" fmla="*/ 204838141 h 21600"/>
                <a:gd name="T4" fmla="*/ 0 w 21600"/>
                <a:gd name="T5" fmla="*/ 204838141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6" name="Arc 26"/>
            <p:cNvSpPr>
              <a:spLocks/>
            </p:cNvSpPr>
            <p:nvPr/>
          </p:nvSpPr>
          <p:spPr bwMode="auto">
            <a:xfrm rot="-5400000">
              <a:off x="13850938" y="7894638"/>
              <a:ext cx="914400" cy="457200"/>
            </a:xfrm>
            <a:custGeom>
              <a:avLst/>
              <a:gdLst>
                <a:gd name="T0" fmla="*/ 0 w 21600"/>
                <a:gd name="T1" fmla="*/ 0 h 21600"/>
                <a:gd name="T2" fmla="*/ 1638705130 w 21600"/>
                <a:gd name="T3" fmla="*/ 204838141 h 21600"/>
                <a:gd name="T4" fmla="*/ 0 w 21600"/>
                <a:gd name="T5" fmla="*/ 204838141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7" name="AutoShape 28"/>
            <p:cNvSpPr>
              <a:spLocks/>
            </p:cNvSpPr>
            <p:nvPr/>
          </p:nvSpPr>
          <p:spPr bwMode="auto">
            <a:xfrm rot="-5400000">
              <a:off x="12479338" y="9952039"/>
              <a:ext cx="76200" cy="228600"/>
            </a:xfrm>
            <a:prstGeom prst="leftBrace">
              <a:avLst>
                <a:gd name="adj1" fmla="val 25000"/>
                <a:gd name="adj2" fmla="val 50000"/>
              </a:avLst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8" name="Text Box 29"/>
            <p:cNvSpPr txBox="1">
              <a:spLocks noChangeArrowheads="1"/>
            </p:cNvSpPr>
            <p:nvPr/>
          </p:nvSpPr>
          <p:spPr bwMode="auto">
            <a:xfrm>
              <a:off x="12189619" y="6842920"/>
              <a:ext cx="427038" cy="457200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O</a:t>
              </a:r>
            </a:p>
          </p:txBody>
        </p:sp>
        <p:sp>
          <p:nvSpPr>
            <p:cNvPr id="5139" name="Text Box 30"/>
            <p:cNvSpPr txBox="1">
              <a:spLocks noChangeArrowheads="1"/>
            </p:cNvSpPr>
            <p:nvPr/>
          </p:nvSpPr>
          <p:spPr bwMode="auto">
            <a:xfrm>
              <a:off x="13142119" y="8176420"/>
              <a:ext cx="350838" cy="457200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Symbol" pitchFamily="18" charset="2"/>
                </a:rPr>
                <a:t>p</a:t>
              </a:r>
            </a:p>
          </p:txBody>
        </p:sp>
        <p:sp>
          <p:nvSpPr>
            <p:cNvPr id="5140" name="Text Box 31"/>
            <p:cNvSpPr txBox="1">
              <a:spLocks noChangeArrowheads="1"/>
            </p:cNvSpPr>
            <p:nvPr/>
          </p:nvSpPr>
          <p:spPr bwMode="auto">
            <a:xfrm>
              <a:off x="13980319" y="8100219"/>
              <a:ext cx="503238" cy="457200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Symbol" pitchFamily="18" charset="2"/>
                </a:rPr>
                <a:t>2p</a:t>
              </a:r>
            </a:p>
          </p:txBody>
        </p:sp>
        <p:sp>
          <p:nvSpPr>
            <p:cNvPr id="5141" name="Arc 34"/>
            <p:cNvSpPr>
              <a:spLocks/>
            </p:cNvSpPr>
            <p:nvPr/>
          </p:nvSpPr>
          <p:spPr bwMode="auto">
            <a:xfrm rot="-5400000">
              <a:off x="12022138" y="7894638"/>
              <a:ext cx="914400" cy="457200"/>
            </a:xfrm>
            <a:custGeom>
              <a:avLst/>
              <a:gdLst>
                <a:gd name="T0" fmla="*/ 0 w 21600"/>
                <a:gd name="T1" fmla="*/ 0 h 21600"/>
                <a:gd name="T2" fmla="*/ 1638705130 w 21600"/>
                <a:gd name="T3" fmla="*/ 204838141 h 21600"/>
                <a:gd name="T4" fmla="*/ 0 w 21600"/>
                <a:gd name="T5" fmla="*/ 204838141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10/23/2009</a:t>
            </a:r>
          </a:p>
        </p:txBody>
      </p:sp>
      <p:sp>
        <p:nvSpPr>
          <p:cNvPr id="368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Workshop: Diffraction  (c) 2009, M.S.Chapman</a:t>
            </a:r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70FB3F-45ED-4FA0-B78A-E0173AD39FE3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Crystalline Lattices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Previously learned…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Diffraction pattern = Molecular transform sampled at reciprocal lattice points. 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Reciprocal lattice = FT or diffraction pattern from crystalline lattice</a:t>
            </a:r>
          </a:p>
          <a:p>
            <a:r>
              <a:rPr lang="en-US" dirty="0" smtClean="0">
                <a:cs typeface="Times New Roman" pitchFamily="18" charset="0"/>
              </a:rPr>
              <a:t>Why understand real-space lattices?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dirty="0" smtClean="0">
                <a:cs typeface="Times New Roman" pitchFamily="18" charset="0"/>
              </a:rPr>
              <a:t> prediction of location of diffraction spots.</a:t>
            </a:r>
          </a:p>
          <a:p>
            <a:pPr lvl="1"/>
            <a:r>
              <a:rPr lang="en-US" dirty="0" smtClean="0">
                <a:cs typeface="Times New Roman" pitchFamily="18" charset="0"/>
                <a:sym typeface="Wingdings" pitchFamily="2" charset="2"/>
              </a:rPr>
              <a:t> interaction of neighboring molecules in crystal lattice</a:t>
            </a:r>
          </a:p>
          <a:p>
            <a:pPr lvl="1"/>
            <a:r>
              <a:rPr lang="en-US" dirty="0" smtClean="0">
                <a:cs typeface="Times New Roman" pitchFamily="18" charset="0"/>
                <a:sym typeface="Wingdings" pitchFamily="2" charset="2"/>
              </a:rPr>
              <a:t>(molecular symmetry)</a:t>
            </a:r>
            <a:r>
              <a:rPr lang="en-US" dirty="0" smtClean="0">
                <a:cs typeface="Times New Roman" pitchFamily="18" charset="0"/>
              </a:rPr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378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7D7D54-36FA-4BA4-88C2-32989A1ABE8A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Lattices  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971800"/>
            <a:ext cx="8839200" cy="1143000"/>
          </a:xfrm>
        </p:spPr>
        <p:txBody>
          <a:bodyPr/>
          <a:lstStyle/>
          <a:p>
            <a:r>
              <a:rPr lang="en-US" smtClean="0">
                <a:cs typeface="Times New Roman" pitchFamily="18" charset="0"/>
              </a:rPr>
              <a:t>Grid: equally spaced || lines (planes).  </a:t>
            </a:r>
          </a:p>
          <a:p>
            <a:r>
              <a:rPr lang="en-US" smtClean="0">
                <a:cs typeface="Times New Roman" pitchFamily="18" charset="0"/>
              </a:rPr>
              <a:t>Choice of origin is arbitrary.  </a:t>
            </a:r>
          </a:p>
        </p:txBody>
      </p:sp>
      <p:grpSp>
        <p:nvGrpSpPr>
          <p:cNvPr id="37895" name="Group 114"/>
          <p:cNvGrpSpPr>
            <a:grpSpLocks/>
          </p:cNvGrpSpPr>
          <p:nvPr/>
        </p:nvGrpSpPr>
        <p:grpSpPr bwMode="auto">
          <a:xfrm>
            <a:off x="1524000" y="985838"/>
            <a:ext cx="2781300" cy="1828800"/>
            <a:chOff x="960" y="621"/>
            <a:chExt cx="1752" cy="1152"/>
          </a:xfrm>
        </p:grpSpPr>
        <p:sp>
          <p:nvSpPr>
            <p:cNvPr id="37949" name="Line 4"/>
            <p:cNvSpPr>
              <a:spLocks noChangeShapeType="1"/>
            </p:cNvSpPr>
            <p:nvPr/>
          </p:nvSpPr>
          <p:spPr bwMode="auto">
            <a:xfrm flipH="1">
              <a:off x="1007" y="621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50" name="Line 7"/>
            <p:cNvSpPr>
              <a:spLocks noChangeShapeType="1"/>
            </p:cNvSpPr>
            <p:nvPr/>
          </p:nvSpPr>
          <p:spPr bwMode="auto">
            <a:xfrm>
              <a:off x="1152" y="702"/>
              <a:ext cx="15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51" name="Line 8"/>
            <p:cNvSpPr>
              <a:spLocks noChangeShapeType="1"/>
            </p:cNvSpPr>
            <p:nvPr/>
          </p:nvSpPr>
          <p:spPr bwMode="auto">
            <a:xfrm>
              <a:off x="1104" y="946"/>
              <a:ext cx="15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52" name="Line 9"/>
            <p:cNvSpPr>
              <a:spLocks noChangeShapeType="1"/>
            </p:cNvSpPr>
            <p:nvPr/>
          </p:nvSpPr>
          <p:spPr bwMode="auto">
            <a:xfrm>
              <a:off x="1056" y="1191"/>
              <a:ext cx="15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53" name="Line 10"/>
            <p:cNvSpPr>
              <a:spLocks noChangeShapeType="1"/>
            </p:cNvSpPr>
            <p:nvPr/>
          </p:nvSpPr>
          <p:spPr bwMode="auto">
            <a:xfrm>
              <a:off x="1008" y="1435"/>
              <a:ext cx="15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54" name="Line 11"/>
            <p:cNvSpPr>
              <a:spLocks noChangeShapeType="1"/>
            </p:cNvSpPr>
            <p:nvPr/>
          </p:nvSpPr>
          <p:spPr bwMode="auto">
            <a:xfrm>
              <a:off x="960" y="1680"/>
              <a:ext cx="15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55" name="Line 15"/>
            <p:cNvSpPr>
              <a:spLocks noChangeShapeType="1"/>
            </p:cNvSpPr>
            <p:nvPr/>
          </p:nvSpPr>
          <p:spPr bwMode="auto">
            <a:xfrm flipH="1">
              <a:off x="1240" y="621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56" name="Line 16"/>
            <p:cNvSpPr>
              <a:spLocks noChangeShapeType="1"/>
            </p:cNvSpPr>
            <p:nvPr/>
          </p:nvSpPr>
          <p:spPr bwMode="auto">
            <a:xfrm flipH="1">
              <a:off x="1472" y="621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57" name="Line 17"/>
            <p:cNvSpPr>
              <a:spLocks noChangeShapeType="1"/>
            </p:cNvSpPr>
            <p:nvPr/>
          </p:nvSpPr>
          <p:spPr bwMode="auto">
            <a:xfrm flipH="1">
              <a:off x="1704" y="621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58" name="Line 18"/>
            <p:cNvSpPr>
              <a:spLocks noChangeShapeType="1"/>
            </p:cNvSpPr>
            <p:nvPr/>
          </p:nvSpPr>
          <p:spPr bwMode="auto">
            <a:xfrm flipH="1">
              <a:off x="1936" y="621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59" name="Line 19"/>
            <p:cNvSpPr>
              <a:spLocks noChangeShapeType="1"/>
            </p:cNvSpPr>
            <p:nvPr/>
          </p:nvSpPr>
          <p:spPr bwMode="auto">
            <a:xfrm flipH="1">
              <a:off x="2168" y="621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60" name="Line 20"/>
            <p:cNvSpPr>
              <a:spLocks noChangeShapeType="1"/>
            </p:cNvSpPr>
            <p:nvPr/>
          </p:nvSpPr>
          <p:spPr bwMode="auto">
            <a:xfrm flipH="1">
              <a:off x="2400" y="621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7961" name="Group 28"/>
            <p:cNvGrpSpPr>
              <a:grpSpLocks/>
            </p:cNvGrpSpPr>
            <p:nvPr/>
          </p:nvGrpSpPr>
          <p:grpSpPr bwMode="auto">
            <a:xfrm>
              <a:off x="1236" y="690"/>
              <a:ext cx="1476" cy="96"/>
              <a:chOff x="1236" y="690"/>
              <a:chExt cx="1476" cy="96"/>
            </a:xfrm>
          </p:grpSpPr>
          <p:sp>
            <p:nvSpPr>
              <p:cNvPr id="39957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23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58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46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59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69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60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92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61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15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62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38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63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61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37962" name="Group 29"/>
            <p:cNvGrpSpPr>
              <a:grpSpLocks/>
            </p:cNvGrpSpPr>
            <p:nvPr/>
          </p:nvGrpSpPr>
          <p:grpSpPr bwMode="auto">
            <a:xfrm>
              <a:off x="1182" y="948"/>
              <a:ext cx="1476" cy="96"/>
              <a:chOff x="1236" y="690"/>
              <a:chExt cx="1476" cy="96"/>
            </a:xfrm>
          </p:grpSpPr>
          <p:sp>
            <p:nvSpPr>
              <p:cNvPr id="39966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23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67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46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68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69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69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92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70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15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71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38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72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61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37963" name="Group 37"/>
            <p:cNvGrpSpPr>
              <a:grpSpLocks/>
            </p:cNvGrpSpPr>
            <p:nvPr/>
          </p:nvGrpSpPr>
          <p:grpSpPr bwMode="auto">
            <a:xfrm>
              <a:off x="1134" y="1188"/>
              <a:ext cx="1476" cy="96"/>
              <a:chOff x="1236" y="690"/>
              <a:chExt cx="1476" cy="96"/>
            </a:xfrm>
          </p:grpSpPr>
          <p:sp>
            <p:nvSpPr>
              <p:cNvPr id="39974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23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75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46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76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69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77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92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78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15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79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38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80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61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37964" name="Group 45"/>
            <p:cNvGrpSpPr>
              <a:grpSpLocks/>
            </p:cNvGrpSpPr>
            <p:nvPr/>
          </p:nvGrpSpPr>
          <p:grpSpPr bwMode="auto">
            <a:xfrm>
              <a:off x="1080" y="1434"/>
              <a:ext cx="1476" cy="96"/>
              <a:chOff x="1236" y="690"/>
              <a:chExt cx="1476" cy="96"/>
            </a:xfrm>
          </p:grpSpPr>
          <p:sp>
            <p:nvSpPr>
              <p:cNvPr id="39982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23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83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46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84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69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85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92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86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15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87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38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88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61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37965" name="Group 53"/>
            <p:cNvGrpSpPr>
              <a:grpSpLocks/>
            </p:cNvGrpSpPr>
            <p:nvPr/>
          </p:nvGrpSpPr>
          <p:grpSpPr bwMode="auto">
            <a:xfrm>
              <a:off x="1032" y="1668"/>
              <a:ext cx="1476" cy="96"/>
              <a:chOff x="1236" y="690"/>
              <a:chExt cx="1476" cy="96"/>
            </a:xfrm>
          </p:grpSpPr>
          <p:sp>
            <p:nvSpPr>
              <p:cNvPr id="39990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23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91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46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92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69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93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92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94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15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95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38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96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61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grpSp>
        <p:nvGrpSpPr>
          <p:cNvPr id="8" name="Group 113"/>
          <p:cNvGrpSpPr>
            <a:grpSpLocks/>
          </p:cNvGrpSpPr>
          <p:nvPr/>
        </p:nvGrpSpPr>
        <p:grpSpPr bwMode="auto">
          <a:xfrm>
            <a:off x="5791200" y="4491038"/>
            <a:ext cx="2895600" cy="1909762"/>
            <a:chOff x="3648" y="2829"/>
            <a:chExt cx="1824" cy="1203"/>
          </a:xfrm>
        </p:grpSpPr>
        <p:sp>
          <p:nvSpPr>
            <p:cNvPr id="37897" name="Line 61"/>
            <p:cNvSpPr>
              <a:spLocks noChangeShapeType="1"/>
            </p:cNvSpPr>
            <p:nvPr/>
          </p:nvSpPr>
          <p:spPr bwMode="auto">
            <a:xfrm flipH="1">
              <a:off x="3695" y="2829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898" name="Line 62"/>
            <p:cNvSpPr>
              <a:spLocks noChangeShapeType="1"/>
            </p:cNvSpPr>
            <p:nvPr/>
          </p:nvSpPr>
          <p:spPr bwMode="auto">
            <a:xfrm>
              <a:off x="3840" y="2910"/>
              <a:ext cx="15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899" name="Line 63"/>
            <p:cNvSpPr>
              <a:spLocks noChangeShapeType="1"/>
            </p:cNvSpPr>
            <p:nvPr/>
          </p:nvSpPr>
          <p:spPr bwMode="auto">
            <a:xfrm>
              <a:off x="3792" y="3154"/>
              <a:ext cx="15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0" name="Line 64"/>
            <p:cNvSpPr>
              <a:spLocks noChangeShapeType="1"/>
            </p:cNvSpPr>
            <p:nvPr/>
          </p:nvSpPr>
          <p:spPr bwMode="auto">
            <a:xfrm>
              <a:off x="3744" y="3399"/>
              <a:ext cx="15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1" name="Line 65"/>
            <p:cNvSpPr>
              <a:spLocks noChangeShapeType="1"/>
            </p:cNvSpPr>
            <p:nvPr/>
          </p:nvSpPr>
          <p:spPr bwMode="auto">
            <a:xfrm>
              <a:off x="3696" y="3643"/>
              <a:ext cx="15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2" name="Line 66"/>
            <p:cNvSpPr>
              <a:spLocks noChangeShapeType="1"/>
            </p:cNvSpPr>
            <p:nvPr/>
          </p:nvSpPr>
          <p:spPr bwMode="auto">
            <a:xfrm>
              <a:off x="3648" y="3888"/>
              <a:ext cx="15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3" name="Line 67"/>
            <p:cNvSpPr>
              <a:spLocks noChangeShapeType="1"/>
            </p:cNvSpPr>
            <p:nvPr/>
          </p:nvSpPr>
          <p:spPr bwMode="auto">
            <a:xfrm flipH="1">
              <a:off x="3928" y="2829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4" name="Line 68"/>
            <p:cNvSpPr>
              <a:spLocks noChangeShapeType="1"/>
            </p:cNvSpPr>
            <p:nvPr/>
          </p:nvSpPr>
          <p:spPr bwMode="auto">
            <a:xfrm flipH="1">
              <a:off x="4160" y="2829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5" name="Line 69"/>
            <p:cNvSpPr>
              <a:spLocks noChangeShapeType="1"/>
            </p:cNvSpPr>
            <p:nvPr/>
          </p:nvSpPr>
          <p:spPr bwMode="auto">
            <a:xfrm flipH="1">
              <a:off x="4392" y="2829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6" name="Line 70"/>
            <p:cNvSpPr>
              <a:spLocks noChangeShapeType="1"/>
            </p:cNvSpPr>
            <p:nvPr/>
          </p:nvSpPr>
          <p:spPr bwMode="auto">
            <a:xfrm flipH="1">
              <a:off x="4624" y="2829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7" name="Line 71"/>
            <p:cNvSpPr>
              <a:spLocks noChangeShapeType="1"/>
            </p:cNvSpPr>
            <p:nvPr/>
          </p:nvSpPr>
          <p:spPr bwMode="auto">
            <a:xfrm flipH="1">
              <a:off x="4856" y="2829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8" name="Line 72"/>
            <p:cNvSpPr>
              <a:spLocks noChangeShapeType="1"/>
            </p:cNvSpPr>
            <p:nvPr/>
          </p:nvSpPr>
          <p:spPr bwMode="auto">
            <a:xfrm flipH="1">
              <a:off x="5088" y="2829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7909" name="Group 73"/>
            <p:cNvGrpSpPr>
              <a:grpSpLocks/>
            </p:cNvGrpSpPr>
            <p:nvPr/>
          </p:nvGrpSpPr>
          <p:grpSpPr bwMode="auto">
            <a:xfrm>
              <a:off x="3996" y="2958"/>
              <a:ext cx="1476" cy="96"/>
              <a:chOff x="1236" y="690"/>
              <a:chExt cx="1476" cy="96"/>
            </a:xfrm>
          </p:grpSpPr>
          <p:sp>
            <p:nvSpPr>
              <p:cNvPr id="40010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23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11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46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12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69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13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92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14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15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15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38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16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61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37910" name="Group 81"/>
            <p:cNvGrpSpPr>
              <a:grpSpLocks/>
            </p:cNvGrpSpPr>
            <p:nvPr/>
          </p:nvGrpSpPr>
          <p:grpSpPr bwMode="auto">
            <a:xfrm>
              <a:off x="3942" y="3216"/>
              <a:ext cx="1476" cy="96"/>
              <a:chOff x="1236" y="690"/>
              <a:chExt cx="1476" cy="96"/>
            </a:xfrm>
          </p:grpSpPr>
          <p:sp>
            <p:nvSpPr>
              <p:cNvPr id="40018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23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19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46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20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69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21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92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22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15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23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38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24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61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37911" name="Group 89"/>
            <p:cNvGrpSpPr>
              <a:grpSpLocks/>
            </p:cNvGrpSpPr>
            <p:nvPr/>
          </p:nvGrpSpPr>
          <p:grpSpPr bwMode="auto">
            <a:xfrm>
              <a:off x="3894" y="3456"/>
              <a:ext cx="1476" cy="96"/>
              <a:chOff x="1236" y="690"/>
              <a:chExt cx="1476" cy="96"/>
            </a:xfrm>
          </p:grpSpPr>
          <p:sp>
            <p:nvSpPr>
              <p:cNvPr id="40026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23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27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46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28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69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29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92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30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15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31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38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32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61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37912" name="Group 97"/>
            <p:cNvGrpSpPr>
              <a:grpSpLocks/>
            </p:cNvGrpSpPr>
            <p:nvPr/>
          </p:nvGrpSpPr>
          <p:grpSpPr bwMode="auto">
            <a:xfrm>
              <a:off x="3840" y="3702"/>
              <a:ext cx="1476" cy="96"/>
              <a:chOff x="1236" y="690"/>
              <a:chExt cx="1476" cy="96"/>
            </a:xfrm>
          </p:grpSpPr>
          <p:sp>
            <p:nvSpPr>
              <p:cNvPr id="40034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23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35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46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36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69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37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92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38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15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39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38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40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61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37913" name="Group 105"/>
            <p:cNvGrpSpPr>
              <a:grpSpLocks/>
            </p:cNvGrpSpPr>
            <p:nvPr/>
          </p:nvGrpSpPr>
          <p:grpSpPr bwMode="auto">
            <a:xfrm>
              <a:off x="3792" y="3936"/>
              <a:ext cx="1476" cy="96"/>
              <a:chOff x="1236" y="690"/>
              <a:chExt cx="1476" cy="96"/>
            </a:xfrm>
          </p:grpSpPr>
          <p:sp>
            <p:nvSpPr>
              <p:cNvPr id="40042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23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43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46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44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69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45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92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46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15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47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38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048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61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389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389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5E033B-BFC8-4D23-A4D3-DA1E774E6F76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3891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4114800" cy="457200"/>
          </a:xfrm>
        </p:spPr>
        <p:txBody>
          <a:bodyPr/>
          <a:lstStyle/>
          <a:p>
            <a:r>
              <a:rPr lang="en-US" smtClean="0">
                <a:cs typeface="Times New Roman" pitchFamily="18" charset="0"/>
              </a:rPr>
              <a:t>Unit Cells  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7086600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Axes labeled (a, b, c)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by convention.  </a:t>
            </a:r>
          </a:p>
          <a:p>
            <a:pPr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Right-handed system </a:t>
            </a:r>
          </a:p>
          <a:p>
            <a:pPr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Specify 3 vectors</a:t>
            </a:r>
          </a:p>
          <a:p>
            <a:pPr lvl="1">
              <a:lnSpc>
                <a:spcPct val="90000"/>
              </a:lnSpc>
            </a:pPr>
            <a:r>
              <a:rPr lang="en-US" b="1" smtClean="0">
                <a:cs typeface="Times New Roman" pitchFamily="18" charset="0"/>
              </a:rPr>
              <a:t>a</a:t>
            </a:r>
            <a:r>
              <a:rPr lang="en-US" smtClean="0">
                <a:cs typeface="Times New Roman" pitchFamily="18" charset="0"/>
              </a:rPr>
              <a:t>, </a:t>
            </a:r>
            <a:r>
              <a:rPr lang="en-US" b="1" smtClean="0">
                <a:cs typeface="Times New Roman" pitchFamily="18" charset="0"/>
              </a:rPr>
              <a:t>b</a:t>
            </a:r>
            <a:r>
              <a:rPr lang="en-US" smtClean="0">
                <a:cs typeface="Times New Roman" pitchFamily="18" charset="0"/>
              </a:rPr>
              <a:t>, </a:t>
            </a:r>
            <a:r>
              <a:rPr lang="en-US" b="1" smtClean="0">
                <a:cs typeface="Times New Roman" pitchFamily="18" charset="0"/>
              </a:rPr>
              <a:t>c</a:t>
            </a:r>
            <a:r>
              <a:rPr lang="en-US" smtClean="0">
                <a:cs typeface="Times New Roman" pitchFamily="18" charset="0"/>
              </a:rPr>
              <a:t>.  </a:t>
            </a:r>
          </a:p>
          <a:p>
            <a:pPr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or 6 parameters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3 lengths + 3 angles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a, b, c 	+	 </a:t>
            </a:r>
            <a:r>
              <a:rPr lang="en-US" smtClean="0">
                <a:latin typeface="Symbol" pitchFamily="18" charset="2"/>
                <a:cs typeface="Times New Roman" pitchFamily="18" charset="0"/>
              </a:rPr>
              <a:t>a</a:t>
            </a:r>
            <a:r>
              <a:rPr lang="en-US" smtClean="0">
                <a:cs typeface="Times New Roman" pitchFamily="18" charset="0"/>
              </a:rPr>
              <a:t>, </a:t>
            </a:r>
            <a:r>
              <a:rPr lang="en-US" smtClean="0">
                <a:latin typeface="Symbol" pitchFamily="18" charset="2"/>
                <a:cs typeface="Times New Roman" pitchFamily="18" charset="0"/>
              </a:rPr>
              <a:t>b</a:t>
            </a:r>
            <a:r>
              <a:rPr lang="en-US" smtClean="0">
                <a:cs typeface="Times New Roman" pitchFamily="18" charset="0"/>
              </a:rPr>
              <a:t>, </a:t>
            </a:r>
            <a:r>
              <a:rPr lang="en-US" smtClean="0">
                <a:latin typeface="Symbol" pitchFamily="18" charset="2"/>
                <a:cs typeface="Times New Roman" pitchFamily="18" charset="0"/>
              </a:rPr>
              <a:t>g</a:t>
            </a:r>
            <a:endParaRPr lang="en-US" smtClean="0"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 </a:t>
            </a:r>
            <a:r>
              <a:rPr lang="en-US" smtClean="0">
                <a:latin typeface="Symbol" pitchFamily="18" charset="2"/>
                <a:cs typeface="Times New Roman" pitchFamily="18" charset="0"/>
              </a:rPr>
              <a:t>a</a:t>
            </a:r>
            <a:r>
              <a:rPr lang="en-US" smtClean="0">
                <a:cs typeface="Times New Roman" pitchFamily="18" charset="0"/>
              </a:rPr>
              <a:t> = angle between </a:t>
            </a:r>
            <a:r>
              <a:rPr lang="en-US" b="1" smtClean="0">
                <a:cs typeface="Times New Roman" pitchFamily="18" charset="0"/>
              </a:rPr>
              <a:t>b</a:t>
            </a:r>
            <a:r>
              <a:rPr lang="en-US" smtClean="0">
                <a:cs typeface="Times New Roman" pitchFamily="18" charset="0"/>
              </a:rPr>
              <a:t> and </a:t>
            </a:r>
            <a:r>
              <a:rPr lang="en-US" b="1" smtClean="0">
                <a:cs typeface="Times New Roman" pitchFamily="18" charset="0"/>
              </a:rPr>
              <a:t>c</a:t>
            </a:r>
            <a:r>
              <a:rPr lang="en-US" smtClean="0">
                <a:cs typeface="Times New Roman" pitchFamily="18" charset="0"/>
              </a:rPr>
              <a:t> axes </a:t>
            </a:r>
            <a:r>
              <a:rPr lang="en-US" i="1" smtClean="0">
                <a:cs typeface="Times New Roman" pitchFamily="18" charset="0"/>
              </a:rPr>
              <a:t>etc</a:t>
            </a:r>
            <a:r>
              <a:rPr lang="en-US" smtClean="0">
                <a:cs typeface="Times New Roman" pitchFamily="18" charset="0"/>
              </a:rPr>
              <a:t>.. </a:t>
            </a:r>
          </a:p>
          <a:p>
            <a:pPr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Faces labeled A,B,C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with A intersected by a-axis </a:t>
            </a:r>
            <a:r>
              <a:rPr lang="en-US" i="1" smtClean="0">
                <a:cs typeface="Times New Roman" pitchFamily="18" charset="0"/>
              </a:rPr>
              <a:t>etc</a:t>
            </a:r>
            <a:r>
              <a:rPr lang="en-US" smtClean="0">
                <a:cs typeface="Times New Roman" pitchFamily="18" charset="0"/>
              </a:rPr>
              <a:t>..     </a:t>
            </a:r>
          </a:p>
        </p:txBody>
      </p:sp>
      <p:grpSp>
        <p:nvGrpSpPr>
          <p:cNvPr id="38919" name="Group 23"/>
          <p:cNvGrpSpPr>
            <a:grpSpLocks/>
          </p:cNvGrpSpPr>
          <p:nvPr/>
        </p:nvGrpSpPr>
        <p:grpSpPr bwMode="auto">
          <a:xfrm>
            <a:off x="4724400" y="762000"/>
            <a:ext cx="3548063" cy="2651125"/>
            <a:chOff x="2976" y="480"/>
            <a:chExt cx="2235" cy="1670"/>
          </a:xfrm>
        </p:grpSpPr>
        <p:sp>
          <p:nvSpPr>
            <p:cNvPr id="38920" name="Text Box 5"/>
            <p:cNvSpPr txBox="1">
              <a:spLocks noChangeArrowheads="1"/>
            </p:cNvSpPr>
            <p:nvPr/>
          </p:nvSpPr>
          <p:spPr bwMode="auto">
            <a:xfrm>
              <a:off x="4464" y="1920"/>
              <a:ext cx="226" cy="23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a</a:t>
              </a:r>
            </a:p>
          </p:txBody>
        </p:sp>
        <p:sp>
          <p:nvSpPr>
            <p:cNvPr id="38921" name="Text Box 6"/>
            <p:cNvSpPr txBox="1">
              <a:spLocks noChangeArrowheads="1"/>
            </p:cNvSpPr>
            <p:nvPr/>
          </p:nvSpPr>
          <p:spPr bwMode="auto">
            <a:xfrm>
              <a:off x="3120" y="576"/>
              <a:ext cx="226" cy="23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c</a:t>
              </a:r>
            </a:p>
          </p:txBody>
        </p:sp>
        <p:sp>
          <p:nvSpPr>
            <p:cNvPr id="38922" name="Text Box 7"/>
            <p:cNvSpPr txBox="1">
              <a:spLocks noChangeArrowheads="1"/>
            </p:cNvSpPr>
            <p:nvPr/>
          </p:nvSpPr>
          <p:spPr bwMode="auto">
            <a:xfrm>
              <a:off x="3360" y="1248"/>
              <a:ext cx="226" cy="23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b</a:t>
              </a:r>
            </a:p>
          </p:txBody>
        </p:sp>
        <p:sp>
          <p:nvSpPr>
            <p:cNvPr id="38923" name="Line 8"/>
            <p:cNvSpPr>
              <a:spLocks noChangeShapeType="1"/>
            </p:cNvSpPr>
            <p:nvPr/>
          </p:nvSpPr>
          <p:spPr bwMode="auto">
            <a:xfrm>
              <a:off x="2976" y="1920"/>
              <a:ext cx="17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24" name="Line 9"/>
            <p:cNvSpPr>
              <a:spLocks noChangeShapeType="1"/>
            </p:cNvSpPr>
            <p:nvPr/>
          </p:nvSpPr>
          <p:spPr bwMode="auto">
            <a:xfrm flipV="1">
              <a:off x="2976" y="720"/>
              <a:ext cx="384" cy="12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25" name="Line 10"/>
            <p:cNvSpPr>
              <a:spLocks noChangeShapeType="1"/>
            </p:cNvSpPr>
            <p:nvPr/>
          </p:nvSpPr>
          <p:spPr bwMode="auto">
            <a:xfrm flipV="1">
              <a:off x="2976" y="1488"/>
              <a:ext cx="432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26" name="Arc 11"/>
            <p:cNvSpPr>
              <a:spLocks/>
            </p:cNvSpPr>
            <p:nvPr/>
          </p:nvSpPr>
          <p:spPr bwMode="auto">
            <a:xfrm>
              <a:off x="2976" y="1334"/>
              <a:ext cx="288" cy="445"/>
            </a:xfrm>
            <a:custGeom>
              <a:avLst/>
              <a:gdLst>
                <a:gd name="T0" fmla="*/ 3 w 20877"/>
                <a:gd name="T1" fmla="*/ 0 h 16631"/>
                <a:gd name="T2" fmla="*/ 4 w 20877"/>
                <a:gd name="T3" fmla="*/ 8 h 16631"/>
                <a:gd name="T4" fmla="*/ 0 w 20877"/>
                <a:gd name="T5" fmla="*/ 12 h 16631"/>
                <a:gd name="T6" fmla="*/ 0 60000 65536"/>
                <a:gd name="T7" fmla="*/ 0 60000 65536"/>
                <a:gd name="T8" fmla="*/ 0 60000 65536"/>
                <a:gd name="T9" fmla="*/ 0 w 20877"/>
                <a:gd name="T10" fmla="*/ 0 h 16631"/>
                <a:gd name="T11" fmla="*/ 20877 w 20877"/>
                <a:gd name="T12" fmla="*/ 16631 h 1663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877" h="16631" fill="none" extrusionOk="0">
                  <a:moveTo>
                    <a:pt x="13782" y="0"/>
                  </a:moveTo>
                  <a:cubicBezTo>
                    <a:pt x="17243" y="2867"/>
                    <a:pt x="19723" y="6744"/>
                    <a:pt x="20876" y="11088"/>
                  </a:cubicBezTo>
                </a:path>
                <a:path w="20877" h="16631" stroke="0" extrusionOk="0">
                  <a:moveTo>
                    <a:pt x="13782" y="0"/>
                  </a:moveTo>
                  <a:cubicBezTo>
                    <a:pt x="17243" y="2867"/>
                    <a:pt x="19723" y="6744"/>
                    <a:pt x="20876" y="11088"/>
                  </a:cubicBezTo>
                  <a:lnTo>
                    <a:pt x="0" y="16631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sp>
          <p:nvSpPr>
            <p:cNvPr id="38927" name="Text Box 12"/>
            <p:cNvSpPr txBox="1">
              <a:spLocks noChangeArrowheads="1"/>
            </p:cNvSpPr>
            <p:nvPr/>
          </p:nvSpPr>
          <p:spPr bwMode="auto">
            <a:xfrm>
              <a:off x="3143" y="1344"/>
              <a:ext cx="121" cy="23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latin typeface="Symbol" pitchFamily="18" charset="2"/>
                </a:rPr>
                <a:t>a</a:t>
              </a:r>
            </a:p>
          </p:txBody>
        </p:sp>
        <p:sp>
          <p:nvSpPr>
            <p:cNvPr id="38928" name="Arc 13"/>
            <p:cNvSpPr>
              <a:spLocks/>
            </p:cNvSpPr>
            <p:nvPr/>
          </p:nvSpPr>
          <p:spPr bwMode="auto">
            <a:xfrm>
              <a:off x="3216" y="1632"/>
              <a:ext cx="1200" cy="287"/>
            </a:xfrm>
            <a:custGeom>
              <a:avLst/>
              <a:gdLst>
                <a:gd name="T0" fmla="*/ 4 w 21600"/>
                <a:gd name="T1" fmla="*/ 0 h 21560"/>
                <a:gd name="T2" fmla="*/ 67 w 21600"/>
                <a:gd name="T3" fmla="*/ 4 h 21560"/>
                <a:gd name="T4" fmla="*/ 0 w 21600"/>
                <a:gd name="T5" fmla="*/ 4 h 2156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60"/>
                <a:gd name="T11" fmla="*/ 21600 w 21600"/>
                <a:gd name="T12" fmla="*/ 21560 h 215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60" fill="none" extrusionOk="0">
                  <a:moveTo>
                    <a:pt x="1312" y="-1"/>
                  </a:moveTo>
                  <a:cubicBezTo>
                    <a:pt x="12710" y="693"/>
                    <a:pt x="21600" y="10140"/>
                    <a:pt x="21600" y="21560"/>
                  </a:cubicBezTo>
                </a:path>
                <a:path w="21600" h="21560" stroke="0" extrusionOk="0">
                  <a:moveTo>
                    <a:pt x="1312" y="-1"/>
                  </a:moveTo>
                  <a:cubicBezTo>
                    <a:pt x="12710" y="693"/>
                    <a:pt x="21600" y="10140"/>
                    <a:pt x="21600" y="21560"/>
                  </a:cubicBezTo>
                  <a:lnTo>
                    <a:pt x="0" y="2156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en-US" i="1">
                  <a:latin typeface="Symbol" pitchFamily="18" charset="2"/>
                </a:rPr>
                <a:t>g</a:t>
              </a:r>
            </a:p>
          </p:txBody>
        </p:sp>
        <p:sp>
          <p:nvSpPr>
            <p:cNvPr id="38929" name="Arc 15"/>
            <p:cNvSpPr>
              <a:spLocks/>
            </p:cNvSpPr>
            <p:nvPr/>
          </p:nvSpPr>
          <p:spPr bwMode="auto">
            <a:xfrm>
              <a:off x="2976" y="1567"/>
              <a:ext cx="336" cy="354"/>
            </a:xfrm>
            <a:custGeom>
              <a:avLst/>
              <a:gdLst>
                <a:gd name="T0" fmla="*/ 2 w 21600"/>
                <a:gd name="T1" fmla="*/ 0 h 19932"/>
                <a:gd name="T2" fmla="*/ 5 w 21600"/>
                <a:gd name="T3" fmla="*/ 6 h 19932"/>
                <a:gd name="T4" fmla="*/ 0 w 21600"/>
                <a:gd name="T5" fmla="*/ 6 h 19932"/>
                <a:gd name="T6" fmla="*/ 0 60000 65536"/>
                <a:gd name="T7" fmla="*/ 0 60000 65536"/>
                <a:gd name="T8" fmla="*/ 0 60000 65536"/>
                <a:gd name="T9" fmla="*/ 0 w 21600"/>
                <a:gd name="T10" fmla="*/ 0 h 19932"/>
                <a:gd name="T11" fmla="*/ 21600 w 21600"/>
                <a:gd name="T12" fmla="*/ 19932 h 199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9932" fill="none" extrusionOk="0">
                  <a:moveTo>
                    <a:pt x="8322" y="-1"/>
                  </a:moveTo>
                  <a:cubicBezTo>
                    <a:pt x="16363" y="3357"/>
                    <a:pt x="21600" y="11217"/>
                    <a:pt x="21600" y="19932"/>
                  </a:cubicBezTo>
                </a:path>
                <a:path w="21600" h="19932" stroke="0" extrusionOk="0">
                  <a:moveTo>
                    <a:pt x="8322" y="-1"/>
                  </a:moveTo>
                  <a:cubicBezTo>
                    <a:pt x="16363" y="3357"/>
                    <a:pt x="21600" y="11217"/>
                    <a:pt x="21600" y="19932"/>
                  </a:cubicBezTo>
                  <a:lnTo>
                    <a:pt x="0" y="19932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sp>
          <p:nvSpPr>
            <p:cNvPr id="38930" name="AutoShape 16"/>
            <p:cNvSpPr>
              <a:spLocks noChangeArrowheads="1"/>
            </p:cNvSpPr>
            <p:nvPr/>
          </p:nvSpPr>
          <p:spPr bwMode="auto">
            <a:xfrm>
              <a:off x="2976" y="720"/>
              <a:ext cx="2160" cy="1200"/>
            </a:xfrm>
            <a:prstGeom prst="parallelogram">
              <a:avLst>
                <a:gd name="adj" fmla="val 31075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1801800" prstMaterial="legacyWirefram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lIns="0" tIns="0" rIns="0" bIns="0" anchor="ctr">
              <a:flatTx/>
            </a:bodyPr>
            <a:lstStyle/>
            <a:p>
              <a:endParaRPr lang="en-US"/>
            </a:p>
          </p:txBody>
        </p:sp>
        <p:sp>
          <p:nvSpPr>
            <p:cNvPr id="38931" name="Text Box 17"/>
            <p:cNvSpPr txBox="1">
              <a:spLocks noChangeArrowheads="1"/>
            </p:cNvSpPr>
            <p:nvPr/>
          </p:nvSpPr>
          <p:spPr bwMode="auto">
            <a:xfrm>
              <a:off x="3121" y="1690"/>
              <a:ext cx="105" cy="23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latin typeface="Symbol" pitchFamily="18" charset="2"/>
                </a:rPr>
                <a:t>b</a:t>
              </a:r>
            </a:p>
          </p:txBody>
        </p:sp>
        <p:sp>
          <p:nvSpPr>
            <p:cNvPr id="38932" name="WordArt 18"/>
            <p:cNvSpPr>
              <a:spLocks noChangeArrowheads="1" noChangeShapeType="1" noTextEdit="1"/>
            </p:cNvSpPr>
            <p:nvPr/>
          </p:nvSpPr>
          <p:spPr bwMode="auto">
            <a:xfrm>
              <a:off x="3936" y="1200"/>
              <a:ext cx="198" cy="19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B</a:t>
              </a:r>
            </a:p>
          </p:txBody>
        </p:sp>
        <p:sp>
          <p:nvSpPr>
            <p:cNvPr id="38933" name="WordArt 20"/>
            <p:cNvSpPr>
              <a:spLocks noChangeArrowheads="1" noChangeShapeType="1" noTextEdit="1"/>
            </p:cNvSpPr>
            <p:nvPr/>
          </p:nvSpPr>
          <p:spPr bwMode="auto">
            <a:xfrm>
              <a:off x="4224" y="480"/>
              <a:ext cx="288" cy="14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3069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C</a:t>
              </a:r>
            </a:p>
          </p:txBody>
        </p:sp>
        <p:sp>
          <p:nvSpPr>
            <p:cNvPr id="38934" name="WordArt 21"/>
            <p:cNvSpPr>
              <a:spLocks noChangeArrowheads="1" noChangeShapeType="1" noTextEdit="1"/>
            </p:cNvSpPr>
            <p:nvPr/>
          </p:nvSpPr>
          <p:spPr bwMode="auto">
            <a:xfrm>
              <a:off x="5109" y="1083"/>
              <a:ext cx="102" cy="19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3069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A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399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399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ED9FE0-A218-4451-A8F7-95E557CAB672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399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Lattice Planes in 2-D  </a:t>
            </a:r>
          </a:p>
        </p:txBody>
      </p:sp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Line can be drawn between any 2 grid points. </a:t>
            </a:r>
          </a:p>
          <a:p>
            <a:r>
              <a:rPr lang="en-US" smtClean="0">
                <a:cs typeface="Times New Roman" pitchFamily="18" charset="0"/>
              </a:rPr>
              <a:t>Parallel lines pass through every grid point.</a:t>
            </a:r>
          </a:p>
        </p:txBody>
      </p:sp>
      <p:grpSp>
        <p:nvGrpSpPr>
          <p:cNvPr id="39943" name="Group 191"/>
          <p:cNvGrpSpPr>
            <a:grpSpLocks/>
          </p:cNvGrpSpPr>
          <p:nvPr/>
        </p:nvGrpSpPr>
        <p:grpSpPr bwMode="auto">
          <a:xfrm>
            <a:off x="609600" y="2514600"/>
            <a:ext cx="2971800" cy="2203450"/>
            <a:chOff x="384" y="1584"/>
            <a:chExt cx="1872" cy="1388"/>
          </a:xfrm>
        </p:grpSpPr>
        <p:sp>
          <p:nvSpPr>
            <p:cNvPr id="40005" name="Line 4"/>
            <p:cNvSpPr>
              <a:spLocks noChangeShapeType="1"/>
            </p:cNvSpPr>
            <p:nvPr/>
          </p:nvSpPr>
          <p:spPr bwMode="auto">
            <a:xfrm flipH="1">
              <a:off x="479" y="1730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06" name="Line 5"/>
            <p:cNvSpPr>
              <a:spLocks noChangeShapeType="1"/>
            </p:cNvSpPr>
            <p:nvPr/>
          </p:nvSpPr>
          <p:spPr bwMode="auto">
            <a:xfrm>
              <a:off x="624" y="1811"/>
              <a:ext cx="1536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07" name="Line 6"/>
            <p:cNvSpPr>
              <a:spLocks noChangeShapeType="1"/>
            </p:cNvSpPr>
            <p:nvPr/>
          </p:nvSpPr>
          <p:spPr bwMode="auto">
            <a:xfrm>
              <a:off x="576" y="2055"/>
              <a:ext cx="1536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08" name="Line 7"/>
            <p:cNvSpPr>
              <a:spLocks noChangeShapeType="1"/>
            </p:cNvSpPr>
            <p:nvPr/>
          </p:nvSpPr>
          <p:spPr bwMode="auto">
            <a:xfrm>
              <a:off x="528" y="2300"/>
              <a:ext cx="1536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09" name="Line 8"/>
            <p:cNvSpPr>
              <a:spLocks noChangeShapeType="1"/>
            </p:cNvSpPr>
            <p:nvPr/>
          </p:nvSpPr>
          <p:spPr bwMode="auto">
            <a:xfrm>
              <a:off x="480" y="2544"/>
              <a:ext cx="1536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10" name="Line 9"/>
            <p:cNvSpPr>
              <a:spLocks noChangeShapeType="1"/>
            </p:cNvSpPr>
            <p:nvPr/>
          </p:nvSpPr>
          <p:spPr bwMode="auto">
            <a:xfrm>
              <a:off x="432" y="2789"/>
              <a:ext cx="1536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11" name="Line 10"/>
            <p:cNvSpPr>
              <a:spLocks noChangeShapeType="1"/>
            </p:cNvSpPr>
            <p:nvPr/>
          </p:nvSpPr>
          <p:spPr bwMode="auto">
            <a:xfrm flipH="1">
              <a:off x="712" y="1730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12" name="Line 11"/>
            <p:cNvSpPr>
              <a:spLocks noChangeShapeType="1"/>
            </p:cNvSpPr>
            <p:nvPr/>
          </p:nvSpPr>
          <p:spPr bwMode="auto">
            <a:xfrm flipH="1">
              <a:off x="944" y="1730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13" name="Line 12"/>
            <p:cNvSpPr>
              <a:spLocks noChangeShapeType="1"/>
            </p:cNvSpPr>
            <p:nvPr/>
          </p:nvSpPr>
          <p:spPr bwMode="auto">
            <a:xfrm flipH="1">
              <a:off x="1176" y="1730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14" name="Line 13"/>
            <p:cNvSpPr>
              <a:spLocks noChangeShapeType="1"/>
            </p:cNvSpPr>
            <p:nvPr/>
          </p:nvSpPr>
          <p:spPr bwMode="auto">
            <a:xfrm flipH="1">
              <a:off x="1408" y="1730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15" name="Line 14"/>
            <p:cNvSpPr>
              <a:spLocks noChangeShapeType="1"/>
            </p:cNvSpPr>
            <p:nvPr/>
          </p:nvSpPr>
          <p:spPr bwMode="auto">
            <a:xfrm flipH="1">
              <a:off x="1640" y="1730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16" name="Line 15"/>
            <p:cNvSpPr>
              <a:spLocks noChangeShapeType="1"/>
            </p:cNvSpPr>
            <p:nvPr/>
          </p:nvSpPr>
          <p:spPr bwMode="auto">
            <a:xfrm flipH="1">
              <a:off x="1872" y="1730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61" name="Music"/>
            <p:cNvSpPr>
              <a:spLocks noEditPoints="1" noChangeArrowheads="1"/>
            </p:cNvSpPr>
            <p:nvPr/>
          </p:nvSpPr>
          <p:spPr bwMode="auto">
            <a:xfrm flipH="1">
              <a:off x="708" y="1799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62" name="Music"/>
            <p:cNvSpPr>
              <a:spLocks noEditPoints="1" noChangeArrowheads="1"/>
            </p:cNvSpPr>
            <p:nvPr/>
          </p:nvSpPr>
          <p:spPr bwMode="auto">
            <a:xfrm flipH="1">
              <a:off x="938" y="1799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63" name="Music"/>
            <p:cNvSpPr>
              <a:spLocks noEditPoints="1" noChangeArrowheads="1"/>
            </p:cNvSpPr>
            <p:nvPr/>
          </p:nvSpPr>
          <p:spPr bwMode="auto">
            <a:xfrm flipH="1">
              <a:off x="1168" y="1799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64" name="Music"/>
            <p:cNvSpPr>
              <a:spLocks noEditPoints="1" noChangeArrowheads="1"/>
            </p:cNvSpPr>
            <p:nvPr/>
          </p:nvSpPr>
          <p:spPr bwMode="auto">
            <a:xfrm flipH="1">
              <a:off x="1398" y="1799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65" name="Music"/>
            <p:cNvSpPr>
              <a:spLocks noEditPoints="1" noChangeArrowheads="1"/>
            </p:cNvSpPr>
            <p:nvPr/>
          </p:nvSpPr>
          <p:spPr bwMode="auto">
            <a:xfrm flipH="1">
              <a:off x="1628" y="1799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66" name="Music"/>
            <p:cNvSpPr>
              <a:spLocks noEditPoints="1" noChangeArrowheads="1"/>
            </p:cNvSpPr>
            <p:nvPr/>
          </p:nvSpPr>
          <p:spPr bwMode="auto">
            <a:xfrm flipH="1">
              <a:off x="1858" y="1799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67" name="Music"/>
            <p:cNvSpPr>
              <a:spLocks noEditPoints="1" noChangeArrowheads="1"/>
            </p:cNvSpPr>
            <p:nvPr/>
          </p:nvSpPr>
          <p:spPr bwMode="auto">
            <a:xfrm flipH="1">
              <a:off x="2088" y="1799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69" name="Music"/>
            <p:cNvSpPr>
              <a:spLocks noEditPoints="1" noChangeArrowheads="1"/>
            </p:cNvSpPr>
            <p:nvPr/>
          </p:nvSpPr>
          <p:spPr bwMode="auto">
            <a:xfrm flipH="1">
              <a:off x="654" y="205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70" name="Music"/>
            <p:cNvSpPr>
              <a:spLocks noEditPoints="1" noChangeArrowheads="1"/>
            </p:cNvSpPr>
            <p:nvPr/>
          </p:nvSpPr>
          <p:spPr bwMode="auto">
            <a:xfrm flipH="1">
              <a:off x="884" y="205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71" name="Music"/>
            <p:cNvSpPr>
              <a:spLocks noEditPoints="1" noChangeArrowheads="1"/>
            </p:cNvSpPr>
            <p:nvPr/>
          </p:nvSpPr>
          <p:spPr bwMode="auto">
            <a:xfrm flipH="1">
              <a:off x="1114" y="205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72" name="Music"/>
            <p:cNvSpPr>
              <a:spLocks noEditPoints="1" noChangeArrowheads="1"/>
            </p:cNvSpPr>
            <p:nvPr/>
          </p:nvSpPr>
          <p:spPr bwMode="auto">
            <a:xfrm flipH="1">
              <a:off x="1344" y="205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73" name="Music"/>
            <p:cNvSpPr>
              <a:spLocks noEditPoints="1" noChangeArrowheads="1"/>
            </p:cNvSpPr>
            <p:nvPr/>
          </p:nvSpPr>
          <p:spPr bwMode="auto">
            <a:xfrm flipH="1">
              <a:off x="1574" y="205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74" name="Music"/>
            <p:cNvSpPr>
              <a:spLocks noEditPoints="1" noChangeArrowheads="1"/>
            </p:cNvSpPr>
            <p:nvPr/>
          </p:nvSpPr>
          <p:spPr bwMode="auto">
            <a:xfrm flipH="1">
              <a:off x="1804" y="205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75" name="Music"/>
            <p:cNvSpPr>
              <a:spLocks noEditPoints="1" noChangeArrowheads="1"/>
            </p:cNvSpPr>
            <p:nvPr/>
          </p:nvSpPr>
          <p:spPr bwMode="auto">
            <a:xfrm flipH="1">
              <a:off x="2034" y="205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77" name="Music"/>
            <p:cNvSpPr>
              <a:spLocks noEditPoints="1" noChangeArrowheads="1"/>
            </p:cNvSpPr>
            <p:nvPr/>
          </p:nvSpPr>
          <p:spPr bwMode="auto">
            <a:xfrm flipH="1">
              <a:off x="606" y="229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78" name="Music"/>
            <p:cNvSpPr>
              <a:spLocks noEditPoints="1" noChangeArrowheads="1"/>
            </p:cNvSpPr>
            <p:nvPr/>
          </p:nvSpPr>
          <p:spPr bwMode="auto">
            <a:xfrm flipH="1">
              <a:off x="836" y="229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79" name="Music"/>
            <p:cNvSpPr>
              <a:spLocks noEditPoints="1" noChangeArrowheads="1"/>
            </p:cNvSpPr>
            <p:nvPr/>
          </p:nvSpPr>
          <p:spPr bwMode="auto">
            <a:xfrm flipH="1">
              <a:off x="1066" y="229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80" name="Music"/>
            <p:cNvSpPr>
              <a:spLocks noEditPoints="1" noChangeArrowheads="1"/>
            </p:cNvSpPr>
            <p:nvPr/>
          </p:nvSpPr>
          <p:spPr bwMode="auto">
            <a:xfrm flipH="1">
              <a:off x="1296" y="229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81" name="Music"/>
            <p:cNvSpPr>
              <a:spLocks noEditPoints="1" noChangeArrowheads="1"/>
            </p:cNvSpPr>
            <p:nvPr/>
          </p:nvSpPr>
          <p:spPr bwMode="auto">
            <a:xfrm flipH="1">
              <a:off x="1526" y="229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82" name="Music"/>
            <p:cNvSpPr>
              <a:spLocks noEditPoints="1" noChangeArrowheads="1"/>
            </p:cNvSpPr>
            <p:nvPr/>
          </p:nvSpPr>
          <p:spPr bwMode="auto">
            <a:xfrm flipH="1">
              <a:off x="1756" y="229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83" name="Music"/>
            <p:cNvSpPr>
              <a:spLocks noEditPoints="1" noChangeArrowheads="1"/>
            </p:cNvSpPr>
            <p:nvPr/>
          </p:nvSpPr>
          <p:spPr bwMode="auto">
            <a:xfrm flipH="1">
              <a:off x="1986" y="229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85" name="Music"/>
            <p:cNvSpPr>
              <a:spLocks noEditPoints="1" noChangeArrowheads="1"/>
            </p:cNvSpPr>
            <p:nvPr/>
          </p:nvSpPr>
          <p:spPr bwMode="auto">
            <a:xfrm flipH="1">
              <a:off x="552" y="2543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86" name="Music"/>
            <p:cNvSpPr>
              <a:spLocks noEditPoints="1" noChangeArrowheads="1"/>
            </p:cNvSpPr>
            <p:nvPr/>
          </p:nvSpPr>
          <p:spPr bwMode="auto">
            <a:xfrm flipH="1">
              <a:off x="782" y="2543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87" name="Music"/>
            <p:cNvSpPr>
              <a:spLocks noEditPoints="1" noChangeArrowheads="1"/>
            </p:cNvSpPr>
            <p:nvPr/>
          </p:nvSpPr>
          <p:spPr bwMode="auto">
            <a:xfrm flipH="1">
              <a:off x="1012" y="2543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88" name="Music"/>
            <p:cNvSpPr>
              <a:spLocks noEditPoints="1" noChangeArrowheads="1"/>
            </p:cNvSpPr>
            <p:nvPr/>
          </p:nvSpPr>
          <p:spPr bwMode="auto">
            <a:xfrm flipH="1">
              <a:off x="1242" y="2543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89" name="Music"/>
            <p:cNvSpPr>
              <a:spLocks noEditPoints="1" noChangeArrowheads="1"/>
            </p:cNvSpPr>
            <p:nvPr/>
          </p:nvSpPr>
          <p:spPr bwMode="auto">
            <a:xfrm flipH="1">
              <a:off x="1472" y="2543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90" name="Music"/>
            <p:cNvSpPr>
              <a:spLocks noEditPoints="1" noChangeArrowheads="1"/>
            </p:cNvSpPr>
            <p:nvPr/>
          </p:nvSpPr>
          <p:spPr bwMode="auto">
            <a:xfrm flipH="1">
              <a:off x="1702" y="2543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91" name="Music"/>
            <p:cNvSpPr>
              <a:spLocks noEditPoints="1" noChangeArrowheads="1"/>
            </p:cNvSpPr>
            <p:nvPr/>
          </p:nvSpPr>
          <p:spPr bwMode="auto">
            <a:xfrm flipH="1">
              <a:off x="1932" y="2543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93" name="Music"/>
            <p:cNvSpPr>
              <a:spLocks noEditPoints="1" noChangeArrowheads="1"/>
            </p:cNvSpPr>
            <p:nvPr/>
          </p:nvSpPr>
          <p:spPr bwMode="auto">
            <a:xfrm flipH="1">
              <a:off x="504" y="277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94" name="Music"/>
            <p:cNvSpPr>
              <a:spLocks noEditPoints="1" noChangeArrowheads="1"/>
            </p:cNvSpPr>
            <p:nvPr/>
          </p:nvSpPr>
          <p:spPr bwMode="auto">
            <a:xfrm flipH="1">
              <a:off x="734" y="277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95" name="Music"/>
            <p:cNvSpPr>
              <a:spLocks noEditPoints="1" noChangeArrowheads="1"/>
            </p:cNvSpPr>
            <p:nvPr/>
          </p:nvSpPr>
          <p:spPr bwMode="auto">
            <a:xfrm flipH="1">
              <a:off x="964" y="277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96" name="Music"/>
            <p:cNvSpPr>
              <a:spLocks noEditPoints="1" noChangeArrowheads="1"/>
            </p:cNvSpPr>
            <p:nvPr/>
          </p:nvSpPr>
          <p:spPr bwMode="auto">
            <a:xfrm flipH="1">
              <a:off x="1194" y="277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97" name="Music"/>
            <p:cNvSpPr>
              <a:spLocks noEditPoints="1" noChangeArrowheads="1"/>
            </p:cNvSpPr>
            <p:nvPr/>
          </p:nvSpPr>
          <p:spPr bwMode="auto">
            <a:xfrm flipH="1">
              <a:off x="1424" y="277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98" name="Music"/>
            <p:cNvSpPr>
              <a:spLocks noEditPoints="1" noChangeArrowheads="1"/>
            </p:cNvSpPr>
            <p:nvPr/>
          </p:nvSpPr>
          <p:spPr bwMode="auto">
            <a:xfrm flipH="1">
              <a:off x="1654" y="277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99" name="Music"/>
            <p:cNvSpPr>
              <a:spLocks noEditPoints="1" noChangeArrowheads="1"/>
            </p:cNvSpPr>
            <p:nvPr/>
          </p:nvSpPr>
          <p:spPr bwMode="auto">
            <a:xfrm flipH="1">
              <a:off x="1884" y="277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052" name="Line 56"/>
            <p:cNvSpPr>
              <a:spLocks noChangeShapeType="1"/>
            </p:cNvSpPr>
            <p:nvPr/>
          </p:nvSpPr>
          <p:spPr bwMode="auto">
            <a:xfrm flipH="1">
              <a:off x="528" y="1724"/>
              <a:ext cx="1440" cy="1248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53" name="Line 58"/>
            <p:cNvSpPr>
              <a:spLocks noChangeShapeType="1"/>
            </p:cNvSpPr>
            <p:nvPr/>
          </p:nvSpPr>
          <p:spPr bwMode="auto">
            <a:xfrm flipH="1">
              <a:off x="1008" y="1916"/>
              <a:ext cx="1200" cy="105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54" name="Line 59"/>
            <p:cNvSpPr>
              <a:spLocks noChangeShapeType="1"/>
            </p:cNvSpPr>
            <p:nvPr/>
          </p:nvSpPr>
          <p:spPr bwMode="auto">
            <a:xfrm flipH="1">
              <a:off x="528" y="1724"/>
              <a:ext cx="1440" cy="1248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55" name="Line 60"/>
            <p:cNvSpPr>
              <a:spLocks noChangeShapeType="1"/>
            </p:cNvSpPr>
            <p:nvPr/>
          </p:nvSpPr>
          <p:spPr bwMode="auto">
            <a:xfrm flipH="1">
              <a:off x="1440" y="2252"/>
              <a:ext cx="816" cy="711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56" name="Line 61"/>
            <p:cNvSpPr>
              <a:spLocks noChangeShapeType="1"/>
            </p:cNvSpPr>
            <p:nvPr/>
          </p:nvSpPr>
          <p:spPr bwMode="auto">
            <a:xfrm flipH="1">
              <a:off x="432" y="1724"/>
              <a:ext cx="1104" cy="91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57" name="Line 62"/>
            <p:cNvSpPr>
              <a:spLocks noChangeShapeType="1"/>
            </p:cNvSpPr>
            <p:nvPr/>
          </p:nvSpPr>
          <p:spPr bwMode="auto">
            <a:xfrm flipH="1">
              <a:off x="576" y="1724"/>
              <a:ext cx="432" cy="38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58" name="Line 175"/>
            <p:cNvSpPr>
              <a:spLocks noChangeShapeType="1"/>
            </p:cNvSpPr>
            <p:nvPr/>
          </p:nvSpPr>
          <p:spPr bwMode="auto">
            <a:xfrm flipH="1">
              <a:off x="960" y="1776"/>
              <a:ext cx="1200" cy="105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59" name="Line 176"/>
            <p:cNvSpPr>
              <a:spLocks noChangeShapeType="1"/>
            </p:cNvSpPr>
            <p:nvPr/>
          </p:nvSpPr>
          <p:spPr bwMode="auto">
            <a:xfrm flipH="1">
              <a:off x="480" y="1584"/>
              <a:ext cx="1440" cy="1248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60" name="Line 177"/>
            <p:cNvSpPr>
              <a:spLocks noChangeShapeType="1"/>
            </p:cNvSpPr>
            <p:nvPr/>
          </p:nvSpPr>
          <p:spPr bwMode="auto">
            <a:xfrm flipH="1">
              <a:off x="1392" y="2112"/>
              <a:ext cx="816" cy="711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61" name="Line 178"/>
            <p:cNvSpPr>
              <a:spLocks noChangeShapeType="1"/>
            </p:cNvSpPr>
            <p:nvPr/>
          </p:nvSpPr>
          <p:spPr bwMode="auto">
            <a:xfrm flipH="1">
              <a:off x="384" y="1584"/>
              <a:ext cx="1104" cy="91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62" name="Line 179"/>
            <p:cNvSpPr>
              <a:spLocks noChangeShapeType="1"/>
            </p:cNvSpPr>
            <p:nvPr/>
          </p:nvSpPr>
          <p:spPr bwMode="auto">
            <a:xfrm flipH="1">
              <a:off x="528" y="1584"/>
              <a:ext cx="432" cy="38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9944" name="Group 192"/>
          <p:cNvGrpSpPr>
            <a:grpSpLocks/>
          </p:cNvGrpSpPr>
          <p:nvPr/>
        </p:nvGrpSpPr>
        <p:grpSpPr bwMode="auto">
          <a:xfrm>
            <a:off x="4953000" y="2590800"/>
            <a:ext cx="3248025" cy="2139950"/>
            <a:chOff x="3120" y="1632"/>
            <a:chExt cx="2046" cy="1348"/>
          </a:xfrm>
        </p:grpSpPr>
        <p:sp>
          <p:nvSpPr>
            <p:cNvPr id="39945" name="Line 122"/>
            <p:cNvSpPr>
              <a:spLocks noChangeShapeType="1"/>
            </p:cNvSpPr>
            <p:nvPr/>
          </p:nvSpPr>
          <p:spPr bwMode="auto">
            <a:xfrm flipH="1">
              <a:off x="3263" y="1730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46" name="Line 123"/>
            <p:cNvSpPr>
              <a:spLocks noChangeShapeType="1"/>
            </p:cNvSpPr>
            <p:nvPr/>
          </p:nvSpPr>
          <p:spPr bwMode="auto">
            <a:xfrm>
              <a:off x="3408" y="1811"/>
              <a:ext cx="1536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47" name="Line 124"/>
            <p:cNvSpPr>
              <a:spLocks noChangeShapeType="1"/>
            </p:cNvSpPr>
            <p:nvPr/>
          </p:nvSpPr>
          <p:spPr bwMode="auto">
            <a:xfrm>
              <a:off x="3360" y="2055"/>
              <a:ext cx="1536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48" name="Line 125"/>
            <p:cNvSpPr>
              <a:spLocks noChangeShapeType="1"/>
            </p:cNvSpPr>
            <p:nvPr/>
          </p:nvSpPr>
          <p:spPr bwMode="auto">
            <a:xfrm>
              <a:off x="3312" y="2300"/>
              <a:ext cx="1536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49" name="Line 126"/>
            <p:cNvSpPr>
              <a:spLocks noChangeShapeType="1"/>
            </p:cNvSpPr>
            <p:nvPr/>
          </p:nvSpPr>
          <p:spPr bwMode="auto">
            <a:xfrm>
              <a:off x="3264" y="2544"/>
              <a:ext cx="1536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50" name="Line 127"/>
            <p:cNvSpPr>
              <a:spLocks noChangeShapeType="1"/>
            </p:cNvSpPr>
            <p:nvPr/>
          </p:nvSpPr>
          <p:spPr bwMode="auto">
            <a:xfrm>
              <a:off x="3216" y="2789"/>
              <a:ext cx="1536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51" name="Line 128"/>
            <p:cNvSpPr>
              <a:spLocks noChangeShapeType="1"/>
            </p:cNvSpPr>
            <p:nvPr/>
          </p:nvSpPr>
          <p:spPr bwMode="auto">
            <a:xfrm flipH="1">
              <a:off x="3496" y="1730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52" name="Line 129"/>
            <p:cNvSpPr>
              <a:spLocks noChangeShapeType="1"/>
            </p:cNvSpPr>
            <p:nvPr/>
          </p:nvSpPr>
          <p:spPr bwMode="auto">
            <a:xfrm flipH="1">
              <a:off x="3728" y="1730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53" name="Line 130"/>
            <p:cNvSpPr>
              <a:spLocks noChangeShapeType="1"/>
            </p:cNvSpPr>
            <p:nvPr/>
          </p:nvSpPr>
          <p:spPr bwMode="auto">
            <a:xfrm flipH="1">
              <a:off x="3960" y="1730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54" name="Line 131"/>
            <p:cNvSpPr>
              <a:spLocks noChangeShapeType="1"/>
            </p:cNvSpPr>
            <p:nvPr/>
          </p:nvSpPr>
          <p:spPr bwMode="auto">
            <a:xfrm flipH="1">
              <a:off x="4192" y="1730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55" name="Line 132"/>
            <p:cNvSpPr>
              <a:spLocks noChangeShapeType="1"/>
            </p:cNvSpPr>
            <p:nvPr/>
          </p:nvSpPr>
          <p:spPr bwMode="auto">
            <a:xfrm flipH="1">
              <a:off x="4424" y="1730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56" name="Line 133"/>
            <p:cNvSpPr>
              <a:spLocks noChangeShapeType="1"/>
            </p:cNvSpPr>
            <p:nvPr/>
          </p:nvSpPr>
          <p:spPr bwMode="auto">
            <a:xfrm flipH="1">
              <a:off x="4656" y="1730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78" name="Music"/>
            <p:cNvSpPr>
              <a:spLocks noEditPoints="1" noChangeArrowheads="1"/>
            </p:cNvSpPr>
            <p:nvPr/>
          </p:nvSpPr>
          <p:spPr bwMode="auto">
            <a:xfrm flipH="1">
              <a:off x="3492" y="1799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79" name="Music"/>
            <p:cNvSpPr>
              <a:spLocks noEditPoints="1" noChangeArrowheads="1"/>
            </p:cNvSpPr>
            <p:nvPr/>
          </p:nvSpPr>
          <p:spPr bwMode="auto">
            <a:xfrm flipH="1">
              <a:off x="3722" y="1799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80" name="Music"/>
            <p:cNvSpPr>
              <a:spLocks noEditPoints="1" noChangeArrowheads="1"/>
            </p:cNvSpPr>
            <p:nvPr/>
          </p:nvSpPr>
          <p:spPr bwMode="auto">
            <a:xfrm flipH="1">
              <a:off x="3952" y="1799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81" name="Music"/>
            <p:cNvSpPr>
              <a:spLocks noEditPoints="1" noChangeArrowheads="1"/>
            </p:cNvSpPr>
            <p:nvPr/>
          </p:nvSpPr>
          <p:spPr bwMode="auto">
            <a:xfrm flipH="1">
              <a:off x="4182" y="1799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82" name="Music"/>
            <p:cNvSpPr>
              <a:spLocks noEditPoints="1" noChangeArrowheads="1"/>
            </p:cNvSpPr>
            <p:nvPr/>
          </p:nvSpPr>
          <p:spPr bwMode="auto">
            <a:xfrm flipH="1">
              <a:off x="4412" y="1799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83" name="Music"/>
            <p:cNvSpPr>
              <a:spLocks noEditPoints="1" noChangeArrowheads="1"/>
            </p:cNvSpPr>
            <p:nvPr/>
          </p:nvSpPr>
          <p:spPr bwMode="auto">
            <a:xfrm flipH="1">
              <a:off x="4642" y="1799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84" name="Music"/>
            <p:cNvSpPr>
              <a:spLocks noEditPoints="1" noChangeArrowheads="1"/>
            </p:cNvSpPr>
            <p:nvPr/>
          </p:nvSpPr>
          <p:spPr bwMode="auto">
            <a:xfrm flipH="1">
              <a:off x="4872" y="1799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85" name="Music"/>
            <p:cNvSpPr>
              <a:spLocks noEditPoints="1" noChangeArrowheads="1"/>
            </p:cNvSpPr>
            <p:nvPr/>
          </p:nvSpPr>
          <p:spPr bwMode="auto">
            <a:xfrm flipH="1">
              <a:off x="3438" y="205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86" name="Music"/>
            <p:cNvSpPr>
              <a:spLocks noEditPoints="1" noChangeArrowheads="1"/>
            </p:cNvSpPr>
            <p:nvPr/>
          </p:nvSpPr>
          <p:spPr bwMode="auto">
            <a:xfrm flipH="1">
              <a:off x="3668" y="205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87" name="Music"/>
            <p:cNvSpPr>
              <a:spLocks noEditPoints="1" noChangeArrowheads="1"/>
            </p:cNvSpPr>
            <p:nvPr/>
          </p:nvSpPr>
          <p:spPr bwMode="auto">
            <a:xfrm flipH="1">
              <a:off x="3898" y="205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88" name="Music"/>
            <p:cNvSpPr>
              <a:spLocks noEditPoints="1" noChangeArrowheads="1"/>
            </p:cNvSpPr>
            <p:nvPr/>
          </p:nvSpPr>
          <p:spPr bwMode="auto">
            <a:xfrm flipH="1">
              <a:off x="4128" y="205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89" name="Music"/>
            <p:cNvSpPr>
              <a:spLocks noEditPoints="1" noChangeArrowheads="1"/>
            </p:cNvSpPr>
            <p:nvPr/>
          </p:nvSpPr>
          <p:spPr bwMode="auto">
            <a:xfrm flipH="1">
              <a:off x="4358" y="205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90" name="Music"/>
            <p:cNvSpPr>
              <a:spLocks noEditPoints="1" noChangeArrowheads="1"/>
            </p:cNvSpPr>
            <p:nvPr/>
          </p:nvSpPr>
          <p:spPr bwMode="auto">
            <a:xfrm flipH="1">
              <a:off x="4588" y="205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91" name="Music"/>
            <p:cNvSpPr>
              <a:spLocks noEditPoints="1" noChangeArrowheads="1"/>
            </p:cNvSpPr>
            <p:nvPr/>
          </p:nvSpPr>
          <p:spPr bwMode="auto">
            <a:xfrm flipH="1">
              <a:off x="4818" y="205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92" name="Music"/>
            <p:cNvSpPr>
              <a:spLocks noEditPoints="1" noChangeArrowheads="1"/>
            </p:cNvSpPr>
            <p:nvPr/>
          </p:nvSpPr>
          <p:spPr bwMode="auto">
            <a:xfrm flipH="1">
              <a:off x="3390" y="229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93" name="Music"/>
            <p:cNvSpPr>
              <a:spLocks noEditPoints="1" noChangeArrowheads="1"/>
            </p:cNvSpPr>
            <p:nvPr/>
          </p:nvSpPr>
          <p:spPr bwMode="auto">
            <a:xfrm flipH="1">
              <a:off x="3620" y="229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94" name="Music"/>
            <p:cNvSpPr>
              <a:spLocks noEditPoints="1" noChangeArrowheads="1"/>
            </p:cNvSpPr>
            <p:nvPr/>
          </p:nvSpPr>
          <p:spPr bwMode="auto">
            <a:xfrm flipH="1">
              <a:off x="3850" y="229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95" name="Music"/>
            <p:cNvSpPr>
              <a:spLocks noEditPoints="1" noChangeArrowheads="1"/>
            </p:cNvSpPr>
            <p:nvPr/>
          </p:nvSpPr>
          <p:spPr bwMode="auto">
            <a:xfrm flipH="1">
              <a:off x="4080" y="229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96" name="Music"/>
            <p:cNvSpPr>
              <a:spLocks noEditPoints="1" noChangeArrowheads="1"/>
            </p:cNvSpPr>
            <p:nvPr/>
          </p:nvSpPr>
          <p:spPr bwMode="auto">
            <a:xfrm flipH="1">
              <a:off x="4310" y="229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97" name="Music"/>
            <p:cNvSpPr>
              <a:spLocks noEditPoints="1" noChangeArrowheads="1"/>
            </p:cNvSpPr>
            <p:nvPr/>
          </p:nvSpPr>
          <p:spPr bwMode="auto">
            <a:xfrm flipH="1">
              <a:off x="4540" y="229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98" name="Music"/>
            <p:cNvSpPr>
              <a:spLocks noEditPoints="1" noChangeArrowheads="1"/>
            </p:cNvSpPr>
            <p:nvPr/>
          </p:nvSpPr>
          <p:spPr bwMode="auto">
            <a:xfrm flipH="1">
              <a:off x="4770" y="229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99" name="Music"/>
            <p:cNvSpPr>
              <a:spLocks noEditPoints="1" noChangeArrowheads="1"/>
            </p:cNvSpPr>
            <p:nvPr/>
          </p:nvSpPr>
          <p:spPr bwMode="auto">
            <a:xfrm flipH="1">
              <a:off x="3336" y="2543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900" name="Music"/>
            <p:cNvSpPr>
              <a:spLocks noEditPoints="1" noChangeArrowheads="1"/>
            </p:cNvSpPr>
            <p:nvPr/>
          </p:nvSpPr>
          <p:spPr bwMode="auto">
            <a:xfrm flipH="1">
              <a:off x="3566" y="2543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901" name="Music"/>
            <p:cNvSpPr>
              <a:spLocks noEditPoints="1" noChangeArrowheads="1"/>
            </p:cNvSpPr>
            <p:nvPr/>
          </p:nvSpPr>
          <p:spPr bwMode="auto">
            <a:xfrm flipH="1">
              <a:off x="3796" y="2543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902" name="Music"/>
            <p:cNvSpPr>
              <a:spLocks noEditPoints="1" noChangeArrowheads="1"/>
            </p:cNvSpPr>
            <p:nvPr/>
          </p:nvSpPr>
          <p:spPr bwMode="auto">
            <a:xfrm flipH="1">
              <a:off x="4026" y="2543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903" name="Music"/>
            <p:cNvSpPr>
              <a:spLocks noEditPoints="1" noChangeArrowheads="1"/>
            </p:cNvSpPr>
            <p:nvPr/>
          </p:nvSpPr>
          <p:spPr bwMode="auto">
            <a:xfrm flipH="1">
              <a:off x="4256" y="2543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904" name="Music"/>
            <p:cNvSpPr>
              <a:spLocks noEditPoints="1" noChangeArrowheads="1"/>
            </p:cNvSpPr>
            <p:nvPr/>
          </p:nvSpPr>
          <p:spPr bwMode="auto">
            <a:xfrm flipH="1">
              <a:off x="4486" y="2543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905" name="Music"/>
            <p:cNvSpPr>
              <a:spLocks noEditPoints="1" noChangeArrowheads="1"/>
            </p:cNvSpPr>
            <p:nvPr/>
          </p:nvSpPr>
          <p:spPr bwMode="auto">
            <a:xfrm flipH="1">
              <a:off x="4716" y="2543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906" name="Music"/>
            <p:cNvSpPr>
              <a:spLocks noEditPoints="1" noChangeArrowheads="1"/>
            </p:cNvSpPr>
            <p:nvPr/>
          </p:nvSpPr>
          <p:spPr bwMode="auto">
            <a:xfrm flipH="1">
              <a:off x="3288" y="277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907" name="Music"/>
            <p:cNvSpPr>
              <a:spLocks noEditPoints="1" noChangeArrowheads="1"/>
            </p:cNvSpPr>
            <p:nvPr/>
          </p:nvSpPr>
          <p:spPr bwMode="auto">
            <a:xfrm flipH="1">
              <a:off x="3518" y="277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908" name="Music"/>
            <p:cNvSpPr>
              <a:spLocks noEditPoints="1" noChangeArrowheads="1"/>
            </p:cNvSpPr>
            <p:nvPr/>
          </p:nvSpPr>
          <p:spPr bwMode="auto">
            <a:xfrm flipH="1">
              <a:off x="3748" y="277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909" name="Music"/>
            <p:cNvSpPr>
              <a:spLocks noEditPoints="1" noChangeArrowheads="1"/>
            </p:cNvSpPr>
            <p:nvPr/>
          </p:nvSpPr>
          <p:spPr bwMode="auto">
            <a:xfrm flipH="1">
              <a:off x="3978" y="277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910" name="Music"/>
            <p:cNvSpPr>
              <a:spLocks noEditPoints="1" noChangeArrowheads="1"/>
            </p:cNvSpPr>
            <p:nvPr/>
          </p:nvSpPr>
          <p:spPr bwMode="auto">
            <a:xfrm flipH="1">
              <a:off x="4208" y="277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911" name="Music"/>
            <p:cNvSpPr>
              <a:spLocks noEditPoints="1" noChangeArrowheads="1"/>
            </p:cNvSpPr>
            <p:nvPr/>
          </p:nvSpPr>
          <p:spPr bwMode="auto">
            <a:xfrm flipH="1">
              <a:off x="4438" y="277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912" name="Music"/>
            <p:cNvSpPr>
              <a:spLocks noEditPoints="1" noChangeArrowheads="1"/>
            </p:cNvSpPr>
            <p:nvPr/>
          </p:nvSpPr>
          <p:spPr bwMode="auto">
            <a:xfrm flipH="1">
              <a:off x="4668" y="2777"/>
              <a:ext cx="96" cy="96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92" name="Line 173"/>
            <p:cNvSpPr>
              <a:spLocks noChangeShapeType="1"/>
            </p:cNvSpPr>
            <p:nvPr/>
          </p:nvSpPr>
          <p:spPr bwMode="auto">
            <a:xfrm flipH="1">
              <a:off x="3408" y="1724"/>
              <a:ext cx="846" cy="120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93" name="Line 174"/>
            <p:cNvSpPr>
              <a:spLocks noChangeShapeType="1"/>
            </p:cNvSpPr>
            <p:nvPr/>
          </p:nvSpPr>
          <p:spPr bwMode="auto">
            <a:xfrm flipH="1">
              <a:off x="3312" y="1724"/>
              <a:ext cx="480" cy="67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94" name="Line 180"/>
            <p:cNvSpPr>
              <a:spLocks noChangeShapeType="1"/>
            </p:cNvSpPr>
            <p:nvPr/>
          </p:nvSpPr>
          <p:spPr bwMode="auto">
            <a:xfrm flipH="1">
              <a:off x="3648" y="1724"/>
              <a:ext cx="846" cy="120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95" name="Line 181"/>
            <p:cNvSpPr>
              <a:spLocks noChangeShapeType="1"/>
            </p:cNvSpPr>
            <p:nvPr/>
          </p:nvSpPr>
          <p:spPr bwMode="auto">
            <a:xfrm flipH="1">
              <a:off x="3888" y="1724"/>
              <a:ext cx="846" cy="120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96" name="Line 182"/>
            <p:cNvSpPr>
              <a:spLocks noChangeShapeType="1"/>
            </p:cNvSpPr>
            <p:nvPr/>
          </p:nvSpPr>
          <p:spPr bwMode="auto">
            <a:xfrm flipH="1">
              <a:off x="4080" y="1724"/>
              <a:ext cx="846" cy="120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97" name="Line 183"/>
            <p:cNvSpPr>
              <a:spLocks noChangeShapeType="1"/>
            </p:cNvSpPr>
            <p:nvPr/>
          </p:nvSpPr>
          <p:spPr bwMode="auto">
            <a:xfrm flipH="1">
              <a:off x="4320" y="1724"/>
              <a:ext cx="846" cy="120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98" name="Line 184"/>
            <p:cNvSpPr>
              <a:spLocks noChangeShapeType="1"/>
            </p:cNvSpPr>
            <p:nvPr/>
          </p:nvSpPr>
          <p:spPr bwMode="auto">
            <a:xfrm flipH="1">
              <a:off x="3216" y="1680"/>
              <a:ext cx="846" cy="120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99" name="Line 185"/>
            <p:cNvSpPr>
              <a:spLocks noChangeShapeType="1"/>
            </p:cNvSpPr>
            <p:nvPr/>
          </p:nvSpPr>
          <p:spPr bwMode="auto">
            <a:xfrm flipH="1">
              <a:off x="3120" y="1632"/>
              <a:ext cx="846" cy="120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00" name="Line 186"/>
            <p:cNvSpPr>
              <a:spLocks noChangeShapeType="1"/>
            </p:cNvSpPr>
            <p:nvPr/>
          </p:nvSpPr>
          <p:spPr bwMode="auto">
            <a:xfrm flipH="1">
              <a:off x="3312" y="1680"/>
              <a:ext cx="846" cy="120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01" name="Line 187"/>
            <p:cNvSpPr>
              <a:spLocks noChangeShapeType="1"/>
            </p:cNvSpPr>
            <p:nvPr/>
          </p:nvSpPr>
          <p:spPr bwMode="auto">
            <a:xfrm flipH="1">
              <a:off x="3504" y="1728"/>
              <a:ext cx="846" cy="120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02" name="Line 188"/>
            <p:cNvSpPr>
              <a:spLocks noChangeShapeType="1"/>
            </p:cNvSpPr>
            <p:nvPr/>
          </p:nvSpPr>
          <p:spPr bwMode="auto">
            <a:xfrm flipH="1">
              <a:off x="3744" y="1728"/>
              <a:ext cx="846" cy="120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03" name="Line 189"/>
            <p:cNvSpPr>
              <a:spLocks noChangeShapeType="1"/>
            </p:cNvSpPr>
            <p:nvPr/>
          </p:nvSpPr>
          <p:spPr bwMode="auto">
            <a:xfrm flipH="1">
              <a:off x="3957" y="1776"/>
              <a:ext cx="846" cy="120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04" name="Line 190"/>
            <p:cNvSpPr>
              <a:spLocks noChangeShapeType="1"/>
            </p:cNvSpPr>
            <p:nvPr/>
          </p:nvSpPr>
          <p:spPr bwMode="auto">
            <a:xfrm flipH="1">
              <a:off x="4185" y="1728"/>
              <a:ext cx="846" cy="120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409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409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479777-B4C7-4605-BAE2-5A0B42DC18A5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409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Bragg's Law (Real space) 1 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Previously showed scattering like reflection from plane through scatterer.</a:t>
            </a:r>
          </a:p>
          <a:p>
            <a:r>
              <a:rPr lang="en-US" smtClean="0">
                <a:cs typeface="Times New Roman" pitchFamily="18" charset="0"/>
              </a:rPr>
              <a:t>Path length same for all points on plane:</a:t>
            </a:r>
          </a:p>
          <a:p>
            <a:r>
              <a:rPr lang="en-US" smtClean="0">
                <a:cs typeface="Times New Roman" pitchFamily="18" charset="0"/>
              </a:rPr>
              <a:t>All points scatter in phase.</a:t>
            </a:r>
          </a:p>
          <a:p>
            <a:r>
              <a:rPr lang="en-US" smtClean="0">
                <a:cs typeface="Times New Roman" pitchFamily="18" charset="0"/>
              </a:rPr>
              <a:t>Planes containing many identical scatterers have strong scattering  (Lattice planes).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41987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4198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942DB7-2441-4C0A-83D3-205935D21C46}" type="slidenum">
              <a:rPr lang="en-US" smtClean="0"/>
              <a:pPr/>
              <a:t>35</a:t>
            </a:fld>
            <a:endParaRPr lang="en-US" smtClean="0"/>
          </a:p>
        </p:txBody>
      </p:sp>
      <p:grpSp>
        <p:nvGrpSpPr>
          <p:cNvPr id="2" name="Group 74"/>
          <p:cNvGrpSpPr>
            <a:grpSpLocks/>
          </p:cNvGrpSpPr>
          <p:nvPr/>
        </p:nvGrpSpPr>
        <p:grpSpPr bwMode="auto">
          <a:xfrm>
            <a:off x="3579813" y="4648200"/>
            <a:ext cx="2592387" cy="1774825"/>
            <a:chOff x="2255" y="2928"/>
            <a:chExt cx="1633" cy="1118"/>
          </a:xfrm>
        </p:grpSpPr>
        <p:sp>
          <p:nvSpPr>
            <p:cNvPr id="42056" name="Line 46"/>
            <p:cNvSpPr>
              <a:spLocks noChangeShapeType="1"/>
            </p:cNvSpPr>
            <p:nvPr/>
          </p:nvSpPr>
          <p:spPr bwMode="auto">
            <a:xfrm>
              <a:off x="2832" y="3024"/>
              <a:ext cx="0" cy="1008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57" name="Line 47"/>
            <p:cNvSpPr>
              <a:spLocks noChangeShapeType="1"/>
            </p:cNvSpPr>
            <p:nvPr/>
          </p:nvSpPr>
          <p:spPr bwMode="auto">
            <a:xfrm>
              <a:off x="2640" y="3792"/>
              <a:ext cx="124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58" name="Text Box 48"/>
            <p:cNvSpPr txBox="1">
              <a:spLocks noChangeArrowheads="1"/>
            </p:cNvSpPr>
            <p:nvPr/>
          </p:nvSpPr>
          <p:spPr bwMode="auto">
            <a:xfrm>
              <a:off x="3590" y="3725"/>
              <a:ext cx="270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Script MT Bold" pitchFamily="66" charset="0"/>
                </a:rPr>
                <a:t>R</a:t>
              </a:r>
            </a:p>
          </p:txBody>
        </p:sp>
        <p:sp>
          <p:nvSpPr>
            <p:cNvPr id="42059" name="Text Box 49"/>
            <p:cNvSpPr txBox="1">
              <a:spLocks noChangeArrowheads="1"/>
            </p:cNvSpPr>
            <p:nvPr/>
          </p:nvSpPr>
          <p:spPr bwMode="auto">
            <a:xfrm>
              <a:off x="2640" y="2928"/>
              <a:ext cx="162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Script MT Bold" pitchFamily="66" charset="0"/>
                </a:rPr>
                <a:t>i</a:t>
              </a:r>
            </a:p>
          </p:txBody>
        </p:sp>
        <p:sp>
          <p:nvSpPr>
            <p:cNvPr id="42060" name="Line 50"/>
            <p:cNvSpPr>
              <a:spLocks noChangeShapeType="1"/>
            </p:cNvSpPr>
            <p:nvPr/>
          </p:nvSpPr>
          <p:spPr bwMode="auto">
            <a:xfrm flipV="1">
              <a:off x="2832" y="3552"/>
              <a:ext cx="576" cy="24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61" name="Text Box 51"/>
            <p:cNvSpPr txBox="1">
              <a:spLocks noChangeArrowheads="1"/>
            </p:cNvSpPr>
            <p:nvPr/>
          </p:nvSpPr>
          <p:spPr bwMode="auto">
            <a:xfrm>
              <a:off x="2918" y="3485"/>
              <a:ext cx="272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f</a:t>
              </a:r>
              <a:r>
                <a:rPr lang="en-US" baseline="-25000"/>
                <a:t>1</a:t>
              </a:r>
            </a:p>
          </p:txBody>
        </p:sp>
        <p:sp>
          <p:nvSpPr>
            <p:cNvPr id="42062" name="Text Box 52"/>
            <p:cNvSpPr txBox="1">
              <a:spLocks noChangeArrowheads="1"/>
            </p:cNvSpPr>
            <p:nvPr/>
          </p:nvSpPr>
          <p:spPr bwMode="auto">
            <a:xfrm rot="-5400000">
              <a:off x="1912" y="3415"/>
              <a:ext cx="974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Integer n</a:t>
              </a:r>
            </a:p>
          </p:txBody>
        </p:sp>
      </p:grpSp>
      <p:sp>
        <p:nvSpPr>
          <p:cNvPr id="419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Bragg's Law -- Real space 2 </a:t>
            </a:r>
          </a:p>
        </p:txBody>
      </p:sp>
      <p:sp>
        <p:nvSpPr>
          <p:cNvPr id="419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685800"/>
            <a:ext cx="8763000" cy="990600"/>
          </a:xfrm>
        </p:spPr>
        <p:txBody>
          <a:bodyPr/>
          <a:lstStyle/>
          <a:p>
            <a:r>
              <a:rPr lang="en-US" sz="2400" smtClean="0">
                <a:cs typeface="Times New Roman" pitchFamily="18" charset="0"/>
              </a:rPr>
              <a:t>Consider || planes P</a:t>
            </a:r>
            <a:r>
              <a:rPr lang="en-US" sz="2400" baseline="-30000" smtClean="0">
                <a:cs typeface="Times New Roman" pitchFamily="18" charset="0"/>
              </a:rPr>
              <a:t>1</a:t>
            </a:r>
            <a:r>
              <a:rPr lang="en-US" sz="2400" smtClean="0">
                <a:cs typeface="Times New Roman" pitchFamily="18" charset="0"/>
              </a:rPr>
              <a:t>, P</a:t>
            </a:r>
            <a:r>
              <a:rPr lang="en-US" sz="2400" baseline="-30000" smtClean="0">
                <a:cs typeface="Times New Roman" pitchFamily="18" charset="0"/>
              </a:rPr>
              <a:t>2</a:t>
            </a:r>
            <a:r>
              <a:rPr lang="en-US" sz="2400" smtClean="0">
                <a:cs typeface="Times New Roman" pitchFamily="18" charset="0"/>
              </a:rPr>
              <a:t>, ... P</a:t>
            </a:r>
            <a:r>
              <a:rPr lang="en-US" sz="2400" baseline="-30000" smtClean="0">
                <a:cs typeface="Times New Roman" pitchFamily="18" charset="0"/>
              </a:rPr>
              <a:t>j</a:t>
            </a:r>
            <a:r>
              <a:rPr lang="en-US" sz="2400" smtClean="0">
                <a:cs typeface="Times New Roman" pitchFamily="18" charset="0"/>
              </a:rPr>
              <a:t>, P</a:t>
            </a:r>
            <a:r>
              <a:rPr lang="en-US" sz="2400" baseline="-30000" smtClean="0">
                <a:cs typeface="Times New Roman" pitchFamily="18" charset="0"/>
              </a:rPr>
              <a:t>j+1</a:t>
            </a:r>
            <a:r>
              <a:rPr lang="en-US" sz="2400" smtClean="0">
                <a:cs typeface="Times New Roman" pitchFamily="18" charset="0"/>
              </a:rPr>
              <a:t>, ... P</a:t>
            </a:r>
            <a:r>
              <a:rPr lang="en-US" sz="2400" baseline="-30000" smtClean="0">
                <a:cs typeface="Times New Roman" pitchFamily="18" charset="0"/>
              </a:rPr>
              <a:t>N</a:t>
            </a:r>
            <a:r>
              <a:rPr lang="en-US" sz="2400" smtClean="0">
                <a:cs typeface="Times New Roman" pitchFamily="18" charset="0"/>
              </a:rPr>
              <a:t>.</a:t>
            </a:r>
          </a:p>
          <a:p>
            <a:pPr lvl="1"/>
            <a:r>
              <a:rPr lang="en-US" smtClean="0">
                <a:cs typeface="Times New Roman" pitchFamily="18" charset="0"/>
              </a:rPr>
              <a:t>Path differences:  </a:t>
            </a:r>
            <a:r>
              <a:rPr lang="en-US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en-US" smtClean="0">
                <a:cs typeface="Times New Roman" pitchFamily="18" charset="0"/>
              </a:rPr>
              <a:t>{P</a:t>
            </a:r>
            <a:r>
              <a:rPr lang="en-US" baseline="-30000" smtClean="0">
                <a:cs typeface="Times New Roman" pitchFamily="18" charset="0"/>
              </a:rPr>
              <a:t>2</a:t>
            </a:r>
            <a:r>
              <a:rPr lang="en-US" smtClean="0">
                <a:cs typeface="Times New Roman" pitchFamily="18" charset="0"/>
              </a:rPr>
              <a:t> - P</a:t>
            </a:r>
            <a:r>
              <a:rPr lang="en-US" baseline="-30000" smtClean="0">
                <a:cs typeface="Times New Roman" pitchFamily="18" charset="0"/>
              </a:rPr>
              <a:t>1</a:t>
            </a:r>
            <a:r>
              <a:rPr lang="en-US" smtClean="0">
                <a:cs typeface="Times New Roman" pitchFamily="18" charset="0"/>
              </a:rPr>
              <a:t>} = </a:t>
            </a:r>
            <a:r>
              <a:rPr lang="en-US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en-US" smtClean="0">
                <a:cs typeface="Times New Roman" pitchFamily="18" charset="0"/>
              </a:rPr>
              <a:t>{P</a:t>
            </a:r>
            <a:r>
              <a:rPr lang="en-US" baseline="-30000" smtClean="0">
                <a:cs typeface="Times New Roman" pitchFamily="18" charset="0"/>
              </a:rPr>
              <a:t>j+1</a:t>
            </a:r>
            <a:r>
              <a:rPr lang="en-US" smtClean="0">
                <a:cs typeface="Times New Roman" pitchFamily="18" charset="0"/>
              </a:rPr>
              <a:t> - P</a:t>
            </a:r>
            <a:r>
              <a:rPr lang="en-US" baseline="-30000" smtClean="0">
                <a:cs typeface="Times New Roman" pitchFamily="18" charset="0"/>
              </a:rPr>
              <a:t>j</a:t>
            </a:r>
            <a:r>
              <a:rPr lang="en-US" smtClean="0">
                <a:cs typeface="Times New Roman" pitchFamily="18" charset="0"/>
              </a:rPr>
              <a:t>} = 2d sin</a:t>
            </a:r>
            <a:r>
              <a:rPr lang="en-US" smtClean="0">
                <a:latin typeface="Symbol" pitchFamily="18" charset="2"/>
                <a:cs typeface="Times New Roman" pitchFamily="18" charset="0"/>
              </a:rPr>
              <a:t>q</a:t>
            </a:r>
            <a:endParaRPr lang="en-US" smtClean="0">
              <a:cs typeface="Times New Roman" pitchFamily="18" charset="0"/>
            </a:endParaRP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3581400"/>
            <a:ext cx="8763000" cy="990600"/>
          </a:xfrm>
        </p:spPr>
        <p:txBody>
          <a:bodyPr/>
          <a:lstStyle/>
          <a:p>
            <a:r>
              <a:rPr lang="en-US" sz="2400" smtClean="0">
                <a:latin typeface="Symbol" pitchFamily="18" charset="2"/>
                <a:cs typeface="Times New Roman" pitchFamily="18" charset="0"/>
              </a:rPr>
              <a:t>S</a:t>
            </a:r>
            <a:r>
              <a:rPr lang="en-US" sz="2400" baseline="-25000" smtClean="0">
                <a:cs typeface="Times New Roman" pitchFamily="18" charset="0"/>
              </a:rPr>
              <a:t>planes </a:t>
            </a:r>
            <a:r>
              <a:rPr lang="en-US" sz="2400" smtClean="0">
                <a:cs typeface="Times New Roman" pitchFamily="18" charset="0"/>
              </a:rPr>
              <a:t>scatter much larger when  "in phase".</a:t>
            </a:r>
          </a:p>
          <a:p>
            <a:pPr lvl="1"/>
            <a:r>
              <a:rPr lang="en-US" smtClean="0">
                <a:cs typeface="Times New Roman" pitchFamily="18" charset="0"/>
              </a:rPr>
              <a:t>... path difference = 2dsin</a:t>
            </a:r>
            <a:r>
              <a:rPr lang="en-US" smtClean="0">
                <a:latin typeface="Symbol" pitchFamily="18" charset="2"/>
                <a:cs typeface="Times New Roman" pitchFamily="18" charset="0"/>
              </a:rPr>
              <a:t>q</a:t>
            </a:r>
            <a:r>
              <a:rPr lang="en-US" smtClean="0">
                <a:cs typeface="Times New Roman" pitchFamily="18" charset="0"/>
              </a:rPr>
              <a:t> = n</a:t>
            </a:r>
            <a:r>
              <a:rPr lang="en-US" smtClean="0">
                <a:latin typeface="Symbol" pitchFamily="18" charset="2"/>
                <a:cs typeface="Times New Roman" pitchFamily="18" charset="0"/>
              </a:rPr>
              <a:t>l</a:t>
            </a:r>
            <a:r>
              <a:rPr lang="en-US" smtClean="0">
                <a:cs typeface="Times New Roman" pitchFamily="18" charset="0"/>
              </a:rPr>
              <a:t>;  (n=1)</a:t>
            </a:r>
          </a:p>
        </p:txBody>
      </p:sp>
      <p:grpSp>
        <p:nvGrpSpPr>
          <p:cNvPr id="41993" name="Group 81"/>
          <p:cNvGrpSpPr>
            <a:grpSpLocks/>
          </p:cNvGrpSpPr>
          <p:nvPr/>
        </p:nvGrpSpPr>
        <p:grpSpPr bwMode="auto">
          <a:xfrm>
            <a:off x="1143000" y="1524000"/>
            <a:ext cx="4267200" cy="2057400"/>
            <a:chOff x="720" y="960"/>
            <a:chExt cx="2688" cy="1296"/>
          </a:xfrm>
        </p:grpSpPr>
        <p:sp>
          <p:nvSpPr>
            <p:cNvPr id="42028" name="Line 7"/>
            <p:cNvSpPr>
              <a:spLocks noChangeShapeType="1"/>
            </p:cNvSpPr>
            <p:nvPr/>
          </p:nvSpPr>
          <p:spPr bwMode="auto">
            <a:xfrm>
              <a:off x="1007" y="1249"/>
              <a:ext cx="2113" cy="33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29" name="Line 8"/>
            <p:cNvSpPr>
              <a:spLocks noChangeShapeType="1"/>
            </p:cNvSpPr>
            <p:nvPr/>
          </p:nvSpPr>
          <p:spPr bwMode="auto">
            <a:xfrm>
              <a:off x="912" y="1680"/>
              <a:ext cx="2113" cy="33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30" name="Line 9"/>
            <p:cNvSpPr>
              <a:spLocks noChangeShapeType="1"/>
            </p:cNvSpPr>
            <p:nvPr/>
          </p:nvSpPr>
          <p:spPr bwMode="auto">
            <a:xfrm flipV="1">
              <a:off x="1968" y="1440"/>
              <a:ext cx="48" cy="38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31" name="Line 11"/>
            <p:cNvSpPr>
              <a:spLocks noChangeShapeType="1"/>
            </p:cNvSpPr>
            <p:nvPr/>
          </p:nvSpPr>
          <p:spPr bwMode="auto">
            <a:xfrm flipH="1" flipV="1">
              <a:off x="1392" y="960"/>
              <a:ext cx="624" cy="43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32" name="Line 12"/>
            <p:cNvSpPr>
              <a:spLocks noChangeShapeType="1"/>
            </p:cNvSpPr>
            <p:nvPr/>
          </p:nvSpPr>
          <p:spPr bwMode="auto">
            <a:xfrm flipV="1">
              <a:off x="2016" y="1152"/>
              <a:ext cx="960" cy="24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33" name="Line 14"/>
            <p:cNvSpPr>
              <a:spLocks noChangeShapeType="1"/>
            </p:cNvSpPr>
            <p:nvPr/>
          </p:nvSpPr>
          <p:spPr bwMode="auto">
            <a:xfrm flipV="1">
              <a:off x="1968" y="1440"/>
              <a:ext cx="1440" cy="38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34" name="Line 15"/>
            <p:cNvSpPr>
              <a:spLocks noChangeShapeType="1"/>
            </p:cNvSpPr>
            <p:nvPr/>
          </p:nvSpPr>
          <p:spPr bwMode="auto">
            <a:xfrm flipH="1" flipV="1">
              <a:off x="1008" y="1200"/>
              <a:ext cx="930" cy="60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35" name="Line 16"/>
            <p:cNvSpPr>
              <a:spLocks noChangeShapeType="1"/>
            </p:cNvSpPr>
            <p:nvPr/>
          </p:nvSpPr>
          <p:spPr bwMode="auto">
            <a:xfrm>
              <a:off x="2016" y="1392"/>
              <a:ext cx="144" cy="38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36" name="Line 17"/>
            <p:cNvSpPr>
              <a:spLocks noChangeShapeType="1"/>
            </p:cNvSpPr>
            <p:nvPr/>
          </p:nvSpPr>
          <p:spPr bwMode="auto">
            <a:xfrm flipH="1">
              <a:off x="1776" y="1392"/>
              <a:ext cx="240" cy="33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37" name="Line 19"/>
            <p:cNvSpPr>
              <a:spLocks noChangeShapeType="1"/>
            </p:cNvSpPr>
            <p:nvPr/>
          </p:nvSpPr>
          <p:spPr bwMode="auto">
            <a:xfrm>
              <a:off x="2064" y="1920"/>
              <a:ext cx="528" cy="33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38" name="Arc 20"/>
            <p:cNvSpPr>
              <a:spLocks/>
            </p:cNvSpPr>
            <p:nvPr/>
          </p:nvSpPr>
          <p:spPr bwMode="auto">
            <a:xfrm flipV="1">
              <a:off x="2001" y="1584"/>
              <a:ext cx="96" cy="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39" name="Arc 21"/>
            <p:cNvSpPr>
              <a:spLocks/>
            </p:cNvSpPr>
            <p:nvPr/>
          </p:nvSpPr>
          <p:spPr bwMode="auto">
            <a:xfrm flipH="1" flipV="1">
              <a:off x="1905" y="1536"/>
              <a:ext cx="96" cy="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40" name="Text Box 22"/>
            <p:cNvSpPr txBox="1">
              <a:spLocks noChangeArrowheads="1"/>
            </p:cNvSpPr>
            <p:nvPr/>
          </p:nvSpPr>
          <p:spPr bwMode="auto">
            <a:xfrm>
              <a:off x="2022" y="1622"/>
              <a:ext cx="96" cy="154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Symbol" pitchFamily="18" charset="2"/>
                </a:rPr>
                <a:t>q</a:t>
              </a:r>
            </a:p>
          </p:txBody>
        </p:sp>
        <p:sp>
          <p:nvSpPr>
            <p:cNvPr id="42041" name="Text Box 23"/>
            <p:cNvSpPr txBox="1">
              <a:spLocks noChangeArrowheads="1"/>
            </p:cNvSpPr>
            <p:nvPr/>
          </p:nvSpPr>
          <p:spPr bwMode="auto">
            <a:xfrm>
              <a:off x="1893" y="1574"/>
              <a:ext cx="96" cy="154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Symbol" pitchFamily="18" charset="2"/>
                </a:rPr>
                <a:t>q</a:t>
              </a:r>
            </a:p>
          </p:txBody>
        </p:sp>
        <p:sp>
          <p:nvSpPr>
            <p:cNvPr id="42042" name="Text Box 24"/>
            <p:cNvSpPr txBox="1">
              <a:spLocks noChangeArrowheads="1"/>
            </p:cNvSpPr>
            <p:nvPr/>
          </p:nvSpPr>
          <p:spPr bwMode="auto">
            <a:xfrm>
              <a:off x="1536" y="1584"/>
              <a:ext cx="96" cy="154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Symbol" pitchFamily="18" charset="2"/>
                </a:rPr>
                <a:t>q</a:t>
              </a:r>
            </a:p>
          </p:txBody>
        </p:sp>
        <p:sp>
          <p:nvSpPr>
            <p:cNvPr id="42043" name="Text Box 25"/>
            <p:cNvSpPr txBox="1">
              <a:spLocks noChangeArrowheads="1"/>
            </p:cNvSpPr>
            <p:nvPr/>
          </p:nvSpPr>
          <p:spPr bwMode="auto">
            <a:xfrm>
              <a:off x="2400" y="1728"/>
              <a:ext cx="96" cy="154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Symbol" pitchFamily="18" charset="2"/>
                </a:rPr>
                <a:t>q</a:t>
              </a:r>
            </a:p>
          </p:txBody>
        </p:sp>
        <p:sp>
          <p:nvSpPr>
            <p:cNvPr id="42044" name="Text Box 26"/>
            <p:cNvSpPr txBox="1">
              <a:spLocks noChangeArrowheads="1"/>
            </p:cNvSpPr>
            <p:nvPr/>
          </p:nvSpPr>
          <p:spPr bwMode="auto">
            <a:xfrm>
              <a:off x="2304" y="1920"/>
              <a:ext cx="96" cy="154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Symbol" pitchFamily="18" charset="2"/>
                </a:rPr>
                <a:t>q</a:t>
              </a:r>
            </a:p>
          </p:txBody>
        </p:sp>
        <p:sp>
          <p:nvSpPr>
            <p:cNvPr id="42045" name="Arc 27"/>
            <p:cNvSpPr>
              <a:spLocks/>
            </p:cNvSpPr>
            <p:nvPr/>
          </p:nvSpPr>
          <p:spPr bwMode="auto">
            <a:xfrm>
              <a:off x="2208" y="1752"/>
              <a:ext cx="48" cy="1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1 h 21600"/>
                <a:gd name="T4" fmla="*/ 0 w 21600"/>
                <a:gd name="T5" fmla="*/ 1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46" name="Arc 29"/>
            <p:cNvSpPr>
              <a:spLocks/>
            </p:cNvSpPr>
            <p:nvPr/>
          </p:nvSpPr>
          <p:spPr bwMode="auto">
            <a:xfrm flipV="1">
              <a:off x="2190" y="1896"/>
              <a:ext cx="96" cy="9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47" name="Arc 30"/>
            <p:cNvSpPr>
              <a:spLocks/>
            </p:cNvSpPr>
            <p:nvPr/>
          </p:nvSpPr>
          <p:spPr bwMode="auto">
            <a:xfrm flipH="1">
              <a:off x="1599" y="1641"/>
              <a:ext cx="96" cy="1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1 h 21600"/>
                <a:gd name="T4" fmla="*/ 0 w 21600"/>
                <a:gd name="T5" fmla="*/ 1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48" name="Text Box 31"/>
            <p:cNvSpPr txBox="1">
              <a:spLocks noChangeArrowheads="1"/>
            </p:cNvSpPr>
            <p:nvPr/>
          </p:nvSpPr>
          <p:spPr bwMode="auto">
            <a:xfrm>
              <a:off x="1632" y="960"/>
              <a:ext cx="202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42049" name="Text Box 32"/>
            <p:cNvSpPr txBox="1">
              <a:spLocks noChangeArrowheads="1"/>
            </p:cNvSpPr>
            <p:nvPr/>
          </p:nvSpPr>
          <p:spPr bwMode="auto">
            <a:xfrm>
              <a:off x="2496" y="1008"/>
              <a:ext cx="237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1’</a:t>
              </a:r>
            </a:p>
          </p:txBody>
        </p:sp>
        <p:sp>
          <p:nvSpPr>
            <p:cNvPr id="42050" name="Text Box 33"/>
            <p:cNvSpPr txBox="1">
              <a:spLocks noChangeArrowheads="1"/>
            </p:cNvSpPr>
            <p:nvPr/>
          </p:nvSpPr>
          <p:spPr bwMode="auto">
            <a:xfrm>
              <a:off x="3024" y="1248"/>
              <a:ext cx="268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2’</a:t>
              </a:r>
            </a:p>
          </p:txBody>
        </p:sp>
        <p:sp>
          <p:nvSpPr>
            <p:cNvPr id="42051" name="Text Box 34"/>
            <p:cNvSpPr txBox="1">
              <a:spLocks noChangeArrowheads="1"/>
            </p:cNvSpPr>
            <p:nvPr/>
          </p:nvSpPr>
          <p:spPr bwMode="auto">
            <a:xfrm>
              <a:off x="1008" y="1008"/>
              <a:ext cx="233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42052" name="Text Box 35"/>
            <p:cNvSpPr txBox="1">
              <a:spLocks noChangeArrowheads="1"/>
            </p:cNvSpPr>
            <p:nvPr/>
          </p:nvSpPr>
          <p:spPr bwMode="auto">
            <a:xfrm>
              <a:off x="768" y="1104"/>
              <a:ext cx="274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P</a:t>
              </a:r>
              <a:r>
                <a:rPr lang="en-US" baseline="-25000"/>
                <a:t>1</a:t>
              </a:r>
            </a:p>
          </p:txBody>
        </p:sp>
        <p:sp>
          <p:nvSpPr>
            <p:cNvPr id="42053" name="Text Box 36"/>
            <p:cNvSpPr txBox="1">
              <a:spLocks noChangeArrowheads="1"/>
            </p:cNvSpPr>
            <p:nvPr/>
          </p:nvSpPr>
          <p:spPr bwMode="auto">
            <a:xfrm>
              <a:off x="720" y="1584"/>
              <a:ext cx="294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P</a:t>
              </a:r>
              <a:r>
                <a:rPr lang="en-US" baseline="-25000"/>
                <a:t>2</a:t>
              </a:r>
            </a:p>
          </p:txBody>
        </p:sp>
        <p:sp>
          <p:nvSpPr>
            <p:cNvPr id="42054" name="Line 37"/>
            <p:cNvSpPr>
              <a:spLocks noChangeShapeType="1"/>
            </p:cNvSpPr>
            <p:nvPr/>
          </p:nvSpPr>
          <p:spPr bwMode="auto">
            <a:xfrm flipH="1">
              <a:off x="2640" y="1536"/>
              <a:ext cx="96" cy="43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55" name="Text Box 38"/>
            <p:cNvSpPr txBox="1">
              <a:spLocks noChangeArrowheads="1"/>
            </p:cNvSpPr>
            <p:nvPr/>
          </p:nvSpPr>
          <p:spPr bwMode="auto">
            <a:xfrm>
              <a:off x="2640" y="1632"/>
              <a:ext cx="229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d</a:t>
              </a:r>
            </a:p>
          </p:txBody>
        </p:sp>
      </p:grpSp>
      <p:grpSp>
        <p:nvGrpSpPr>
          <p:cNvPr id="4" name="Group 75"/>
          <p:cNvGrpSpPr>
            <a:grpSpLocks/>
          </p:cNvGrpSpPr>
          <p:nvPr/>
        </p:nvGrpSpPr>
        <p:grpSpPr bwMode="auto">
          <a:xfrm>
            <a:off x="5410200" y="5151438"/>
            <a:ext cx="914400" cy="487362"/>
            <a:chOff x="3408" y="3245"/>
            <a:chExt cx="576" cy="307"/>
          </a:xfrm>
        </p:grpSpPr>
        <p:sp>
          <p:nvSpPr>
            <p:cNvPr id="42026" name="Line 68"/>
            <p:cNvSpPr>
              <a:spLocks noChangeShapeType="1"/>
            </p:cNvSpPr>
            <p:nvPr/>
          </p:nvSpPr>
          <p:spPr bwMode="auto">
            <a:xfrm flipV="1">
              <a:off x="3408" y="3312"/>
              <a:ext cx="576" cy="24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27" name="Text Box 69"/>
            <p:cNvSpPr txBox="1">
              <a:spLocks noChangeArrowheads="1"/>
            </p:cNvSpPr>
            <p:nvPr/>
          </p:nvSpPr>
          <p:spPr bwMode="auto">
            <a:xfrm>
              <a:off x="3494" y="3245"/>
              <a:ext cx="292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f</a:t>
              </a:r>
              <a:r>
                <a:rPr lang="en-US" baseline="-25000"/>
                <a:t>2</a:t>
              </a:r>
            </a:p>
          </p:txBody>
        </p:sp>
      </p:grpSp>
      <p:grpSp>
        <p:nvGrpSpPr>
          <p:cNvPr id="5" name="Group 76"/>
          <p:cNvGrpSpPr>
            <a:grpSpLocks/>
          </p:cNvGrpSpPr>
          <p:nvPr/>
        </p:nvGrpSpPr>
        <p:grpSpPr bwMode="auto">
          <a:xfrm>
            <a:off x="6324600" y="4770438"/>
            <a:ext cx="914400" cy="487362"/>
            <a:chOff x="3984" y="3005"/>
            <a:chExt cx="576" cy="307"/>
          </a:xfrm>
        </p:grpSpPr>
        <p:sp>
          <p:nvSpPr>
            <p:cNvPr id="42024" name="Line 70"/>
            <p:cNvSpPr>
              <a:spLocks noChangeShapeType="1"/>
            </p:cNvSpPr>
            <p:nvPr/>
          </p:nvSpPr>
          <p:spPr bwMode="auto">
            <a:xfrm flipV="1">
              <a:off x="3984" y="3072"/>
              <a:ext cx="576" cy="24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25" name="Text Box 71"/>
            <p:cNvSpPr txBox="1">
              <a:spLocks noChangeArrowheads="1"/>
            </p:cNvSpPr>
            <p:nvPr/>
          </p:nvSpPr>
          <p:spPr bwMode="auto">
            <a:xfrm>
              <a:off x="4070" y="3005"/>
              <a:ext cx="292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f</a:t>
              </a:r>
              <a:r>
                <a:rPr lang="en-US" baseline="-25000"/>
                <a:t>3</a:t>
              </a:r>
            </a:p>
          </p:txBody>
        </p:sp>
      </p:grpSp>
      <p:grpSp>
        <p:nvGrpSpPr>
          <p:cNvPr id="6" name="Group 77"/>
          <p:cNvGrpSpPr>
            <a:grpSpLocks/>
          </p:cNvGrpSpPr>
          <p:nvPr/>
        </p:nvGrpSpPr>
        <p:grpSpPr bwMode="auto">
          <a:xfrm>
            <a:off x="7239000" y="4389438"/>
            <a:ext cx="914400" cy="487362"/>
            <a:chOff x="4560" y="2765"/>
            <a:chExt cx="576" cy="307"/>
          </a:xfrm>
        </p:grpSpPr>
        <p:sp>
          <p:nvSpPr>
            <p:cNvPr id="42022" name="Line 72"/>
            <p:cNvSpPr>
              <a:spLocks noChangeShapeType="1"/>
            </p:cNvSpPr>
            <p:nvPr/>
          </p:nvSpPr>
          <p:spPr bwMode="auto">
            <a:xfrm flipV="1">
              <a:off x="4560" y="2832"/>
              <a:ext cx="576" cy="24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23" name="Text Box 73"/>
            <p:cNvSpPr txBox="1">
              <a:spLocks noChangeArrowheads="1"/>
            </p:cNvSpPr>
            <p:nvPr/>
          </p:nvSpPr>
          <p:spPr bwMode="auto">
            <a:xfrm>
              <a:off x="4646" y="2765"/>
              <a:ext cx="292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f</a:t>
              </a:r>
              <a:r>
                <a:rPr lang="en-US" baseline="-25000"/>
                <a:t>4</a:t>
              </a:r>
            </a:p>
          </p:txBody>
        </p:sp>
      </p:grpSp>
      <p:grpSp>
        <p:nvGrpSpPr>
          <p:cNvPr id="7" name="Group 80"/>
          <p:cNvGrpSpPr>
            <a:grpSpLocks/>
          </p:cNvGrpSpPr>
          <p:nvPr/>
        </p:nvGrpSpPr>
        <p:grpSpPr bwMode="auto">
          <a:xfrm>
            <a:off x="4572000" y="4572000"/>
            <a:ext cx="3657600" cy="1524000"/>
            <a:chOff x="2880" y="2880"/>
            <a:chExt cx="2304" cy="960"/>
          </a:xfrm>
        </p:grpSpPr>
        <p:sp>
          <p:nvSpPr>
            <p:cNvPr id="42020" name="Line 78"/>
            <p:cNvSpPr>
              <a:spLocks noChangeShapeType="1"/>
            </p:cNvSpPr>
            <p:nvPr/>
          </p:nvSpPr>
          <p:spPr bwMode="auto">
            <a:xfrm flipV="1">
              <a:off x="2880" y="2880"/>
              <a:ext cx="2304" cy="960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21" name="Text Box 79"/>
            <p:cNvSpPr txBox="1">
              <a:spLocks noChangeArrowheads="1"/>
            </p:cNvSpPr>
            <p:nvPr/>
          </p:nvSpPr>
          <p:spPr bwMode="auto">
            <a:xfrm>
              <a:off x="4262" y="3245"/>
              <a:ext cx="233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accent2"/>
                  </a:solidFill>
                </a:rPr>
                <a:t>F</a:t>
              </a:r>
            </a:p>
          </p:txBody>
        </p:sp>
      </p:grpSp>
      <p:grpSp>
        <p:nvGrpSpPr>
          <p:cNvPr id="8" name="Group 87"/>
          <p:cNvGrpSpPr>
            <a:grpSpLocks/>
          </p:cNvGrpSpPr>
          <p:nvPr/>
        </p:nvGrpSpPr>
        <p:grpSpPr bwMode="auto">
          <a:xfrm>
            <a:off x="228600" y="4495800"/>
            <a:ext cx="2971800" cy="2155825"/>
            <a:chOff x="144" y="2832"/>
            <a:chExt cx="1872" cy="1358"/>
          </a:xfrm>
        </p:grpSpPr>
        <p:sp>
          <p:nvSpPr>
            <p:cNvPr id="41999" name="Line 39"/>
            <p:cNvSpPr>
              <a:spLocks noChangeShapeType="1"/>
            </p:cNvSpPr>
            <p:nvPr/>
          </p:nvSpPr>
          <p:spPr bwMode="auto">
            <a:xfrm>
              <a:off x="960" y="3024"/>
              <a:ext cx="0" cy="1008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00" name="Line 40"/>
            <p:cNvSpPr>
              <a:spLocks noChangeShapeType="1"/>
            </p:cNvSpPr>
            <p:nvPr/>
          </p:nvSpPr>
          <p:spPr bwMode="auto">
            <a:xfrm>
              <a:off x="768" y="3792"/>
              <a:ext cx="124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01" name="Text Box 41"/>
            <p:cNvSpPr txBox="1">
              <a:spLocks noChangeArrowheads="1"/>
            </p:cNvSpPr>
            <p:nvPr/>
          </p:nvSpPr>
          <p:spPr bwMode="auto">
            <a:xfrm>
              <a:off x="1718" y="3725"/>
              <a:ext cx="270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Script MT Bold" pitchFamily="66" charset="0"/>
                </a:rPr>
                <a:t>R</a:t>
              </a:r>
            </a:p>
          </p:txBody>
        </p:sp>
        <p:sp>
          <p:nvSpPr>
            <p:cNvPr id="42002" name="Text Box 42"/>
            <p:cNvSpPr txBox="1">
              <a:spLocks noChangeArrowheads="1"/>
            </p:cNvSpPr>
            <p:nvPr/>
          </p:nvSpPr>
          <p:spPr bwMode="auto">
            <a:xfrm>
              <a:off x="768" y="2928"/>
              <a:ext cx="162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Script MT Bold" pitchFamily="66" charset="0"/>
                </a:rPr>
                <a:t>i</a:t>
              </a:r>
            </a:p>
          </p:txBody>
        </p:sp>
        <p:sp>
          <p:nvSpPr>
            <p:cNvPr id="42003" name="Line 43"/>
            <p:cNvSpPr>
              <a:spLocks noChangeShapeType="1"/>
            </p:cNvSpPr>
            <p:nvPr/>
          </p:nvSpPr>
          <p:spPr bwMode="auto">
            <a:xfrm flipV="1">
              <a:off x="960" y="3552"/>
              <a:ext cx="576" cy="24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04" name="Text Box 44"/>
            <p:cNvSpPr txBox="1">
              <a:spLocks noChangeArrowheads="1"/>
            </p:cNvSpPr>
            <p:nvPr/>
          </p:nvSpPr>
          <p:spPr bwMode="auto">
            <a:xfrm>
              <a:off x="1046" y="3485"/>
              <a:ext cx="272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f</a:t>
              </a:r>
              <a:r>
                <a:rPr lang="en-US" baseline="-25000"/>
                <a:t>1</a:t>
              </a:r>
            </a:p>
          </p:txBody>
        </p:sp>
        <p:sp>
          <p:nvSpPr>
            <p:cNvPr id="42005" name="Text Box 45"/>
            <p:cNvSpPr txBox="1">
              <a:spLocks noChangeArrowheads="1"/>
            </p:cNvSpPr>
            <p:nvPr/>
          </p:nvSpPr>
          <p:spPr bwMode="auto">
            <a:xfrm rot="-5400000">
              <a:off x="-391" y="3367"/>
              <a:ext cx="1358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Non-integer n</a:t>
              </a:r>
            </a:p>
          </p:txBody>
        </p:sp>
        <p:sp>
          <p:nvSpPr>
            <p:cNvPr id="42006" name="Line 57"/>
            <p:cNvSpPr>
              <a:spLocks noChangeShapeType="1"/>
            </p:cNvSpPr>
            <p:nvPr/>
          </p:nvSpPr>
          <p:spPr bwMode="auto">
            <a:xfrm rot="3648318" flipV="1">
              <a:off x="669" y="3542"/>
              <a:ext cx="556" cy="23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07" name="Text Box 58"/>
            <p:cNvSpPr txBox="1">
              <a:spLocks noChangeArrowheads="1"/>
            </p:cNvSpPr>
            <p:nvPr/>
          </p:nvSpPr>
          <p:spPr bwMode="auto">
            <a:xfrm>
              <a:off x="672" y="3504"/>
              <a:ext cx="292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f</a:t>
              </a:r>
              <a:r>
                <a:rPr lang="en-US" baseline="-25000"/>
                <a:t>4</a:t>
              </a:r>
            </a:p>
          </p:txBody>
        </p:sp>
        <p:sp>
          <p:nvSpPr>
            <p:cNvPr id="42008" name="Line 53"/>
            <p:cNvSpPr>
              <a:spLocks noChangeShapeType="1"/>
            </p:cNvSpPr>
            <p:nvPr/>
          </p:nvSpPr>
          <p:spPr bwMode="auto">
            <a:xfrm rot="15223846" flipV="1">
              <a:off x="1032" y="3192"/>
              <a:ext cx="576" cy="24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09" name="Text Box 54"/>
            <p:cNvSpPr txBox="1">
              <a:spLocks noChangeArrowheads="1"/>
            </p:cNvSpPr>
            <p:nvPr/>
          </p:nvSpPr>
          <p:spPr bwMode="auto">
            <a:xfrm>
              <a:off x="1334" y="3101"/>
              <a:ext cx="292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f</a:t>
              </a:r>
              <a:r>
                <a:rPr lang="en-US" baseline="-25000"/>
                <a:t>2</a:t>
              </a:r>
            </a:p>
          </p:txBody>
        </p:sp>
        <p:sp>
          <p:nvSpPr>
            <p:cNvPr id="42010" name="Text Box 59"/>
            <p:cNvSpPr txBox="1">
              <a:spLocks noChangeArrowheads="1"/>
            </p:cNvSpPr>
            <p:nvPr/>
          </p:nvSpPr>
          <p:spPr bwMode="auto">
            <a:xfrm>
              <a:off x="1440" y="3312"/>
              <a:ext cx="237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Symbol" pitchFamily="18" charset="2"/>
                </a:rPr>
                <a:t>a</a:t>
              </a:r>
            </a:p>
          </p:txBody>
        </p:sp>
        <p:sp>
          <p:nvSpPr>
            <p:cNvPr id="42011" name="Line 55"/>
            <p:cNvSpPr>
              <a:spLocks noChangeShapeType="1"/>
            </p:cNvSpPr>
            <p:nvPr/>
          </p:nvSpPr>
          <p:spPr bwMode="auto">
            <a:xfrm rot="9777328" flipV="1">
              <a:off x="624" y="3168"/>
              <a:ext cx="576" cy="24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12" name="Text Box 56"/>
            <p:cNvSpPr txBox="1">
              <a:spLocks noChangeArrowheads="1"/>
            </p:cNvSpPr>
            <p:nvPr/>
          </p:nvSpPr>
          <p:spPr bwMode="auto">
            <a:xfrm>
              <a:off x="912" y="3216"/>
              <a:ext cx="292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f</a:t>
              </a:r>
              <a:r>
                <a:rPr lang="en-US" baseline="-25000"/>
                <a:t>3</a:t>
              </a:r>
            </a:p>
          </p:txBody>
        </p:sp>
        <p:sp>
          <p:nvSpPr>
            <p:cNvPr id="42013" name="Text Box 60"/>
            <p:cNvSpPr txBox="1">
              <a:spLocks noChangeArrowheads="1"/>
            </p:cNvSpPr>
            <p:nvPr/>
          </p:nvSpPr>
          <p:spPr bwMode="auto">
            <a:xfrm>
              <a:off x="912" y="2880"/>
              <a:ext cx="237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Symbol" pitchFamily="18" charset="2"/>
                </a:rPr>
                <a:t>a</a:t>
              </a:r>
            </a:p>
          </p:txBody>
        </p:sp>
        <p:sp>
          <p:nvSpPr>
            <p:cNvPr id="42014" name="Text Box 61"/>
            <p:cNvSpPr txBox="1">
              <a:spLocks noChangeArrowheads="1"/>
            </p:cNvSpPr>
            <p:nvPr/>
          </p:nvSpPr>
          <p:spPr bwMode="auto">
            <a:xfrm>
              <a:off x="528" y="3408"/>
              <a:ext cx="237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Symbol" pitchFamily="18" charset="2"/>
                </a:rPr>
                <a:t>a</a:t>
              </a:r>
            </a:p>
          </p:txBody>
        </p:sp>
        <p:sp>
          <p:nvSpPr>
            <p:cNvPr id="42015" name="Line 62"/>
            <p:cNvSpPr>
              <a:spLocks noChangeShapeType="1"/>
            </p:cNvSpPr>
            <p:nvPr/>
          </p:nvSpPr>
          <p:spPr bwMode="auto">
            <a:xfrm>
              <a:off x="960" y="3792"/>
              <a:ext cx="240" cy="4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16" name="Text Box 63"/>
            <p:cNvSpPr txBox="1">
              <a:spLocks noChangeArrowheads="1"/>
            </p:cNvSpPr>
            <p:nvPr/>
          </p:nvSpPr>
          <p:spPr bwMode="auto">
            <a:xfrm>
              <a:off x="902" y="3773"/>
              <a:ext cx="233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accent2"/>
                  </a:solidFill>
                </a:rPr>
                <a:t>F</a:t>
              </a:r>
            </a:p>
          </p:txBody>
        </p:sp>
        <p:sp>
          <p:nvSpPr>
            <p:cNvPr id="42017" name="Line 82"/>
            <p:cNvSpPr>
              <a:spLocks noChangeShapeType="1"/>
            </p:cNvSpPr>
            <p:nvPr/>
          </p:nvSpPr>
          <p:spPr bwMode="auto">
            <a:xfrm flipV="1">
              <a:off x="1536" y="3456"/>
              <a:ext cx="24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18" name="Line 83"/>
            <p:cNvSpPr>
              <a:spLocks noChangeShapeType="1"/>
            </p:cNvSpPr>
            <p:nvPr/>
          </p:nvSpPr>
          <p:spPr bwMode="auto">
            <a:xfrm flipH="1" flipV="1">
              <a:off x="960" y="2832"/>
              <a:ext cx="192" cy="24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19" name="Line 84"/>
            <p:cNvSpPr>
              <a:spLocks noChangeShapeType="1"/>
            </p:cNvSpPr>
            <p:nvPr/>
          </p:nvSpPr>
          <p:spPr bwMode="auto">
            <a:xfrm flipH="1">
              <a:off x="480" y="3456"/>
              <a:ext cx="192" cy="14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10/23/2009</a:t>
            </a:r>
          </a:p>
        </p:txBody>
      </p:sp>
      <p:sp>
        <p:nvSpPr>
          <p:cNvPr id="4301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Workshop: Diffraction  (c) 2009, M.S.Chapman</a:t>
            </a:r>
          </a:p>
        </p:txBody>
      </p:sp>
      <p:sp>
        <p:nvSpPr>
          <p:cNvPr id="430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5D6477-5703-408D-B65F-90BAC71264ED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430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Bragg's Law  -- Reciprocal lattice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Diffraction only at integral path difference = 2dsin</a:t>
            </a:r>
            <a:r>
              <a:rPr lang="en-US" dirty="0" smtClean="0">
                <a:latin typeface="Symbol" pitchFamily="18" charset="2"/>
                <a:cs typeface="Times New Roman" pitchFamily="18" charset="0"/>
              </a:rPr>
              <a:t>q</a:t>
            </a:r>
            <a:r>
              <a:rPr lang="en-US" dirty="0" smtClean="0">
                <a:cs typeface="Times New Roman" pitchFamily="18" charset="0"/>
              </a:rPr>
              <a:t> = </a:t>
            </a:r>
            <a:r>
              <a:rPr lang="en-US" dirty="0" err="1" smtClean="0">
                <a:cs typeface="Times New Roman" pitchFamily="18" charset="0"/>
              </a:rPr>
              <a:t>n</a:t>
            </a:r>
            <a:r>
              <a:rPr lang="en-US" dirty="0" err="1" smtClean="0">
                <a:latin typeface="Symbol" pitchFamily="18" charset="2"/>
                <a:cs typeface="Times New Roman" pitchFamily="18" charset="0"/>
              </a:rPr>
              <a:t>l</a:t>
            </a:r>
            <a:endParaRPr lang="en-US" dirty="0" smtClean="0">
              <a:cs typeface="Times New Roman" pitchFamily="18" charset="0"/>
            </a:endParaRPr>
          </a:p>
          <a:p>
            <a:pPr lvl="1"/>
            <a:r>
              <a:rPr lang="en-US" dirty="0" smtClean="0">
                <a:cs typeface="Times New Roman" pitchFamily="18" charset="0"/>
              </a:rPr>
              <a:t>Spots spaced regularly</a:t>
            </a:r>
          </a:p>
          <a:p>
            <a:pPr lvl="2"/>
            <a:r>
              <a:rPr lang="en-US" dirty="0" smtClean="0">
                <a:cs typeface="Times New Roman" pitchFamily="18" charset="0"/>
              </a:rPr>
              <a:t>Lattice in 3-D</a:t>
            </a:r>
          </a:p>
          <a:p>
            <a:r>
              <a:rPr lang="en-US" dirty="0" smtClean="0">
                <a:cs typeface="Times New Roman" pitchFamily="18" charset="0"/>
              </a:rPr>
              <a:t>This </a:t>
            </a:r>
            <a:r>
              <a:rPr lang="en-US" i="1" dirty="0" smtClean="0">
                <a:cs typeface="Times New Roman" pitchFamily="18" charset="0"/>
              </a:rPr>
              <a:t>reciprocal</a:t>
            </a:r>
            <a:r>
              <a:rPr lang="en-US" dirty="0" smtClean="0">
                <a:cs typeface="Times New Roman" pitchFamily="18" charset="0"/>
              </a:rPr>
              <a:t> lattice has spacing inversely proportional to crystal lattice spacing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Directions of axes depend on crystal</a:t>
            </a:r>
          </a:p>
          <a:p>
            <a:pPr lvl="2"/>
            <a:r>
              <a:rPr lang="en-US" dirty="0" smtClean="0">
                <a:cs typeface="Times New Roman" pitchFamily="18" charset="0"/>
              </a:rPr>
              <a:t>Let </a:t>
            </a:r>
            <a:r>
              <a:rPr lang="en-US" sz="2500" baseline="30000" dirty="0" smtClean="0">
                <a:cs typeface="Times New Roman" pitchFamily="18" charset="0"/>
              </a:rPr>
              <a:t>~</a:t>
            </a:r>
            <a:r>
              <a:rPr lang="en-US" dirty="0" smtClean="0">
                <a:cs typeface="Times New Roman" pitchFamily="18" charset="0"/>
              </a:rPr>
              <a:t>d</a:t>
            </a:r>
            <a:r>
              <a:rPr lang="en-US" sz="2500" baseline="-30000" dirty="0" smtClean="0">
                <a:cs typeface="Times New Roman" pitchFamily="18" charset="0"/>
              </a:rPr>
              <a:t>100</a:t>
            </a:r>
            <a:r>
              <a:rPr lang="en-US" dirty="0" smtClean="0">
                <a:cs typeface="Times New Roman" pitchFamily="18" charset="0"/>
              </a:rPr>
              <a:t> be unit vector || d</a:t>
            </a:r>
            <a:r>
              <a:rPr lang="en-US" sz="2500" baseline="30000" dirty="0" smtClean="0">
                <a:cs typeface="Times New Roman" pitchFamily="18" charset="0"/>
              </a:rPr>
              <a:t>*</a:t>
            </a:r>
            <a:r>
              <a:rPr lang="en-US" sz="2500" baseline="-30000" dirty="0" smtClean="0">
                <a:cs typeface="Times New Roman" pitchFamily="18" charset="0"/>
              </a:rPr>
              <a:t>100</a:t>
            </a:r>
            <a:r>
              <a:rPr lang="en-US" dirty="0" smtClean="0">
                <a:cs typeface="Times New Roman" pitchFamily="18" charset="0"/>
              </a:rPr>
              <a:t>: </a:t>
            </a:r>
          </a:p>
          <a:p>
            <a:pPr lvl="2"/>
            <a:r>
              <a:rPr lang="en-US" sz="2500" baseline="30000" dirty="0" smtClean="0">
                <a:cs typeface="Times New Roman" pitchFamily="18" charset="0"/>
              </a:rPr>
              <a:t>~</a:t>
            </a:r>
            <a:r>
              <a:rPr lang="en-US" dirty="0" smtClean="0">
                <a:cs typeface="Times New Roman" pitchFamily="18" charset="0"/>
              </a:rPr>
              <a:t>d</a:t>
            </a:r>
            <a:r>
              <a:rPr lang="en-US" sz="2500" baseline="-30000" dirty="0" smtClean="0">
                <a:cs typeface="Times New Roman" pitchFamily="18" charset="0"/>
              </a:rPr>
              <a:t>100</a:t>
            </a:r>
            <a:r>
              <a:rPr lang="en-US" dirty="0" smtClean="0">
                <a:cs typeface="Times New Roman" pitchFamily="18" charset="0"/>
              </a:rPr>
              <a:t> = </a:t>
            </a:r>
            <a:r>
              <a:rPr lang="en-US" b="1" dirty="0" err="1" smtClean="0">
                <a:cs typeface="Times New Roman" pitchFamily="18" charset="0"/>
              </a:rPr>
              <a:t>b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en-US" b="1" dirty="0" err="1" smtClean="0">
                <a:cs typeface="Times New Roman" pitchFamily="18" charset="0"/>
              </a:rPr>
              <a:t>c</a:t>
            </a:r>
            <a:r>
              <a:rPr lang="en-US" dirty="0" smtClean="0">
                <a:cs typeface="Times New Roman" pitchFamily="18" charset="0"/>
              </a:rPr>
              <a:t>/(|b||</a:t>
            </a:r>
            <a:r>
              <a:rPr lang="en-US" dirty="0" err="1" smtClean="0">
                <a:cs typeface="Times New Roman" pitchFamily="18" charset="0"/>
              </a:rPr>
              <a:t>c|sin</a:t>
            </a:r>
            <a:r>
              <a:rPr lang="en-US" dirty="0" err="1" smtClean="0">
                <a:latin typeface="Symbol" pitchFamily="18" charset="2"/>
                <a:cs typeface="Times New Roman" pitchFamily="18" charset="0"/>
              </a:rPr>
              <a:t>q</a:t>
            </a:r>
            <a:r>
              <a:rPr lang="en-US" dirty="0" smtClean="0">
                <a:latin typeface="Symbol" pitchFamily="18" charset="2"/>
                <a:cs typeface="Times New Roman" pitchFamily="18" charset="0"/>
              </a:rPr>
              <a:t>)</a:t>
            </a:r>
            <a:r>
              <a:rPr lang="en-US" dirty="0" smtClean="0">
                <a:cs typeface="Times New Roman" pitchFamily="18" charset="0"/>
              </a:rPr>
              <a:t> </a:t>
            </a:r>
          </a:p>
          <a:p>
            <a:pPr lvl="2"/>
            <a:r>
              <a:rPr lang="en-US" dirty="0" smtClean="0">
                <a:cs typeface="Times New Roman" pitchFamily="18" charset="0"/>
              </a:rPr>
              <a:t> </a:t>
            </a:r>
            <a:r>
              <a:rPr lang="en-US" b="1" dirty="0" smtClean="0">
                <a:cs typeface="Times New Roman" pitchFamily="18" charset="0"/>
              </a:rPr>
              <a:t>d</a:t>
            </a:r>
            <a:r>
              <a:rPr lang="en-US" sz="2500" baseline="30000" dirty="0" smtClean="0">
                <a:cs typeface="Times New Roman" pitchFamily="18" charset="0"/>
              </a:rPr>
              <a:t>*</a:t>
            </a:r>
            <a:r>
              <a:rPr lang="en-US" sz="2500" baseline="-30000" dirty="0" smtClean="0">
                <a:cs typeface="Times New Roman" pitchFamily="18" charset="0"/>
              </a:rPr>
              <a:t>100</a:t>
            </a:r>
            <a:r>
              <a:rPr lang="en-US" dirty="0" smtClean="0">
                <a:cs typeface="Times New Roman" pitchFamily="18" charset="0"/>
              </a:rPr>
              <a:t> = |d</a:t>
            </a:r>
            <a:r>
              <a:rPr lang="en-US" sz="2500" baseline="30000" dirty="0" smtClean="0">
                <a:cs typeface="Times New Roman" pitchFamily="18" charset="0"/>
              </a:rPr>
              <a:t>*</a:t>
            </a:r>
            <a:r>
              <a:rPr lang="en-US" sz="2500" baseline="-30000" dirty="0" smtClean="0">
                <a:cs typeface="Times New Roman" pitchFamily="18" charset="0"/>
              </a:rPr>
              <a:t>100</a:t>
            </a:r>
            <a:r>
              <a:rPr lang="en-US" dirty="0" smtClean="0">
                <a:cs typeface="Times New Roman" pitchFamily="18" charset="0"/>
              </a:rPr>
              <a:t>| </a:t>
            </a:r>
            <a:r>
              <a:rPr lang="en-US" sz="2500" baseline="30000" dirty="0" smtClean="0">
                <a:cs typeface="Times New Roman" pitchFamily="18" charset="0"/>
              </a:rPr>
              <a:t>~</a:t>
            </a:r>
            <a:r>
              <a:rPr lang="en-US" dirty="0" smtClean="0">
                <a:cs typeface="Times New Roman" pitchFamily="18" charset="0"/>
              </a:rPr>
              <a:t>d</a:t>
            </a:r>
            <a:r>
              <a:rPr lang="en-US" sz="2500" baseline="-30000" dirty="0" smtClean="0">
                <a:cs typeface="Times New Roman" pitchFamily="18" charset="0"/>
              </a:rPr>
              <a:t>100</a:t>
            </a:r>
            <a:endParaRPr lang="en-US" dirty="0" smtClean="0">
              <a:cs typeface="Times New Roman" pitchFamily="18" charset="0"/>
            </a:endParaRPr>
          </a:p>
          <a:p>
            <a:pPr lvl="2"/>
            <a:r>
              <a:rPr lang="en-US" dirty="0" smtClean="0">
                <a:cs typeface="Times New Roman" pitchFamily="18" charset="0"/>
              </a:rPr>
              <a:t> |d</a:t>
            </a:r>
            <a:r>
              <a:rPr lang="en-US" sz="2500" baseline="-30000" dirty="0" smtClean="0">
                <a:cs typeface="Times New Roman" pitchFamily="18" charset="0"/>
              </a:rPr>
              <a:t>100</a:t>
            </a:r>
            <a:r>
              <a:rPr lang="en-US" dirty="0" smtClean="0">
                <a:cs typeface="Times New Roman" pitchFamily="18" charset="0"/>
              </a:rPr>
              <a:t>| = V/(|b||</a:t>
            </a:r>
            <a:r>
              <a:rPr lang="en-US" dirty="0" err="1" smtClean="0">
                <a:cs typeface="Times New Roman" pitchFamily="18" charset="0"/>
              </a:rPr>
              <a:t>c|sin</a:t>
            </a:r>
            <a:r>
              <a:rPr lang="en-US" dirty="0" err="1" smtClean="0">
                <a:latin typeface="Symbol" pitchFamily="18" charset="2"/>
                <a:cs typeface="Times New Roman" pitchFamily="18" charset="0"/>
              </a:rPr>
              <a:t>q</a:t>
            </a:r>
            <a:r>
              <a:rPr lang="en-US" dirty="0" smtClean="0">
                <a:cs typeface="Times New Roman" pitchFamily="18" charset="0"/>
              </a:rPr>
              <a:t>) = 1/|d</a:t>
            </a:r>
            <a:r>
              <a:rPr lang="en-US" sz="2500" baseline="30000" dirty="0" smtClean="0">
                <a:cs typeface="Times New Roman" pitchFamily="18" charset="0"/>
              </a:rPr>
              <a:t>*</a:t>
            </a:r>
            <a:r>
              <a:rPr lang="en-US" sz="2500" baseline="-30000" dirty="0" smtClean="0">
                <a:cs typeface="Times New Roman" pitchFamily="18" charset="0"/>
              </a:rPr>
              <a:t>100</a:t>
            </a:r>
            <a:r>
              <a:rPr lang="en-US" dirty="0" smtClean="0">
                <a:cs typeface="Times New Roman" pitchFamily="18" charset="0"/>
              </a:rPr>
              <a:t>| </a:t>
            </a:r>
          </a:p>
          <a:p>
            <a:pPr lvl="2"/>
            <a:r>
              <a:rPr lang="en-US" dirty="0" smtClean="0">
                <a:cs typeface="Times New Roman" pitchFamily="18" charset="0"/>
              </a:rPr>
              <a:t> </a:t>
            </a:r>
            <a:r>
              <a:rPr lang="en-US" b="1" dirty="0" smtClean="0">
                <a:cs typeface="Times New Roman" pitchFamily="18" charset="0"/>
              </a:rPr>
              <a:t>d</a:t>
            </a:r>
            <a:r>
              <a:rPr lang="en-US" sz="2500" b="1" baseline="30000" dirty="0" smtClean="0">
                <a:cs typeface="Times New Roman" pitchFamily="18" charset="0"/>
              </a:rPr>
              <a:t>*</a:t>
            </a:r>
            <a:r>
              <a:rPr lang="en-US" sz="2500" baseline="-30000" dirty="0" smtClean="0">
                <a:cs typeface="Times New Roman" pitchFamily="18" charset="0"/>
              </a:rPr>
              <a:t>100</a:t>
            </a:r>
            <a:r>
              <a:rPr lang="en-US" dirty="0" smtClean="0">
                <a:cs typeface="Times New Roman" pitchFamily="18" charset="0"/>
              </a:rPr>
              <a:t> 	= 1. </a:t>
            </a:r>
            <a:r>
              <a:rPr lang="en-US" b="1" dirty="0" err="1" smtClean="0">
                <a:cs typeface="Times New Roman" pitchFamily="18" charset="0"/>
              </a:rPr>
              <a:t>b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en-US" b="1" dirty="0" err="1" smtClean="0">
                <a:cs typeface="Times New Roman" pitchFamily="18" charset="0"/>
              </a:rPr>
              <a:t>c</a:t>
            </a:r>
            <a:r>
              <a:rPr lang="en-US" dirty="0" smtClean="0">
                <a:cs typeface="Times New Roman" pitchFamily="18" charset="0"/>
              </a:rPr>
              <a:t> /(d</a:t>
            </a:r>
            <a:r>
              <a:rPr lang="en-US" sz="2500" baseline="-30000" dirty="0" smtClean="0">
                <a:cs typeface="Times New Roman" pitchFamily="18" charset="0"/>
              </a:rPr>
              <a:t>100</a:t>
            </a:r>
            <a:r>
              <a:rPr lang="en-US" dirty="0" smtClean="0">
                <a:cs typeface="Times New Roman" pitchFamily="18" charset="0"/>
              </a:rPr>
              <a:t> |b||</a:t>
            </a:r>
            <a:r>
              <a:rPr lang="en-US" dirty="0" err="1" smtClean="0">
                <a:cs typeface="Times New Roman" pitchFamily="18" charset="0"/>
              </a:rPr>
              <a:t>c|sin</a:t>
            </a:r>
            <a:r>
              <a:rPr lang="en-US" dirty="0" err="1" smtClean="0">
                <a:latin typeface="Symbol" pitchFamily="18" charset="2"/>
                <a:cs typeface="Times New Roman" pitchFamily="18" charset="0"/>
              </a:rPr>
              <a:t>q</a:t>
            </a:r>
            <a:r>
              <a:rPr lang="en-US" dirty="0" smtClean="0">
                <a:cs typeface="Times New Roman" pitchFamily="18" charset="0"/>
              </a:rPr>
              <a:t>) = </a:t>
            </a:r>
            <a:r>
              <a:rPr lang="en-US" b="1" dirty="0" err="1" smtClean="0">
                <a:cs typeface="Times New Roman" pitchFamily="18" charset="0"/>
              </a:rPr>
              <a:t>b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en-US" b="1" dirty="0" err="1" smtClean="0">
                <a:cs typeface="Times New Roman" pitchFamily="18" charset="0"/>
              </a:rPr>
              <a:t>c</a:t>
            </a:r>
            <a:r>
              <a:rPr lang="en-US" dirty="0" smtClean="0">
                <a:cs typeface="Times New Roman" pitchFamily="18" charset="0"/>
              </a:rPr>
              <a:t>/V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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b="1" dirty="0" smtClean="0">
                <a:cs typeface="Times New Roman" pitchFamily="18" charset="0"/>
              </a:rPr>
              <a:t>a</a:t>
            </a:r>
            <a:r>
              <a:rPr lang="en-US" sz="2500" baseline="30000" dirty="0" smtClean="0">
                <a:cs typeface="Times New Roman" pitchFamily="18" charset="0"/>
              </a:rPr>
              <a:t>*</a:t>
            </a:r>
            <a:r>
              <a:rPr lang="en-US" dirty="0" smtClean="0">
                <a:cs typeface="Times New Roman" pitchFamily="18" charset="0"/>
              </a:rPr>
              <a:t>   </a:t>
            </a:r>
          </a:p>
          <a:p>
            <a:pPr lvl="2"/>
            <a:r>
              <a:rPr lang="en-US" dirty="0" smtClean="0">
                <a:cs typeface="Times New Roman" pitchFamily="18" charset="0"/>
              </a:rPr>
              <a:t>(Remember that we are using </a:t>
            </a:r>
            <a:r>
              <a:rPr lang="en-US" b="1" dirty="0" smtClean="0">
                <a:cs typeface="Times New Roman" pitchFamily="18" charset="0"/>
              </a:rPr>
              <a:t>bold</a:t>
            </a:r>
            <a:r>
              <a:rPr lang="en-US" dirty="0" smtClean="0">
                <a:cs typeface="Times New Roman" pitchFamily="18" charset="0"/>
              </a:rPr>
              <a:t> for vectors)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4403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440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021E745-5A1F-40A6-983C-53971016A57A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440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Bragg's Law – Graphically -- Implications 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429000"/>
            <a:ext cx="8839200" cy="3048000"/>
          </a:xfrm>
        </p:spPr>
        <p:txBody>
          <a:bodyPr/>
          <a:lstStyle/>
          <a:p>
            <a:r>
              <a:rPr lang="en-US" smtClean="0">
                <a:cs typeface="Times New Roman" pitchFamily="18" charset="0"/>
              </a:rPr>
              <a:t>For any point, P, on the the surface of the sphere, OP = 2sin</a:t>
            </a:r>
            <a:r>
              <a:rPr lang="en-US" smtClean="0">
                <a:latin typeface="Symbol" pitchFamily="18" charset="2"/>
                <a:cs typeface="Times New Roman" pitchFamily="18" charset="0"/>
              </a:rPr>
              <a:t>q</a:t>
            </a:r>
            <a:r>
              <a:rPr lang="en-US" smtClean="0">
                <a:cs typeface="Times New Roman" pitchFamily="18" charset="0"/>
              </a:rPr>
              <a:t>/</a:t>
            </a:r>
            <a:r>
              <a:rPr lang="en-US" smtClean="0">
                <a:latin typeface="Symbol" pitchFamily="18" charset="2"/>
                <a:cs typeface="Times New Roman" pitchFamily="18" charset="0"/>
              </a:rPr>
              <a:t>l</a:t>
            </a:r>
            <a:r>
              <a:rPr lang="en-US" smtClean="0">
                <a:cs typeface="Times New Roman" pitchFamily="18" charset="0"/>
              </a:rPr>
              <a:t>. </a:t>
            </a:r>
          </a:p>
          <a:p>
            <a:r>
              <a:rPr lang="en-US" smtClean="0">
                <a:cs typeface="Times New Roman" pitchFamily="18" charset="0"/>
              </a:rPr>
              <a:t>OP = d</a:t>
            </a:r>
            <a:r>
              <a:rPr lang="en-US" sz="2900" baseline="30000" smtClean="0">
                <a:cs typeface="Times New Roman" pitchFamily="18" charset="0"/>
              </a:rPr>
              <a:t>*</a:t>
            </a:r>
            <a:r>
              <a:rPr lang="en-US" smtClean="0">
                <a:cs typeface="Times New Roman" pitchFamily="18" charset="0"/>
              </a:rPr>
              <a:t> is a solution to Bragg's law</a:t>
            </a:r>
          </a:p>
          <a:p>
            <a:r>
              <a:rPr lang="en-US" smtClean="0">
                <a:cs typeface="Times New Roman" pitchFamily="18" charset="0"/>
              </a:rPr>
              <a:t>Diffraction only at reciprocal lattice points</a:t>
            </a:r>
          </a:p>
          <a:p>
            <a:pPr lvl="1"/>
            <a:r>
              <a:rPr lang="en-US" smtClean="0">
                <a:cs typeface="Times New Roman" pitchFamily="18" charset="0"/>
              </a:rPr>
              <a:t>… when sphere and lattice point superimpose</a:t>
            </a:r>
          </a:p>
          <a:p>
            <a:pPr lvl="1"/>
            <a:r>
              <a:rPr lang="en-US" smtClean="0">
                <a:cs typeface="Times New Roman" pitchFamily="18" charset="0"/>
              </a:rPr>
              <a:t>Scattering || CP</a:t>
            </a:r>
          </a:p>
        </p:txBody>
      </p:sp>
      <p:grpSp>
        <p:nvGrpSpPr>
          <p:cNvPr id="44039" name="Group 4"/>
          <p:cNvGrpSpPr>
            <a:grpSpLocks/>
          </p:cNvGrpSpPr>
          <p:nvPr/>
        </p:nvGrpSpPr>
        <p:grpSpPr bwMode="auto">
          <a:xfrm>
            <a:off x="1295400" y="838200"/>
            <a:ext cx="2667000" cy="2362200"/>
            <a:chOff x="1344" y="672"/>
            <a:chExt cx="1680" cy="1488"/>
          </a:xfrm>
        </p:grpSpPr>
        <p:sp>
          <p:nvSpPr>
            <p:cNvPr id="44096" name="Line 5"/>
            <p:cNvSpPr>
              <a:spLocks noChangeShapeType="1"/>
            </p:cNvSpPr>
            <p:nvPr/>
          </p:nvSpPr>
          <p:spPr bwMode="auto">
            <a:xfrm>
              <a:off x="1584" y="672"/>
              <a:ext cx="1440" cy="52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97" name="Line 6"/>
            <p:cNvSpPr>
              <a:spLocks noChangeShapeType="1"/>
            </p:cNvSpPr>
            <p:nvPr/>
          </p:nvSpPr>
          <p:spPr bwMode="auto">
            <a:xfrm>
              <a:off x="1536" y="864"/>
              <a:ext cx="1440" cy="52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98" name="Line 7"/>
            <p:cNvSpPr>
              <a:spLocks noChangeShapeType="1"/>
            </p:cNvSpPr>
            <p:nvPr/>
          </p:nvSpPr>
          <p:spPr bwMode="auto">
            <a:xfrm>
              <a:off x="1488" y="1056"/>
              <a:ext cx="1440" cy="52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99" name="Line 8"/>
            <p:cNvSpPr>
              <a:spLocks noChangeShapeType="1"/>
            </p:cNvSpPr>
            <p:nvPr/>
          </p:nvSpPr>
          <p:spPr bwMode="auto">
            <a:xfrm>
              <a:off x="1440" y="1248"/>
              <a:ext cx="1440" cy="52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100" name="Line 9"/>
            <p:cNvSpPr>
              <a:spLocks noChangeShapeType="1"/>
            </p:cNvSpPr>
            <p:nvPr/>
          </p:nvSpPr>
          <p:spPr bwMode="auto">
            <a:xfrm>
              <a:off x="1392" y="1440"/>
              <a:ext cx="1440" cy="52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101" name="Line 10"/>
            <p:cNvSpPr>
              <a:spLocks noChangeShapeType="1"/>
            </p:cNvSpPr>
            <p:nvPr/>
          </p:nvSpPr>
          <p:spPr bwMode="auto">
            <a:xfrm>
              <a:off x="1344" y="1632"/>
              <a:ext cx="1440" cy="52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040" name="Group 11"/>
          <p:cNvGrpSpPr>
            <a:grpSpLocks/>
          </p:cNvGrpSpPr>
          <p:nvPr/>
        </p:nvGrpSpPr>
        <p:grpSpPr bwMode="auto">
          <a:xfrm rot="5142965">
            <a:off x="1295400" y="838200"/>
            <a:ext cx="2667000" cy="2362200"/>
            <a:chOff x="1344" y="672"/>
            <a:chExt cx="1680" cy="1488"/>
          </a:xfrm>
        </p:grpSpPr>
        <p:sp>
          <p:nvSpPr>
            <p:cNvPr id="44090" name="Line 12"/>
            <p:cNvSpPr>
              <a:spLocks noChangeShapeType="1"/>
            </p:cNvSpPr>
            <p:nvPr/>
          </p:nvSpPr>
          <p:spPr bwMode="auto">
            <a:xfrm>
              <a:off x="1584" y="672"/>
              <a:ext cx="1440" cy="52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91" name="Line 13"/>
            <p:cNvSpPr>
              <a:spLocks noChangeShapeType="1"/>
            </p:cNvSpPr>
            <p:nvPr/>
          </p:nvSpPr>
          <p:spPr bwMode="auto">
            <a:xfrm>
              <a:off x="1536" y="864"/>
              <a:ext cx="1440" cy="52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92" name="Line 14"/>
            <p:cNvSpPr>
              <a:spLocks noChangeShapeType="1"/>
            </p:cNvSpPr>
            <p:nvPr/>
          </p:nvSpPr>
          <p:spPr bwMode="auto">
            <a:xfrm>
              <a:off x="1488" y="1056"/>
              <a:ext cx="1440" cy="52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93" name="Line 15"/>
            <p:cNvSpPr>
              <a:spLocks noChangeShapeType="1"/>
            </p:cNvSpPr>
            <p:nvPr/>
          </p:nvSpPr>
          <p:spPr bwMode="auto">
            <a:xfrm>
              <a:off x="1440" y="1248"/>
              <a:ext cx="1440" cy="52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94" name="Line 16"/>
            <p:cNvSpPr>
              <a:spLocks noChangeShapeType="1"/>
            </p:cNvSpPr>
            <p:nvPr/>
          </p:nvSpPr>
          <p:spPr bwMode="auto">
            <a:xfrm>
              <a:off x="1392" y="1440"/>
              <a:ext cx="1440" cy="52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95" name="Line 17"/>
            <p:cNvSpPr>
              <a:spLocks noChangeShapeType="1"/>
            </p:cNvSpPr>
            <p:nvPr/>
          </p:nvSpPr>
          <p:spPr bwMode="auto">
            <a:xfrm>
              <a:off x="1344" y="1632"/>
              <a:ext cx="1440" cy="52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041" name="Oval 18"/>
          <p:cNvSpPr>
            <a:spLocks noChangeArrowheads="1"/>
          </p:cNvSpPr>
          <p:nvPr/>
        </p:nvSpPr>
        <p:spPr bwMode="auto">
          <a:xfrm>
            <a:off x="1828800" y="1143000"/>
            <a:ext cx="1676400" cy="1676400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2" name="Line 19"/>
          <p:cNvSpPr>
            <a:spLocks noChangeShapeType="1"/>
          </p:cNvSpPr>
          <p:nvPr/>
        </p:nvSpPr>
        <p:spPr bwMode="auto">
          <a:xfrm flipH="1">
            <a:off x="1371600" y="1143000"/>
            <a:ext cx="2286000" cy="1828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43" name="Text Box 20"/>
          <p:cNvSpPr txBox="1">
            <a:spLocks noChangeArrowheads="1"/>
          </p:cNvSpPr>
          <p:nvPr/>
        </p:nvSpPr>
        <p:spPr bwMode="auto">
          <a:xfrm>
            <a:off x="304800" y="2667000"/>
            <a:ext cx="129540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X-rays</a:t>
            </a:r>
          </a:p>
        </p:txBody>
      </p:sp>
      <p:sp>
        <p:nvSpPr>
          <p:cNvPr id="44044" name="Text Box 21"/>
          <p:cNvSpPr txBox="1">
            <a:spLocks noChangeArrowheads="1"/>
          </p:cNvSpPr>
          <p:nvPr/>
        </p:nvSpPr>
        <p:spPr bwMode="auto">
          <a:xfrm>
            <a:off x="1295400" y="2514600"/>
            <a:ext cx="45720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44045" name="Text Box 22"/>
          <p:cNvSpPr txBox="1">
            <a:spLocks noChangeArrowheads="1"/>
          </p:cNvSpPr>
          <p:nvPr/>
        </p:nvSpPr>
        <p:spPr bwMode="auto">
          <a:xfrm>
            <a:off x="3048000" y="990600"/>
            <a:ext cx="45720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O</a:t>
            </a:r>
          </a:p>
        </p:txBody>
      </p:sp>
      <p:sp>
        <p:nvSpPr>
          <p:cNvPr id="44046" name="Text Box 23"/>
          <p:cNvSpPr txBox="1">
            <a:spLocks noChangeArrowheads="1"/>
          </p:cNvSpPr>
          <p:nvPr/>
        </p:nvSpPr>
        <p:spPr bwMode="auto">
          <a:xfrm>
            <a:off x="2362200" y="1600200"/>
            <a:ext cx="45720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p:sp>
        <p:nvSpPr>
          <p:cNvPr id="44047" name="Line 24"/>
          <p:cNvSpPr>
            <a:spLocks noChangeShapeType="1"/>
          </p:cNvSpPr>
          <p:nvPr/>
        </p:nvSpPr>
        <p:spPr bwMode="auto">
          <a:xfrm flipH="1">
            <a:off x="2590800" y="1447800"/>
            <a:ext cx="685800" cy="13716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048" name="Line 25"/>
          <p:cNvSpPr>
            <a:spLocks noChangeShapeType="1"/>
          </p:cNvSpPr>
          <p:nvPr/>
        </p:nvSpPr>
        <p:spPr bwMode="auto">
          <a:xfrm flipH="1" flipV="1">
            <a:off x="2057400" y="762000"/>
            <a:ext cx="2057400" cy="1066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49" name="Text Box 26"/>
          <p:cNvSpPr txBox="1">
            <a:spLocks noChangeArrowheads="1"/>
          </p:cNvSpPr>
          <p:nvPr/>
        </p:nvSpPr>
        <p:spPr bwMode="auto">
          <a:xfrm>
            <a:off x="1219200" y="609600"/>
            <a:ext cx="129540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Plane</a:t>
            </a:r>
          </a:p>
        </p:txBody>
      </p:sp>
      <p:sp>
        <p:nvSpPr>
          <p:cNvPr id="44050" name="Line 27"/>
          <p:cNvSpPr>
            <a:spLocks noChangeShapeType="1"/>
          </p:cNvSpPr>
          <p:nvPr/>
        </p:nvSpPr>
        <p:spPr bwMode="auto">
          <a:xfrm flipH="1">
            <a:off x="2590800" y="1905000"/>
            <a:ext cx="76200" cy="9144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1" name="Text Box 28"/>
          <p:cNvSpPr txBox="1">
            <a:spLocks noChangeArrowheads="1"/>
          </p:cNvSpPr>
          <p:nvPr/>
        </p:nvSpPr>
        <p:spPr bwMode="auto">
          <a:xfrm>
            <a:off x="2514600" y="2819400"/>
            <a:ext cx="45720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44052" name="Text Box 29"/>
          <p:cNvSpPr txBox="1">
            <a:spLocks noChangeArrowheads="1"/>
          </p:cNvSpPr>
          <p:nvPr/>
        </p:nvSpPr>
        <p:spPr bwMode="auto">
          <a:xfrm>
            <a:off x="2895600" y="1209675"/>
            <a:ext cx="45720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Symbol" pitchFamily="18" charset="2"/>
              </a:rPr>
              <a:t>q</a:t>
            </a:r>
          </a:p>
        </p:txBody>
      </p:sp>
      <p:sp>
        <p:nvSpPr>
          <p:cNvPr id="44053" name="Text Box 30"/>
          <p:cNvSpPr txBox="1">
            <a:spLocks noChangeArrowheads="1"/>
          </p:cNvSpPr>
          <p:nvPr/>
        </p:nvSpPr>
        <p:spPr bwMode="auto">
          <a:xfrm>
            <a:off x="2590800" y="1752600"/>
            <a:ext cx="60960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Symbol" pitchFamily="18" charset="2"/>
              </a:rPr>
              <a:t>2q</a:t>
            </a:r>
          </a:p>
        </p:txBody>
      </p:sp>
      <p:sp>
        <p:nvSpPr>
          <p:cNvPr id="44054" name="Text Box 31"/>
          <p:cNvSpPr txBox="1">
            <a:spLocks noChangeArrowheads="1"/>
          </p:cNvSpPr>
          <p:nvPr/>
        </p:nvSpPr>
        <p:spPr bwMode="auto">
          <a:xfrm>
            <a:off x="2819400" y="2362200"/>
            <a:ext cx="121920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  <a:r>
              <a:rPr lang="en-US" b="1" baseline="30000"/>
              <a:t>*</a:t>
            </a:r>
            <a:r>
              <a:rPr lang="en-US" b="1" baseline="-25000"/>
              <a:t>-1,0,5</a:t>
            </a:r>
          </a:p>
        </p:txBody>
      </p:sp>
      <p:sp>
        <p:nvSpPr>
          <p:cNvPr id="44055" name="Line 32"/>
          <p:cNvSpPr>
            <a:spLocks noChangeShapeType="1"/>
          </p:cNvSpPr>
          <p:nvPr/>
        </p:nvSpPr>
        <p:spPr bwMode="auto">
          <a:xfrm flipH="1" flipV="1">
            <a:off x="1524000" y="2232025"/>
            <a:ext cx="1600200" cy="8509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6" name="Text Box 33"/>
          <p:cNvSpPr txBox="1">
            <a:spLocks noChangeArrowheads="1"/>
          </p:cNvSpPr>
          <p:nvPr/>
        </p:nvSpPr>
        <p:spPr bwMode="auto">
          <a:xfrm>
            <a:off x="2057400" y="2209800"/>
            <a:ext cx="45720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Symbol" pitchFamily="18" charset="2"/>
              </a:rPr>
              <a:t>q</a:t>
            </a:r>
          </a:p>
        </p:txBody>
      </p:sp>
      <p:grpSp>
        <p:nvGrpSpPr>
          <p:cNvPr id="5" name="Group 66"/>
          <p:cNvGrpSpPr>
            <a:grpSpLocks/>
          </p:cNvGrpSpPr>
          <p:nvPr/>
        </p:nvGrpSpPr>
        <p:grpSpPr bwMode="auto">
          <a:xfrm>
            <a:off x="4343400" y="609600"/>
            <a:ext cx="4797425" cy="2849563"/>
            <a:chOff x="2736" y="384"/>
            <a:chExt cx="3022" cy="1795"/>
          </a:xfrm>
        </p:grpSpPr>
        <p:grpSp>
          <p:nvGrpSpPr>
            <p:cNvPr id="44058" name="Group 34"/>
            <p:cNvGrpSpPr>
              <a:grpSpLocks/>
            </p:cNvGrpSpPr>
            <p:nvPr/>
          </p:nvGrpSpPr>
          <p:grpSpPr bwMode="auto">
            <a:xfrm>
              <a:off x="3360" y="528"/>
              <a:ext cx="1680" cy="1488"/>
              <a:chOff x="1344" y="672"/>
              <a:chExt cx="1680" cy="1488"/>
            </a:xfrm>
          </p:grpSpPr>
          <p:sp>
            <p:nvSpPr>
              <p:cNvPr id="44084" name="Line 35"/>
              <p:cNvSpPr>
                <a:spLocks noChangeShapeType="1"/>
              </p:cNvSpPr>
              <p:nvPr/>
            </p:nvSpPr>
            <p:spPr bwMode="auto">
              <a:xfrm>
                <a:off x="1584" y="672"/>
                <a:ext cx="1440" cy="528"/>
              </a:xfrm>
              <a:prstGeom prst="line">
                <a:avLst/>
              </a:prstGeom>
              <a:noFill/>
              <a:ln w="3175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5" name="Line 36"/>
              <p:cNvSpPr>
                <a:spLocks noChangeShapeType="1"/>
              </p:cNvSpPr>
              <p:nvPr/>
            </p:nvSpPr>
            <p:spPr bwMode="auto">
              <a:xfrm>
                <a:off x="1536" y="864"/>
                <a:ext cx="1440" cy="528"/>
              </a:xfrm>
              <a:prstGeom prst="line">
                <a:avLst/>
              </a:prstGeom>
              <a:noFill/>
              <a:ln w="3175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6" name="Line 37"/>
              <p:cNvSpPr>
                <a:spLocks noChangeShapeType="1"/>
              </p:cNvSpPr>
              <p:nvPr/>
            </p:nvSpPr>
            <p:spPr bwMode="auto">
              <a:xfrm>
                <a:off x="1488" y="1056"/>
                <a:ext cx="1440" cy="528"/>
              </a:xfrm>
              <a:prstGeom prst="line">
                <a:avLst/>
              </a:prstGeom>
              <a:noFill/>
              <a:ln w="3175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7" name="Line 38"/>
              <p:cNvSpPr>
                <a:spLocks noChangeShapeType="1"/>
              </p:cNvSpPr>
              <p:nvPr/>
            </p:nvSpPr>
            <p:spPr bwMode="auto">
              <a:xfrm>
                <a:off x="1440" y="1248"/>
                <a:ext cx="1440" cy="528"/>
              </a:xfrm>
              <a:prstGeom prst="line">
                <a:avLst/>
              </a:prstGeom>
              <a:noFill/>
              <a:ln w="3175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8" name="Line 39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1440" cy="528"/>
              </a:xfrm>
              <a:prstGeom prst="line">
                <a:avLst/>
              </a:prstGeom>
              <a:noFill/>
              <a:ln w="3175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9" name="Line 40"/>
              <p:cNvSpPr>
                <a:spLocks noChangeShapeType="1"/>
              </p:cNvSpPr>
              <p:nvPr/>
            </p:nvSpPr>
            <p:spPr bwMode="auto">
              <a:xfrm>
                <a:off x="1344" y="1632"/>
                <a:ext cx="1440" cy="528"/>
              </a:xfrm>
              <a:prstGeom prst="line">
                <a:avLst/>
              </a:prstGeom>
              <a:noFill/>
              <a:ln w="3175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059" name="Group 41"/>
            <p:cNvGrpSpPr>
              <a:grpSpLocks/>
            </p:cNvGrpSpPr>
            <p:nvPr/>
          </p:nvGrpSpPr>
          <p:grpSpPr bwMode="auto">
            <a:xfrm rot="5142965">
              <a:off x="3360" y="528"/>
              <a:ext cx="1680" cy="1488"/>
              <a:chOff x="1344" y="672"/>
              <a:chExt cx="1680" cy="1488"/>
            </a:xfrm>
          </p:grpSpPr>
          <p:sp>
            <p:nvSpPr>
              <p:cNvPr id="44078" name="Line 42"/>
              <p:cNvSpPr>
                <a:spLocks noChangeShapeType="1"/>
              </p:cNvSpPr>
              <p:nvPr/>
            </p:nvSpPr>
            <p:spPr bwMode="auto">
              <a:xfrm>
                <a:off x="1584" y="672"/>
                <a:ext cx="1440" cy="528"/>
              </a:xfrm>
              <a:prstGeom prst="line">
                <a:avLst/>
              </a:prstGeom>
              <a:noFill/>
              <a:ln w="3175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79" name="Line 43"/>
              <p:cNvSpPr>
                <a:spLocks noChangeShapeType="1"/>
              </p:cNvSpPr>
              <p:nvPr/>
            </p:nvSpPr>
            <p:spPr bwMode="auto">
              <a:xfrm>
                <a:off x="1536" y="864"/>
                <a:ext cx="1440" cy="528"/>
              </a:xfrm>
              <a:prstGeom prst="line">
                <a:avLst/>
              </a:prstGeom>
              <a:noFill/>
              <a:ln w="3175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0" name="Line 44"/>
              <p:cNvSpPr>
                <a:spLocks noChangeShapeType="1"/>
              </p:cNvSpPr>
              <p:nvPr/>
            </p:nvSpPr>
            <p:spPr bwMode="auto">
              <a:xfrm>
                <a:off x="1488" y="1056"/>
                <a:ext cx="1440" cy="528"/>
              </a:xfrm>
              <a:prstGeom prst="line">
                <a:avLst/>
              </a:prstGeom>
              <a:noFill/>
              <a:ln w="3175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1" name="Line 45"/>
              <p:cNvSpPr>
                <a:spLocks noChangeShapeType="1"/>
              </p:cNvSpPr>
              <p:nvPr/>
            </p:nvSpPr>
            <p:spPr bwMode="auto">
              <a:xfrm>
                <a:off x="1440" y="1248"/>
                <a:ext cx="1440" cy="528"/>
              </a:xfrm>
              <a:prstGeom prst="line">
                <a:avLst/>
              </a:prstGeom>
              <a:noFill/>
              <a:ln w="3175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2" name="Line 46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1440" cy="528"/>
              </a:xfrm>
              <a:prstGeom prst="line">
                <a:avLst/>
              </a:prstGeom>
              <a:noFill/>
              <a:ln w="3175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3" name="Line 47"/>
              <p:cNvSpPr>
                <a:spLocks noChangeShapeType="1"/>
              </p:cNvSpPr>
              <p:nvPr/>
            </p:nvSpPr>
            <p:spPr bwMode="auto">
              <a:xfrm>
                <a:off x="1344" y="1632"/>
                <a:ext cx="1440" cy="528"/>
              </a:xfrm>
              <a:prstGeom prst="line">
                <a:avLst/>
              </a:prstGeom>
              <a:noFill/>
              <a:ln w="3175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060" name="Oval 48"/>
            <p:cNvSpPr>
              <a:spLocks noChangeArrowheads="1"/>
            </p:cNvSpPr>
            <p:nvPr/>
          </p:nvSpPr>
          <p:spPr bwMode="auto">
            <a:xfrm>
              <a:off x="3696" y="720"/>
              <a:ext cx="1056" cy="1056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61" name="Line 49"/>
            <p:cNvSpPr>
              <a:spLocks noChangeShapeType="1"/>
            </p:cNvSpPr>
            <p:nvPr/>
          </p:nvSpPr>
          <p:spPr bwMode="auto">
            <a:xfrm flipH="1">
              <a:off x="3408" y="720"/>
              <a:ext cx="1440" cy="115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62" name="Text Box 50"/>
            <p:cNvSpPr txBox="1">
              <a:spLocks noChangeArrowheads="1"/>
            </p:cNvSpPr>
            <p:nvPr/>
          </p:nvSpPr>
          <p:spPr bwMode="auto">
            <a:xfrm>
              <a:off x="2736" y="1680"/>
              <a:ext cx="816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X-rays</a:t>
              </a:r>
            </a:p>
          </p:txBody>
        </p:sp>
        <p:sp>
          <p:nvSpPr>
            <p:cNvPr id="44063" name="Text Box 51"/>
            <p:cNvSpPr txBox="1">
              <a:spLocks noChangeArrowheads="1"/>
            </p:cNvSpPr>
            <p:nvPr/>
          </p:nvSpPr>
          <p:spPr bwMode="auto">
            <a:xfrm>
              <a:off x="3360" y="1584"/>
              <a:ext cx="288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X</a:t>
              </a:r>
            </a:p>
          </p:txBody>
        </p:sp>
        <p:sp>
          <p:nvSpPr>
            <p:cNvPr id="44064" name="Text Box 52"/>
            <p:cNvSpPr txBox="1">
              <a:spLocks noChangeArrowheads="1"/>
            </p:cNvSpPr>
            <p:nvPr/>
          </p:nvSpPr>
          <p:spPr bwMode="auto">
            <a:xfrm>
              <a:off x="4464" y="624"/>
              <a:ext cx="288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O</a:t>
              </a:r>
            </a:p>
          </p:txBody>
        </p:sp>
        <p:sp>
          <p:nvSpPr>
            <p:cNvPr id="44065" name="Text Box 53"/>
            <p:cNvSpPr txBox="1">
              <a:spLocks noChangeArrowheads="1"/>
            </p:cNvSpPr>
            <p:nvPr/>
          </p:nvSpPr>
          <p:spPr bwMode="auto">
            <a:xfrm>
              <a:off x="4032" y="1008"/>
              <a:ext cx="288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  <p:sp>
          <p:nvSpPr>
            <p:cNvPr id="44066" name="Line 54"/>
            <p:cNvSpPr>
              <a:spLocks noChangeShapeType="1"/>
            </p:cNvSpPr>
            <p:nvPr/>
          </p:nvSpPr>
          <p:spPr bwMode="auto">
            <a:xfrm flipH="1">
              <a:off x="4176" y="912"/>
              <a:ext cx="432" cy="86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67" name="Line 55"/>
            <p:cNvSpPr>
              <a:spLocks noChangeShapeType="1"/>
            </p:cNvSpPr>
            <p:nvPr/>
          </p:nvSpPr>
          <p:spPr bwMode="auto">
            <a:xfrm flipH="1" flipV="1">
              <a:off x="3840" y="480"/>
              <a:ext cx="1296" cy="67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68" name="Text Box 56"/>
            <p:cNvSpPr txBox="1">
              <a:spLocks noChangeArrowheads="1"/>
            </p:cNvSpPr>
            <p:nvPr/>
          </p:nvSpPr>
          <p:spPr bwMode="auto">
            <a:xfrm>
              <a:off x="3312" y="384"/>
              <a:ext cx="816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Plane</a:t>
              </a:r>
            </a:p>
          </p:txBody>
        </p:sp>
        <p:sp>
          <p:nvSpPr>
            <p:cNvPr id="44069" name="Line 57"/>
            <p:cNvSpPr>
              <a:spLocks noChangeShapeType="1"/>
            </p:cNvSpPr>
            <p:nvPr/>
          </p:nvSpPr>
          <p:spPr bwMode="auto">
            <a:xfrm flipH="1">
              <a:off x="4176" y="1200"/>
              <a:ext cx="48" cy="57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70" name="Text Box 58"/>
            <p:cNvSpPr txBox="1">
              <a:spLocks noChangeArrowheads="1"/>
            </p:cNvSpPr>
            <p:nvPr/>
          </p:nvSpPr>
          <p:spPr bwMode="auto">
            <a:xfrm>
              <a:off x="4128" y="1776"/>
              <a:ext cx="288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P</a:t>
              </a:r>
            </a:p>
          </p:txBody>
        </p:sp>
        <p:sp>
          <p:nvSpPr>
            <p:cNvPr id="44071" name="Text Box 59"/>
            <p:cNvSpPr txBox="1">
              <a:spLocks noChangeArrowheads="1"/>
            </p:cNvSpPr>
            <p:nvPr/>
          </p:nvSpPr>
          <p:spPr bwMode="auto">
            <a:xfrm>
              <a:off x="4368" y="762"/>
              <a:ext cx="288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latin typeface="Symbol" pitchFamily="18" charset="2"/>
                </a:rPr>
                <a:t>q</a:t>
              </a:r>
            </a:p>
          </p:txBody>
        </p:sp>
        <p:sp>
          <p:nvSpPr>
            <p:cNvPr id="44072" name="Text Box 60"/>
            <p:cNvSpPr txBox="1">
              <a:spLocks noChangeArrowheads="1"/>
            </p:cNvSpPr>
            <p:nvPr/>
          </p:nvSpPr>
          <p:spPr bwMode="auto">
            <a:xfrm>
              <a:off x="4176" y="1104"/>
              <a:ext cx="384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latin typeface="Symbol" pitchFamily="18" charset="2"/>
                </a:rPr>
                <a:t>2q</a:t>
              </a:r>
            </a:p>
          </p:txBody>
        </p:sp>
        <p:sp>
          <p:nvSpPr>
            <p:cNvPr id="44073" name="Text Box 61"/>
            <p:cNvSpPr txBox="1">
              <a:spLocks noChangeArrowheads="1"/>
            </p:cNvSpPr>
            <p:nvPr/>
          </p:nvSpPr>
          <p:spPr bwMode="auto">
            <a:xfrm>
              <a:off x="4272" y="1344"/>
              <a:ext cx="768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d</a:t>
              </a:r>
              <a:r>
                <a:rPr lang="en-US" b="1" baseline="30000"/>
                <a:t>*</a:t>
              </a:r>
              <a:r>
                <a:rPr lang="en-US" b="1" baseline="-25000"/>
                <a:t>-1,0,5</a:t>
              </a:r>
            </a:p>
          </p:txBody>
        </p:sp>
        <p:sp>
          <p:nvSpPr>
            <p:cNvPr id="44074" name="Line 62"/>
            <p:cNvSpPr>
              <a:spLocks noChangeShapeType="1"/>
            </p:cNvSpPr>
            <p:nvPr/>
          </p:nvSpPr>
          <p:spPr bwMode="auto">
            <a:xfrm flipH="1" flipV="1">
              <a:off x="3504" y="1406"/>
              <a:ext cx="1008" cy="53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75" name="Text Box 63"/>
            <p:cNvSpPr txBox="1">
              <a:spLocks noChangeArrowheads="1"/>
            </p:cNvSpPr>
            <p:nvPr/>
          </p:nvSpPr>
          <p:spPr bwMode="auto">
            <a:xfrm>
              <a:off x="3840" y="1392"/>
              <a:ext cx="288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latin typeface="Symbol" pitchFamily="18" charset="2"/>
                </a:rPr>
                <a:t>q</a:t>
              </a:r>
            </a:p>
          </p:txBody>
        </p:sp>
        <p:sp>
          <p:nvSpPr>
            <p:cNvPr id="44076" name="Line 64"/>
            <p:cNvSpPr>
              <a:spLocks noChangeShapeType="1"/>
            </p:cNvSpPr>
            <p:nvPr/>
          </p:nvSpPr>
          <p:spPr bwMode="auto">
            <a:xfrm>
              <a:off x="4608" y="912"/>
              <a:ext cx="0" cy="1248"/>
            </a:xfrm>
            <a:prstGeom prst="line">
              <a:avLst/>
            </a:prstGeom>
            <a:noFill/>
            <a:ln w="76200" cmpd="tri">
              <a:solidFill>
                <a:schemeClr val="accent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77" name="Text Box 65"/>
            <p:cNvSpPr txBox="1">
              <a:spLocks noChangeArrowheads="1"/>
            </p:cNvSpPr>
            <p:nvPr/>
          </p:nvSpPr>
          <p:spPr bwMode="auto">
            <a:xfrm>
              <a:off x="4656" y="1661"/>
              <a:ext cx="1102" cy="51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Diffracted</a:t>
              </a:r>
            </a:p>
            <a:p>
              <a:r>
                <a:rPr lang="en-US"/>
                <a:t>beam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450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450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5C2EEB5-EAEF-47FC-AA4C-B222FD73FE2B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Bragg's Law Graphically – Ewald construction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For given wavelength and crystal orientation…</a:t>
            </a:r>
          </a:p>
          <a:p>
            <a:pPr lvl="1"/>
            <a:r>
              <a:rPr lang="en-US" smtClean="0">
                <a:cs typeface="Times New Roman" pitchFamily="18" charset="0"/>
              </a:rPr>
              <a:t>only those </a:t>
            </a:r>
            <a:r>
              <a:rPr lang="en-US" i="1" smtClean="0">
                <a:cs typeface="Times New Roman" pitchFamily="18" charset="0"/>
              </a:rPr>
              <a:t>relps</a:t>
            </a:r>
            <a:r>
              <a:rPr lang="en-US" smtClean="0">
                <a:cs typeface="Times New Roman" pitchFamily="18" charset="0"/>
              </a:rPr>
              <a:t> on surface of the </a:t>
            </a:r>
          </a:p>
          <a:p>
            <a:pPr lvl="2"/>
            <a:r>
              <a:rPr lang="en-US" sz="2800" i="1" smtClean="0">
                <a:cs typeface="Times New Roman" pitchFamily="18" charset="0"/>
              </a:rPr>
              <a:t>“sphere of reflection”</a:t>
            </a:r>
          </a:p>
          <a:p>
            <a:pPr lvl="1"/>
            <a:r>
              <a:rPr lang="en-US" smtClean="0">
                <a:cs typeface="Times New Roman" pitchFamily="18" charset="0"/>
              </a:rPr>
              <a:t> </a:t>
            </a:r>
            <a:r>
              <a:rPr lang="en-US" smtClean="0"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mtClean="0">
                <a:cs typeface="Times New Roman" pitchFamily="18" charset="0"/>
              </a:rPr>
              <a:t>  observable reflections. </a:t>
            </a:r>
          </a:p>
          <a:p>
            <a:r>
              <a:rPr lang="en-US" smtClean="0">
                <a:cs typeface="Times New Roman" pitchFamily="18" charset="0"/>
              </a:rPr>
              <a:t>To see more spots, rotate crystal:  </a:t>
            </a:r>
          </a:p>
          <a:p>
            <a:pPr lvl="1"/>
            <a:r>
              <a:rPr lang="en-US" smtClean="0">
                <a:cs typeface="Times New Roman" pitchFamily="18" charset="0"/>
              </a:rPr>
              <a:t>Rotates reciprocal lattice through sphere</a:t>
            </a:r>
          </a:p>
          <a:p>
            <a:pPr lvl="1"/>
            <a:r>
              <a:rPr lang="en-US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mtClean="0">
                <a:cs typeface="Times New Roman" pitchFamily="18" charset="0"/>
              </a:rPr>
              <a:t> reflections pass through sphere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460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460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F6612F1-C7AF-4EE6-A906-6B359D126D19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Resolution 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0"/>
            <a:ext cx="8839200" cy="3429000"/>
          </a:xfrm>
        </p:spPr>
        <p:txBody>
          <a:bodyPr/>
          <a:lstStyle/>
          <a:p>
            <a:r>
              <a:rPr lang="en-US" sz="2400" smtClean="0">
                <a:cs typeface="Times New Roman" pitchFamily="18" charset="0"/>
              </a:rPr>
              <a:t>Let D</a:t>
            </a:r>
            <a:r>
              <a:rPr lang="en-US" sz="2400" baseline="-30000" smtClean="0">
                <a:cs typeface="Times New Roman" pitchFamily="18" charset="0"/>
              </a:rPr>
              <a:t>max</a:t>
            </a:r>
            <a:r>
              <a:rPr lang="en-US" sz="2400" smtClean="0">
                <a:cs typeface="Times New Roman" pitchFamily="18" charset="0"/>
              </a:rPr>
              <a:t> be the distance of furthest spot from the direct beam.</a:t>
            </a:r>
          </a:p>
          <a:p>
            <a:r>
              <a:rPr lang="en-US" sz="2400" smtClean="0">
                <a:cs typeface="Times New Roman" pitchFamily="18" charset="0"/>
              </a:rPr>
              <a:t>Let d</a:t>
            </a:r>
            <a:r>
              <a:rPr lang="en-US" sz="2400" baseline="-30000" smtClean="0">
                <a:cs typeface="Times New Roman" pitchFamily="18" charset="0"/>
              </a:rPr>
              <a:t>min</a:t>
            </a:r>
            <a:r>
              <a:rPr lang="en-US" sz="2400" smtClean="0">
                <a:cs typeface="Times New Roman" pitchFamily="18" charset="0"/>
              </a:rPr>
              <a:t> be its interplanar spacing. </a:t>
            </a:r>
          </a:p>
          <a:p>
            <a:r>
              <a:rPr lang="en-US" sz="2400" smtClean="0">
                <a:cs typeface="Times New Roman" pitchFamily="18" charset="0"/>
              </a:rPr>
              <a:t>d</a:t>
            </a:r>
            <a:r>
              <a:rPr lang="en-US" sz="2400" baseline="-30000" smtClean="0">
                <a:cs typeface="Times New Roman" pitchFamily="18" charset="0"/>
              </a:rPr>
              <a:t>min</a:t>
            </a:r>
            <a:r>
              <a:rPr lang="en-US" sz="2400" smtClean="0">
                <a:cs typeface="Times New Roman" pitchFamily="18" charset="0"/>
              </a:rPr>
              <a:t> = </a:t>
            </a:r>
            <a:r>
              <a:rPr lang="en-US" sz="2400" smtClean="0">
                <a:latin typeface="Symbol" pitchFamily="18" charset="2"/>
                <a:cs typeface="Times New Roman" pitchFamily="18" charset="0"/>
              </a:rPr>
              <a:t>l/</a:t>
            </a:r>
            <a:r>
              <a:rPr lang="en-US" sz="2400" smtClean="0">
                <a:cs typeface="Times New Roman" pitchFamily="18" charset="0"/>
              </a:rPr>
              <a:t>(2sin </a:t>
            </a:r>
            <a:r>
              <a:rPr lang="en-US" sz="2400" smtClean="0">
                <a:latin typeface="Symbol" pitchFamily="18" charset="2"/>
                <a:cs typeface="Times New Roman" pitchFamily="18" charset="0"/>
              </a:rPr>
              <a:t>q</a:t>
            </a:r>
            <a:r>
              <a:rPr lang="en-US" sz="2400" baseline="-30000" smtClean="0">
                <a:cs typeface="Times New Roman" pitchFamily="18" charset="0"/>
              </a:rPr>
              <a:t>max</a:t>
            </a:r>
            <a:r>
              <a:rPr lang="en-US" sz="2400" smtClean="0">
                <a:cs typeface="Times New Roman" pitchFamily="18" charset="0"/>
              </a:rPr>
              <a:t>) = </a:t>
            </a:r>
            <a:r>
              <a:rPr lang="en-US" sz="2400" smtClean="0">
                <a:latin typeface="Symbol" pitchFamily="18" charset="2"/>
                <a:cs typeface="Times New Roman" pitchFamily="18" charset="0"/>
              </a:rPr>
              <a:t>l</a:t>
            </a:r>
            <a:r>
              <a:rPr lang="en-US" sz="2400" smtClean="0">
                <a:cs typeface="Times New Roman" pitchFamily="18" charset="0"/>
              </a:rPr>
              <a:t>/2sin{½tan</a:t>
            </a:r>
            <a:r>
              <a:rPr lang="en-US" sz="2400" baseline="30000" smtClean="0">
                <a:cs typeface="Times New Roman" pitchFamily="18" charset="0"/>
              </a:rPr>
              <a:t>-1</a:t>
            </a:r>
            <a:r>
              <a:rPr lang="en-US" sz="2400" smtClean="0">
                <a:cs typeface="Times New Roman" pitchFamily="18" charset="0"/>
              </a:rPr>
              <a:t>(D</a:t>
            </a:r>
            <a:r>
              <a:rPr lang="en-US" sz="2400" baseline="-30000" smtClean="0">
                <a:cs typeface="Times New Roman" pitchFamily="18" charset="0"/>
              </a:rPr>
              <a:t>max</a:t>
            </a:r>
            <a:r>
              <a:rPr lang="en-US" sz="2400" smtClean="0">
                <a:cs typeface="Times New Roman" pitchFamily="18" charset="0"/>
              </a:rPr>
              <a:t>/</a:t>
            </a:r>
            <a:r>
              <a:rPr lang="en-US" sz="2400" smtClean="0">
                <a:latin typeface="Lucida Handwriting" pitchFamily="66" charset="0"/>
                <a:cs typeface="Times New Roman" pitchFamily="18" charset="0"/>
              </a:rPr>
              <a:t>l</a:t>
            </a:r>
            <a:r>
              <a:rPr lang="en-US" sz="2400" smtClean="0">
                <a:cs typeface="Times New Roman" pitchFamily="18" charset="0"/>
              </a:rPr>
              <a:t>)}</a:t>
            </a:r>
          </a:p>
          <a:p>
            <a:r>
              <a:rPr lang="en-US" sz="2400" smtClean="0">
                <a:cs typeface="Times New Roman" pitchFamily="18" charset="0"/>
              </a:rPr>
              <a:t>d</a:t>
            </a:r>
            <a:r>
              <a:rPr lang="en-US" sz="2400" baseline="-30000" smtClean="0">
                <a:cs typeface="Times New Roman" pitchFamily="18" charset="0"/>
              </a:rPr>
              <a:t>min</a:t>
            </a:r>
            <a:r>
              <a:rPr lang="en-US" sz="2400" smtClean="0">
                <a:cs typeface="Times New Roman" pitchFamily="18" charset="0"/>
              </a:rPr>
              <a:t> is </a:t>
            </a:r>
            <a:r>
              <a:rPr lang="en-US" sz="2400" i="1" smtClean="0">
                <a:cs typeface="Times New Roman" pitchFamily="18" charset="0"/>
              </a:rPr>
              <a:t>de facto</a:t>
            </a:r>
            <a:r>
              <a:rPr lang="en-US" sz="2400" smtClean="0">
                <a:cs typeface="Times New Roman" pitchFamily="18" charset="0"/>
              </a:rPr>
              <a:t> resolution limit. </a:t>
            </a:r>
          </a:p>
          <a:p>
            <a:r>
              <a:rPr lang="en-US" sz="2400" smtClean="0">
                <a:cs typeface="Times New Roman" pitchFamily="18" charset="0"/>
              </a:rPr>
              <a:t>Note d</a:t>
            </a:r>
            <a:r>
              <a:rPr lang="en-US" sz="2400" baseline="-30000" smtClean="0">
                <a:cs typeface="Times New Roman" pitchFamily="18" charset="0"/>
              </a:rPr>
              <a:t>min</a:t>
            </a:r>
            <a:r>
              <a:rPr lang="en-US" sz="2400" smtClean="0">
                <a:cs typeface="Times New Roman" pitchFamily="18" charset="0"/>
              </a:rPr>
              <a:t> refection at max, i.e. farthest from beam.</a:t>
            </a:r>
          </a:p>
        </p:txBody>
      </p:sp>
      <p:sp>
        <p:nvSpPr>
          <p:cNvPr id="46087" name="AutoShape 4"/>
          <p:cNvSpPr>
            <a:spLocks noChangeArrowheads="1"/>
          </p:cNvSpPr>
          <p:nvPr/>
        </p:nvSpPr>
        <p:spPr bwMode="auto">
          <a:xfrm rot="5400000">
            <a:off x="4876800" y="1828800"/>
            <a:ext cx="1752600" cy="381000"/>
          </a:xfrm>
          <a:custGeom>
            <a:avLst/>
            <a:gdLst>
              <a:gd name="T0" fmla="*/ 124428510 w 21600"/>
              <a:gd name="T1" fmla="*/ 3360208 h 21600"/>
              <a:gd name="T2" fmla="*/ 71102003 w 21600"/>
              <a:gd name="T3" fmla="*/ 6720416 h 21600"/>
              <a:gd name="T4" fmla="*/ 17775501 w 21600"/>
              <a:gd name="T5" fmla="*/ 3360208 h 21600"/>
              <a:gd name="T6" fmla="*/ 71102003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folHlink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8" name="AutoShape 5"/>
          <p:cNvSpPr>
            <a:spLocks noChangeArrowheads="1"/>
          </p:cNvSpPr>
          <p:nvPr/>
        </p:nvSpPr>
        <p:spPr bwMode="auto">
          <a:xfrm>
            <a:off x="1828800" y="2286000"/>
            <a:ext cx="457200" cy="457200"/>
          </a:xfrm>
          <a:prstGeom prst="sun">
            <a:avLst>
              <a:gd name="adj" fmla="val 25000"/>
            </a:avLst>
          </a:prstGeom>
          <a:solidFill>
            <a:schemeClr val="accent1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9" name="Line 6"/>
          <p:cNvSpPr>
            <a:spLocks noChangeShapeType="1"/>
          </p:cNvSpPr>
          <p:nvPr/>
        </p:nvSpPr>
        <p:spPr bwMode="auto">
          <a:xfrm>
            <a:off x="990600" y="2514600"/>
            <a:ext cx="762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90" name="Line 7"/>
          <p:cNvSpPr>
            <a:spLocks noChangeShapeType="1"/>
          </p:cNvSpPr>
          <p:nvPr/>
        </p:nvSpPr>
        <p:spPr bwMode="auto">
          <a:xfrm>
            <a:off x="2438400" y="2514600"/>
            <a:ext cx="342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91" name="Line 8"/>
          <p:cNvSpPr>
            <a:spLocks noChangeShapeType="1"/>
          </p:cNvSpPr>
          <p:nvPr/>
        </p:nvSpPr>
        <p:spPr bwMode="auto">
          <a:xfrm flipV="1">
            <a:off x="2438400" y="1600200"/>
            <a:ext cx="3352800" cy="8382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92" name="Line 9"/>
          <p:cNvSpPr>
            <a:spLocks noChangeShapeType="1"/>
          </p:cNvSpPr>
          <p:nvPr/>
        </p:nvSpPr>
        <p:spPr bwMode="auto">
          <a:xfrm flipH="1">
            <a:off x="2057400" y="1143000"/>
            <a:ext cx="914400" cy="0"/>
          </a:xfrm>
          <a:prstGeom prst="line">
            <a:avLst/>
          </a:prstGeom>
          <a:noFill/>
          <a:ln w="3175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93" name="Line 10"/>
          <p:cNvSpPr>
            <a:spLocks noChangeShapeType="1"/>
          </p:cNvSpPr>
          <p:nvPr/>
        </p:nvSpPr>
        <p:spPr bwMode="auto">
          <a:xfrm>
            <a:off x="3352800" y="1143000"/>
            <a:ext cx="2362200" cy="0"/>
          </a:xfrm>
          <a:prstGeom prst="line">
            <a:avLst/>
          </a:prstGeom>
          <a:noFill/>
          <a:ln w="3175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94" name="Line 11"/>
          <p:cNvSpPr>
            <a:spLocks noChangeShapeType="1"/>
          </p:cNvSpPr>
          <p:nvPr/>
        </p:nvSpPr>
        <p:spPr bwMode="auto">
          <a:xfrm flipV="1">
            <a:off x="6172200" y="1600200"/>
            <a:ext cx="0" cy="381000"/>
          </a:xfrm>
          <a:prstGeom prst="line">
            <a:avLst/>
          </a:prstGeom>
          <a:noFill/>
          <a:ln w="317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95" name="Line 12"/>
          <p:cNvSpPr>
            <a:spLocks noChangeShapeType="1"/>
          </p:cNvSpPr>
          <p:nvPr/>
        </p:nvSpPr>
        <p:spPr bwMode="auto">
          <a:xfrm>
            <a:off x="6172200" y="2286000"/>
            <a:ext cx="0" cy="304800"/>
          </a:xfrm>
          <a:prstGeom prst="line">
            <a:avLst/>
          </a:prstGeom>
          <a:noFill/>
          <a:ln w="317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96" name="Text Box 13"/>
          <p:cNvSpPr txBox="1">
            <a:spLocks noChangeArrowheads="1"/>
          </p:cNvSpPr>
          <p:nvPr/>
        </p:nvSpPr>
        <p:spPr bwMode="auto">
          <a:xfrm>
            <a:off x="3048000" y="838200"/>
            <a:ext cx="381000" cy="579438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French Script MT" pitchFamily="66" charset="0"/>
              </a:rPr>
              <a:t>l</a:t>
            </a:r>
          </a:p>
        </p:txBody>
      </p:sp>
      <p:sp>
        <p:nvSpPr>
          <p:cNvPr id="46097" name="Text Box 14"/>
          <p:cNvSpPr txBox="1">
            <a:spLocks noChangeArrowheads="1"/>
          </p:cNvSpPr>
          <p:nvPr/>
        </p:nvSpPr>
        <p:spPr bwMode="auto">
          <a:xfrm>
            <a:off x="1219200" y="1752600"/>
            <a:ext cx="990600" cy="579438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French Script MT" pitchFamily="66" charset="0"/>
              </a:rPr>
              <a:t>crystal</a:t>
            </a:r>
          </a:p>
        </p:txBody>
      </p:sp>
      <p:sp>
        <p:nvSpPr>
          <p:cNvPr id="46098" name="Text Box 15"/>
          <p:cNvSpPr txBox="1">
            <a:spLocks noChangeArrowheads="1"/>
          </p:cNvSpPr>
          <p:nvPr/>
        </p:nvSpPr>
        <p:spPr bwMode="auto">
          <a:xfrm>
            <a:off x="5943600" y="990600"/>
            <a:ext cx="990600" cy="579438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French Script MT" pitchFamily="66" charset="0"/>
              </a:rPr>
              <a:t>film</a:t>
            </a:r>
          </a:p>
        </p:txBody>
      </p:sp>
      <p:sp>
        <p:nvSpPr>
          <p:cNvPr id="46099" name="Text Box 16"/>
          <p:cNvSpPr txBox="1">
            <a:spLocks noChangeArrowheads="1"/>
          </p:cNvSpPr>
          <p:nvPr/>
        </p:nvSpPr>
        <p:spPr bwMode="auto">
          <a:xfrm>
            <a:off x="5943600" y="1828800"/>
            <a:ext cx="990600" cy="579438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French Script MT" pitchFamily="66" charset="0"/>
              </a:rPr>
              <a:t>D</a:t>
            </a:r>
          </a:p>
        </p:txBody>
      </p:sp>
      <p:sp>
        <p:nvSpPr>
          <p:cNvPr id="46100" name="Text Box 18"/>
          <p:cNvSpPr txBox="1">
            <a:spLocks noChangeArrowheads="1"/>
          </p:cNvSpPr>
          <p:nvPr/>
        </p:nvSpPr>
        <p:spPr bwMode="auto">
          <a:xfrm>
            <a:off x="3260725" y="2133600"/>
            <a:ext cx="528638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</a:t>
            </a:r>
            <a:r>
              <a:rPr lang="en-US">
                <a:latin typeface="Symbol" pitchFamily="18" charset="2"/>
              </a:rPr>
              <a:t>q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3A431C-B4D5-4FFD-ADDB-B8B42595FE6B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 Why X-rays? 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Atoms scatter X-rays in all directions. </a:t>
            </a:r>
          </a:p>
          <a:p>
            <a:r>
              <a:rPr lang="en-US" smtClean="0"/>
              <a:t>Phase change is exactly </a:t>
            </a:r>
            <a:r>
              <a:rPr lang="en-US" smtClean="0">
                <a:latin typeface="Symbol" pitchFamily="18" charset="2"/>
              </a:rPr>
              <a:t>p</a:t>
            </a:r>
            <a:r>
              <a:rPr lang="en-US" smtClean="0"/>
              <a:t> rad. </a:t>
            </a:r>
          </a:p>
          <a:p>
            <a:r>
              <a:rPr lang="en-US" smtClean="0"/>
              <a:t>Measure sum of scattering. </a:t>
            </a:r>
          </a:p>
          <a:p>
            <a:r>
              <a:rPr lang="en-US" smtClean="0"/>
              <a:t>Path length through 2nd atom differs. </a:t>
            </a:r>
          </a:p>
          <a:p>
            <a:r>
              <a:rPr lang="en-US" smtClean="0">
                <a:latin typeface="Symbol" pitchFamily="18" charset="2"/>
              </a:rPr>
              <a:t>f</a:t>
            </a:r>
            <a:r>
              <a:rPr lang="en-US" sz="2900" baseline="-25000" smtClean="0"/>
              <a:t>atom 1</a:t>
            </a:r>
            <a:r>
              <a:rPr lang="en-US" smtClean="0"/>
              <a:t> </a:t>
            </a:r>
            <a:r>
              <a:rPr lang="en-US" smtClean="0">
                <a:latin typeface="Symbol" pitchFamily="18" charset="2"/>
              </a:rPr>
              <a:t>¹</a:t>
            </a:r>
            <a:r>
              <a:rPr lang="en-US" smtClean="0"/>
              <a:t> </a:t>
            </a:r>
            <a:r>
              <a:rPr lang="en-US" smtClean="0">
                <a:latin typeface="Symbol" pitchFamily="18" charset="2"/>
              </a:rPr>
              <a:t>f</a:t>
            </a:r>
            <a:r>
              <a:rPr lang="en-US" sz="2900" baseline="-25000" smtClean="0"/>
              <a:t>atom 2</a:t>
            </a:r>
            <a:r>
              <a:rPr lang="en-US" smtClean="0"/>
              <a:t> </a:t>
            </a:r>
            <a:r>
              <a:rPr lang="en-US" smtClean="0">
                <a:latin typeface="Symbol" pitchFamily="18" charset="2"/>
              </a:rPr>
              <a:t>®</a:t>
            </a:r>
            <a:r>
              <a:rPr lang="en-US" smtClean="0"/>
              <a:t> </a:t>
            </a:r>
            <a:r>
              <a:rPr lang="en-US" u="sng" smtClean="0"/>
              <a:t>interference</a:t>
            </a:r>
            <a:r>
              <a:rPr lang="en-US" smtClean="0"/>
              <a:t>.   </a:t>
            </a:r>
          </a:p>
        </p:txBody>
      </p:sp>
      <p:grpSp>
        <p:nvGrpSpPr>
          <p:cNvPr id="2" name="Group 104"/>
          <p:cNvGrpSpPr>
            <a:grpSpLocks/>
          </p:cNvGrpSpPr>
          <p:nvPr/>
        </p:nvGrpSpPr>
        <p:grpSpPr bwMode="auto">
          <a:xfrm>
            <a:off x="381000" y="3429000"/>
            <a:ext cx="2998788" cy="2193925"/>
            <a:chOff x="240" y="2160"/>
            <a:chExt cx="1889" cy="1382"/>
          </a:xfrm>
        </p:grpSpPr>
        <p:sp>
          <p:nvSpPr>
            <p:cNvPr id="6207" name="Line 70"/>
            <p:cNvSpPr>
              <a:spLocks noChangeShapeType="1"/>
            </p:cNvSpPr>
            <p:nvPr/>
          </p:nvSpPr>
          <p:spPr bwMode="auto">
            <a:xfrm flipH="1">
              <a:off x="249" y="2160"/>
              <a:ext cx="288" cy="72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8" name="Arc 75"/>
            <p:cNvSpPr>
              <a:spLocks/>
            </p:cNvSpPr>
            <p:nvPr/>
          </p:nvSpPr>
          <p:spPr bwMode="auto">
            <a:xfrm rot="6634920">
              <a:off x="1021" y="3022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9" name="Arc 76"/>
            <p:cNvSpPr>
              <a:spLocks/>
            </p:cNvSpPr>
            <p:nvPr/>
          </p:nvSpPr>
          <p:spPr bwMode="auto">
            <a:xfrm rot="6634920" flipH="1" flipV="1">
              <a:off x="1299" y="2895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0" name="Arc 77"/>
            <p:cNvSpPr>
              <a:spLocks/>
            </p:cNvSpPr>
            <p:nvPr/>
          </p:nvSpPr>
          <p:spPr bwMode="auto">
            <a:xfrm rot="6634920" flipH="1">
              <a:off x="1501" y="2971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1" name="Arc 78"/>
            <p:cNvSpPr>
              <a:spLocks/>
            </p:cNvSpPr>
            <p:nvPr/>
          </p:nvSpPr>
          <p:spPr bwMode="auto">
            <a:xfrm rot="6634920" flipV="1">
              <a:off x="1627" y="3249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212" name="Group 79"/>
            <p:cNvGrpSpPr>
              <a:grpSpLocks/>
            </p:cNvGrpSpPr>
            <p:nvPr/>
          </p:nvGrpSpPr>
          <p:grpSpPr bwMode="auto">
            <a:xfrm rot="6634920" flipV="1">
              <a:off x="490" y="2424"/>
              <a:ext cx="432" cy="862"/>
              <a:chOff x="3888" y="2496"/>
              <a:chExt cx="1152" cy="1152"/>
            </a:xfrm>
          </p:grpSpPr>
          <p:sp>
            <p:nvSpPr>
              <p:cNvPr id="6215" name="Arc 80"/>
              <p:cNvSpPr>
                <a:spLocks/>
              </p:cNvSpPr>
              <p:nvPr/>
            </p:nvSpPr>
            <p:spPr bwMode="auto">
              <a:xfrm flipV="1">
                <a:off x="4464" y="2496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16" name="Arc 81"/>
              <p:cNvSpPr>
                <a:spLocks/>
              </p:cNvSpPr>
              <p:nvPr/>
            </p:nvSpPr>
            <p:spPr bwMode="auto">
              <a:xfrm flipH="1">
                <a:off x="3888" y="2784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17" name="Arc 82"/>
              <p:cNvSpPr>
                <a:spLocks/>
              </p:cNvSpPr>
              <p:nvPr/>
            </p:nvSpPr>
            <p:spPr bwMode="auto">
              <a:xfrm flipH="1" flipV="1">
                <a:off x="3888" y="3072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18" name="Arc 83"/>
              <p:cNvSpPr>
                <a:spLocks/>
              </p:cNvSpPr>
              <p:nvPr/>
            </p:nvSpPr>
            <p:spPr bwMode="auto">
              <a:xfrm>
                <a:off x="4464" y="3360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213" name="Line 84"/>
            <p:cNvSpPr>
              <a:spLocks noChangeShapeType="1"/>
            </p:cNvSpPr>
            <p:nvPr/>
          </p:nvSpPr>
          <p:spPr bwMode="auto">
            <a:xfrm rot="1234920" flipV="1">
              <a:off x="240" y="3026"/>
              <a:ext cx="1889" cy="18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4" name="Arc 88"/>
            <p:cNvSpPr>
              <a:spLocks/>
            </p:cNvSpPr>
            <p:nvPr/>
          </p:nvSpPr>
          <p:spPr bwMode="auto">
            <a:xfrm rot="6634920">
              <a:off x="1833" y="3326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90"/>
          <p:cNvGrpSpPr>
            <a:grpSpLocks/>
          </p:cNvGrpSpPr>
          <p:nvPr/>
        </p:nvGrpSpPr>
        <p:grpSpPr bwMode="auto">
          <a:xfrm>
            <a:off x="3541713" y="5867400"/>
            <a:ext cx="2706687" cy="685800"/>
            <a:chOff x="3863" y="3270"/>
            <a:chExt cx="1705" cy="432"/>
          </a:xfrm>
        </p:grpSpPr>
        <p:sp>
          <p:nvSpPr>
            <p:cNvPr id="6198" name="Arc 91"/>
            <p:cNvSpPr>
              <a:spLocks/>
            </p:cNvSpPr>
            <p:nvPr/>
          </p:nvSpPr>
          <p:spPr bwMode="auto">
            <a:xfrm rot="16200000" flipV="1">
              <a:off x="4465" y="3270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9" name="Arc 92"/>
            <p:cNvSpPr>
              <a:spLocks/>
            </p:cNvSpPr>
            <p:nvPr/>
          </p:nvSpPr>
          <p:spPr bwMode="auto">
            <a:xfrm rot="16200000" flipH="1">
              <a:off x="4681" y="3486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0" name="Arc 93"/>
            <p:cNvSpPr>
              <a:spLocks/>
            </p:cNvSpPr>
            <p:nvPr/>
          </p:nvSpPr>
          <p:spPr bwMode="auto">
            <a:xfrm rot="-5400000" flipH="1" flipV="1">
              <a:off x="4896" y="3486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1" name="Arc 94"/>
            <p:cNvSpPr>
              <a:spLocks/>
            </p:cNvSpPr>
            <p:nvPr/>
          </p:nvSpPr>
          <p:spPr bwMode="auto">
            <a:xfrm rot="-5400000">
              <a:off x="5112" y="3270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2" name="Arc 95"/>
            <p:cNvSpPr>
              <a:spLocks/>
            </p:cNvSpPr>
            <p:nvPr/>
          </p:nvSpPr>
          <p:spPr bwMode="auto">
            <a:xfrm rot="16200000" flipV="1">
              <a:off x="5328" y="3270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3" name="Arc 96"/>
            <p:cNvSpPr>
              <a:spLocks/>
            </p:cNvSpPr>
            <p:nvPr/>
          </p:nvSpPr>
          <p:spPr bwMode="auto">
            <a:xfrm rot="16200000" flipH="1">
              <a:off x="3863" y="3486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4" name="Arc 97"/>
            <p:cNvSpPr>
              <a:spLocks/>
            </p:cNvSpPr>
            <p:nvPr/>
          </p:nvSpPr>
          <p:spPr bwMode="auto">
            <a:xfrm rot="-5400000" flipH="1" flipV="1">
              <a:off x="4078" y="3486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5" name="Arc 98"/>
            <p:cNvSpPr>
              <a:spLocks/>
            </p:cNvSpPr>
            <p:nvPr/>
          </p:nvSpPr>
          <p:spPr bwMode="auto">
            <a:xfrm rot="-5400000">
              <a:off x="4294" y="3270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6" name="Line 99"/>
            <p:cNvSpPr>
              <a:spLocks noChangeShapeType="1"/>
            </p:cNvSpPr>
            <p:nvPr/>
          </p:nvSpPr>
          <p:spPr bwMode="auto">
            <a:xfrm>
              <a:off x="3888" y="3478"/>
              <a:ext cx="1680" cy="0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53" name="Group 111"/>
          <p:cNvGrpSpPr>
            <a:grpSpLocks/>
          </p:cNvGrpSpPr>
          <p:nvPr/>
        </p:nvGrpSpPr>
        <p:grpSpPr bwMode="auto">
          <a:xfrm>
            <a:off x="776288" y="3505200"/>
            <a:ext cx="8258175" cy="1066800"/>
            <a:chOff x="489" y="2208"/>
            <a:chExt cx="5202" cy="672"/>
          </a:xfrm>
        </p:grpSpPr>
        <p:sp>
          <p:nvSpPr>
            <p:cNvPr id="6172" name="Oval 85" descr="30%"/>
            <p:cNvSpPr>
              <a:spLocks noChangeArrowheads="1"/>
            </p:cNvSpPr>
            <p:nvPr/>
          </p:nvSpPr>
          <p:spPr bwMode="auto">
            <a:xfrm>
              <a:off x="1977" y="2592"/>
              <a:ext cx="288" cy="288"/>
            </a:xfrm>
            <a:prstGeom prst="ellipse">
              <a:avLst/>
            </a:prstGeom>
            <a:pattFill prst="pct30">
              <a:fgClr>
                <a:schemeClr val="accent2"/>
              </a:fgClr>
              <a:bgClr>
                <a:schemeClr val="bg1"/>
              </a:bgClr>
            </a:pattFill>
            <a:ln w="3175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173" name="Group 34"/>
            <p:cNvGrpSpPr>
              <a:grpSpLocks/>
            </p:cNvGrpSpPr>
            <p:nvPr/>
          </p:nvGrpSpPr>
          <p:grpSpPr bwMode="auto">
            <a:xfrm>
              <a:off x="2121" y="2640"/>
              <a:ext cx="1681" cy="238"/>
              <a:chOff x="3455" y="2591"/>
              <a:chExt cx="1681" cy="432"/>
            </a:xfrm>
          </p:grpSpPr>
          <p:grpSp>
            <p:nvGrpSpPr>
              <p:cNvPr id="6187" name="Group 35"/>
              <p:cNvGrpSpPr>
                <a:grpSpLocks/>
              </p:cNvGrpSpPr>
              <p:nvPr/>
            </p:nvGrpSpPr>
            <p:grpSpPr bwMode="auto">
              <a:xfrm rot="-5400000">
                <a:off x="4488" y="2376"/>
                <a:ext cx="432" cy="862"/>
                <a:chOff x="3888" y="2496"/>
                <a:chExt cx="1152" cy="1152"/>
              </a:xfrm>
            </p:grpSpPr>
            <p:sp>
              <p:nvSpPr>
                <p:cNvPr id="6194" name="Arc 36"/>
                <p:cNvSpPr>
                  <a:spLocks/>
                </p:cNvSpPr>
                <p:nvPr/>
              </p:nvSpPr>
              <p:spPr bwMode="auto">
                <a:xfrm flipV="1">
                  <a:off x="4464" y="2496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95" name="Arc 37"/>
                <p:cNvSpPr>
                  <a:spLocks/>
                </p:cNvSpPr>
                <p:nvPr/>
              </p:nvSpPr>
              <p:spPr bwMode="auto">
                <a:xfrm flipH="1">
                  <a:off x="3888" y="2784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96" name="Arc 38"/>
                <p:cNvSpPr>
                  <a:spLocks/>
                </p:cNvSpPr>
                <p:nvPr/>
              </p:nvSpPr>
              <p:spPr bwMode="auto">
                <a:xfrm flipH="1" flipV="1">
                  <a:off x="3888" y="3072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97" name="Arc 39"/>
                <p:cNvSpPr>
                  <a:spLocks/>
                </p:cNvSpPr>
                <p:nvPr/>
              </p:nvSpPr>
              <p:spPr bwMode="auto">
                <a:xfrm>
                  <a:off x="4464" y="3360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188" name="Group 40"/>
              <p:cNvGrpSpPr>
                <a:grpSpLocks/>
              </p:cNvGrpSpPr>
              <p:nvPr/>
            </p:nvGrpSpPr>
            <p:grpSpPr bwMode="auto">
              <a:xfrm rot="-5400000">
                <a:off x="3670" y="2376"/>
                <a:ext cx="432" cy="862"/>
                <a:chOff x="3888" y="2496"/>
                <a:chExt cx="1152" cy="1152"/>
              </a:xfrm>
            </p:grpSpPr>
            <p:sp>
              <p:nvSpPr>
                <p:cNvPr id="6190" name="Arc 41"/>
                <p:cNvSpPr>
                  <a:spLocks/>
                </p:cNvSpPr>
                <p:nvPr/>
              </p:nvSpPr>
              <p:spPr bwMode="auto">
                <a:xfrm flipV="1">
                  <a:off x="4464" y="2496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91" name="Arc 42"/>
                <p:cNvSpPr>
                  <a:spLocks/>
                </p:cNvSpPr>
                <p:nvPr/>
              </p:nvSpPr>
              <p:spPr bwMode="auto">
                <a:xfrm flipH="1">
                  <a:off x="3888" y="2784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92" name="Arc 43"/>
                <p:cNvSpPr>
                  <a:spLocks/>
                </p:cNvSpPr>
                <p:nvPr/>
              </p:nvSpPr>
              <p:spPr bwMode="auto">
                <a:xfrm flipH="1" flipV="1">
                  <a:off x="3888" y="3072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93" name="Arc 44"/>
                <p:cNvSpPr>
                  <a:spLocks/>
                </p:cNvSpPr>
                <p:nvPr/>
              </p:nvSpPr>
              <p:spPr bwMode="auto">
                <a:xfrm>
                  <a:off x="4464" y="3360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6189" name="Line 45"/>
              <p:cNvSpPr>
                <a:spLocks noChangeShapeType="1"/>
              </p:cNvSpPr>
              <p:nvPr/>
            </p:nvSpPr>
            <p:spPr bwMode="auto">
              <a:xfrm>
                <a:off x="3456" y="2798"/>
                <a:ext cx="1680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174" name="Group 58"/>
            <p:cNvGrpSpPr>
              <a:grpSpLocks/>
            </p:cNvGrpSpPr>
            <p:nvPr/>
          </p:nvGrpSpPr>
          <p:grpSpPr bwMode="auto">
            <a:xfrm rot="1234920" flipV="1">
              <a:off x="489" y="2229"/>
              <a:ext cx="1681" cy="432"/>
              <a:chOff x="3455" y="2591"/>
              <a:chExt cx="1681" cy="432"/>
            </a:xfrm>
          </p:grpSpPr>
          <p:grpSp>
            <p:nvGrpSpPr>
              <p:cNvPr id="6176" name="Group 59"/>
              <p:cNvGrpSpPr>
                <a:grpSpLocks/>
              </p:cNvGrpSpPr>
              <p:nvPr/>
            </p:nvGrpSpPr>
            <p:grpSpPr bwMode="auto">
              <a:xfrm rot="-5400000">
                <a:off x="4488" y="2376"/>
                <a:ext cx="432" cy="862"/>
                <a:chOff x="3888" y="2496"/>
                <a:chExt cx="1152" cy="1152"/>
              </a:xfrm>
            </p:grpSpPr>
            <p:sp>
              <p:nvSpPr>
                <p:cNvPr id="6183" name="Arc 60"/>
                <p:cNvSpPr>
                  <a:spLocks/>
                </p:cNvSpPr>
                <p:nvPr/>
              </p:nvSpPr>
              <p:spPr bwMode="auto">
                <a:xfrm flipV="1">
                  <a:off x="4464" y="2496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4" name="Arc 61"/>
                <p:cNvSpPr>
                  <a:spLocks/>
                </p:cNvSpPr>
                <p:nvPr/>
              </p:nvSpPr>
              <p:spPr bwMode="auto">
                <a:xfrm flipH="1">
                  <a:off x="3888" y="2784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5" name="Arc 62"/>
                <p:cNvSpPr>
                  <a:spLocks/>
                </p:cNvSpPr>
                <p:nvPr/>
              </p:nvSpPr>
              <p:spPr bwMode="auto">
                <a:xfrm flipH="1" flipV="1">
                  <a:off x="3888" y="3072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6" name="Arc 63"/>
                <p:cNvSpPr>
                  <a:spLocks/>
                </p:cNvSpPr>
                <p:nvPr/>
              </p:nvSpPr>
              <p:spPr bwMode="auto">
                <a:xfrm>
                  <a:off x="4464" y="3360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177" name="Group 64"/>
              <p:cNvGrpSpPr>
                <a:grpSpLocks/>
              </p:cNvGrpSpPr>
              <p:nvPr/>
            </p:nvGrpSpPr>
            <p:grpSpPr bwMode="auto">
              <a:xfrm rot="-5400000">
                <a:off x="3670" y="2376"/>
                <a:ext cx="432" cy="862"/>
                <a:chOff x="3888" y="2496"/>
                <a:chExt cx="1152" cy="1152"/>
              </a:xfrm>
            </p:grpSpPr>
            <p:sp>
              <p:nvSpPr>
                <p:cNvPr id="6179" name="Arc 65"/>
                <p:cNvSpPr>
                  <a:spLocks/>
                </p:cNvSpPr>
                <p:nvPr/>
              </p:nvSpPr>
              <p:spPr bwMode="auto">
                <a:xfrm flipV="1">
                  <a:off x="4464" y="2496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0" name="Arc 66"/>
                <p:cNvSpPr>
                  <a:spLocks/>
                </p:cNvSpPr>
                <p:nvPr/>
              </p:nvSpPr>
              <p:spPr bwMode="auto">
                <a:xfrm flipH="1">
                  <a:off x="3888" y="2784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1" name="Arc 67"/>
                <p:cNvSpPr>
                  <a:spLocks/>
                </p:cNvSpPr>
                <p:nvPr/>
              </p:nvSpPr>
              <p:spPr bwMode="auto">
                <a:xfrm flipH="1" flipV="1">
                  <a:off x="3888" y="3072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2" name="Arc 68"/>
                <p:cNvSpPr>
                  <a:spLocks/>
                </p:cNvSpPr>
                <p:nvPr/>
              </p:nvSpPr>
              <p:spPr bwMode="auto">
                <a:xfrm>
                  <a:off x="4464" y="3360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6178" name="Line 69"/>
              <p:cNvSpPr>
                <a:spLocks noChangeShapeType="1"/>
              </p:cNvSpPr>
              <p:nvPr/>
            </p:nvSpPr>
            <p:spPr bwMode="auto">
              <a:xfrm>
                <a:off x="3456" y="2798"/>
                <a:ext cx="1680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75" name="Text Box 100"/>
            <p:cNvSpPr txBox="1">
              <a:spLocks noChangeArrowheads="1"/>
            </p:cNvSpPr>
            <p:nvPr/>
          </p:nvSpPr>
          <p:spPr bwMode="auto">
            <a:xfrm>
              <a:off x="3830" y="2208"/>
              <a:ext cx="1861" cy="480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Small atom 1:</a:t>
              </a:r>
            </a:p>
            <a:p>
              <a:r>
                <a:rPr lang="en-US" sz="2000"/>
                <a:t>Some X-rays scattered</a:t>
              </a:r>
            </a:p>
          </p:txBody>
        </p:sp>
      </p:grpSp>
      <p:sp>
        <p:nvSpPr>
          <p:cNvPr id="14423" name="Oval 87" descr="30%"/>
          <p:cNvSpPr>
            <a:spLocks noChangeArrowheads="1"/>
          </p:cNvSpPr>
          <p:nvPr/>
        </p:nvSpPr>
        <p:spPr bwMode="auto">
          <a:xfrm>
            <a:off x="2924175" y="4891088"/>
            <a:ext cx="885825" cy="885825"/>
          </a:xfrm>
          <a:prstGeom prst="ellipse">
            <a:avLst/>
          </a:prstGeom>
          <a:pattFill prst="pct30">
            <a:fgClr>
              <a:schemeClr val="accent2"/>
            </a:fgClr>
            <a:bgClr>
              <a:schemeClr val="bg1"/>
            </a:bgClr>
          </a:pattFill>
          <a:ln w="317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" name="Group 106"/>
          <p:cNvGrpSpPr>
            <a:grpSpLocks/>
          </p:cNvGrpSpPr>
          <p:nvPr/>
        </p:nvGrpSpPr>
        <p:grpSpPr bwMode="auto">
          <a:xfrm>
            <a:off x="3327400" y="4572000"/>
            <a:ext cx="5680075" cy="1143000"/>
            <a:chOff x="2096" y="2880"/>
            <a:chExt cx="3578" cy="720"/>
          </a:xfrm>
        </p:grpSpPr>
        <p:grpSp>
          <p:nvGrpSpPr>
            <p:cNvPr id="6161" name="Group 89"/>
            <p:cNvGrpSpPr>
              <a:grpSpLocks/>
            </p:cNvGrpSpPr>
            <p:nvPr/>
          </p:nvGrpSpPr>
          <p:grpSpPr bwMode="auto">
            <a:xfrm>
              <a:off x="2096" y="3168"/>
              <a:ext cx="1705" cy="432"/>
              <a:chOff x="3863" y="3270"/>
              <a:chExt cx="1705" cy="432"/>
            </a:xfrm>
          </p:grpSpPr>
          <p:sp>
            <p:nvSpPr>
              <p:cNvPr id="6163" name="Arc 48"/>
              <p:cNvSpPr>
                <a:spLocks/>
              </p:cNvSpPr>
              <p:nvPr/>
            </p:nvSpPr>
            <p:spPr bwMode="auto">
              <a:xfrm rot="16200000" flipV="1">
                <a:off x="4465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4" name="Arc 49"/>
              <p:cNvSpPr>
                <a:spLocks/>
              </p:cNvSpPr>
              <p:nvPr/>
            </p:nvSpPr>
            <p:spPr bwMode="auto">
              <a:xfrm rot="16200000" flipH="1">
                <a:off x="4681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5" name="Arc 50"/>
              <p:cNvSpPr>
                <a:spLocks/>
              </p:cNvSpPr>
              <p:nvPr/>
            </p:nvSpPr>
            <p:spPr bwMode="auto">
              <a:xfrm rot="-5400000" flipH="1" flipV="1">
                <a:off x="4896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6" name="Arc 51"/>
              <p:cNvSpPr>
                <a:spLocks/>
              </p:cNvSpPr>
              <p:nvPr/>
            </p:nvSpPr>
            <p:spPr bwMode="auto">
              <a:xfrm rot="-5400000">
                <a:off x="5112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7" name="Arc 53"/>
              <p:cNvSpPr>
                <a:spLocks/>
              </p:cNvSpPr>
              <p:nvPr/>
            </p:nvSpPr>
            <p:spPr bwMode="auto">
              <a:xfrm rot="16200000" flipV="1">
                <a:off x="5328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8" name="Arc 54"/>
              <p:cNvSpPr>
                <a:spLocks/>
              </p:cNvSpPr>
              <p:nvPr/>
            </p:nvSpPr>
            <p:spPr bwMode="auto">
              <a:xfrm rot="16200000" flipH="1">
                <a:off x="3863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9" name="Arc 55"/>
              <p:cNvSpPr>
                <a:spLocks/>
              </p:cNvSpPr>
              <p:nvPr/>
            </p:nvSpPr>
            <p:spPr bwMode="auto">
              <a:xfrm rot="-5400000" flipH="1" flipV="1">
                <a:off x="4078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0" name="Arc 56"/>
              <p:cNvSpPr>
                <a:spLocks/>
              </p:cNvSpPr>
              <p:nvPr/>
            </p:nvSpPr>
            <p:spPr bwMode="auto">
              <a:xfrm rot="-5400000">
                <a:off x="4294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1" name="Line 57"/>
              <p:cNvSpPr>
                <a:spLocks noChangeShapeType="1"/>
              </p:cNvSpPr>
              <p:nvPr/>
            </p:nvSpPr>
            <p:spPr bwMode="auto">
              <a:xfrm>
                <a:off x="3888" y="3478"/>
                <a:ext cx="1680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62" name="Text Box 101"/>
            <p:cNvSpPr txBox="1">
              <a:spLocks noChangeArrowheads="1"/>
            </p:cNvSpPr>
            <p:nvPr/>
          </p:nvSpPr>
          <p:spPr bwMode="auto">
            <a:xfrm>
              <a:off x="3830" y="2880"/>
              <a:ext cx="1844" cy="480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Big atom 2:</a:t>
              </a:r>
            </a:p>
            <a:p>
              <a:r>
                <a:rPr lang="en-US" sz="2000"/>
                <a:t>More X-rays scattered</a:t>
              </a:r>
            </a:p>
          </p:txBody>
        </p:sp>
      </p:grpSp>
      <p:sp>
        <p:nvSpPr>
          <p:cNvPr id="14438" name="Text Box 102"/>
          <p:cNvSpPr txBox="1">
            <a:spLocks noChangeArrowheads="1"/>
          </p:cNvSpPr>
          <p:nvPr/>
        </p:nvSpPr>
        <p:spPr bwMode="auto">
          <a:xfrm>
            <a:off x="6372225" y="5791200"/>
            <a:ext cx="2390775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Detect the sum</a:t>
            </a:r>
            <a:endParaRPr lang="en-US" sz="2000"/>
          </a:p>
        </p:txBody>
      </p:sp>
      <p:sp>
        <p:nvSpPr>
          <p:cNvPr id="6157" name="Line 107"/>
          <p:cNvSpPr>
            <a:spLocks noChangeShapeType="1"/>
          </p:cNvSpPr>
          <p:nvPr/>
        </p:nvSpPr>
        <p:spPr bwMode="auto">
          <a:xfrm>
            <a:off x="4724400" y="3962400"/>
            <a:ext cx="1295400" cy="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58" name="Line 108"/>
          <p:cNvSpPr>
            <a:spLocks noChangeShapeType="1"/>
          </p:cNvSpPr>
          <p:nvPr/>
        </p:nvSpPr>
        <p:spPr bwMode="auto">
          <a:xfrm flipV="1">
            <a:off x="4191000" y="4191000"/>
            <a:ext cx="0" cy="1524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59" name="Text Box 109"/>
          <p:cNvSpPr txBox="1">
            <a:spLocks noChangeArrowheads="1"/>
          </p:cNvSpPr>
          <p:nvPr/>
        </p:nvSpPr>
        <p:spPr bwMode="auto">
          <a:xfrm>
            <a:off x="3886200" y="3962400"/>
            <a:ext cx="350838" cy="366713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accent1"/>
                </a:solidFill>
              </a:rPr>
              <a:t>A</a:t>
            </a:r>
          </a:p>
        </p:txBody>
      </p:sp>
      <p:sp>
        <p:nvSpPr>
          <p:cNvPr id="6160" name="Text Box 110"/>
          <p:cNvSpPr txBox="1">
            <a:spLocks noChangeArrowheads="1"/>
          </p:cNvSpPr>
          <p:nvPr/>
        </p:nvSpPr>
        <p:spPr bwMode="auto">
          <a:xfrm>
            <a:off x="5165725" y="3540125"/>
            <a:ext cx="350838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  <a:latin typeface="Symbol" pitchFamily="18" charset="2"/>
              </a:rPr>
              <a:t>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 autoUpdateAnimBg="0"/>
      <p:bldP spid="14423" grpId="0" animBg="1"/>
      <p:bldP spid="14438" grpId="0" build="p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Symmetry</a:t>
            </a:r>
            <a:endParaRPr lang="en-US" dirty="0"/>
          </a:p>
        </p:txBody>
      </p:sp>
      <p:sp>
        <p:nvSpPr>
          <p:cNvPr id="47107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Topic to be skipped...</a:t>
            </a:r>
          </a:p>
        </p:txBody>
      </p:sp>
      <p:sp>
        <p:nvSpPr>
          <p:cNvPr id="4710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4710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471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2E218B-1D7B-4B94-90FF-911CA8EA20B6}" type="slidenum">
              <a:rPr lang="en-US" smtClean="0"/>
              <a:pPr/>
              <a:t>40</a:t>
            </a:fld>
            <a:endParaRPr lang="en-US" smtClean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Data Collection &amp; Processing</a:t>
            </a:r>
            <a:endParaRPr lang="en-US" dirty="0"/>
          </a:p>
        </p:txBody>
      </p:sp>
      <p:sp>
        <p:nvSpPr>
          <p:cNvPr id="48131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Part 4</a:t>
            </a:r>
          </a:p>
        </p:txBody>
      </p:sp>
      <p:sp>
        <p:nvSpPr>
          <p:cNvPr id="4813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4813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481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769BBB3-C1B7-407F-BB02-AC9BB06F5274}" type="slidenum">
              <a:rPr lang="en-US" smtClean="0"/>
              <a:pPr/>
              <a:t>41</a:t>
            </a:fld>
            <a:endParaRPr lang="en-US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4915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491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03C846-1727-4C24-BE54-CFF3058E08B2}" type="slidenum">
              <a:rPr lang="en-US" smtClean="0"/>
              <a:pPr/>
              <a:t>42</a:t>
            </a:fld>
            <a:endParaRPr lang="en-US" smtClean="0"/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Diffraction Conditions </a:t>
            </a:r>
          </a:p>
        </p:txBody>
      </p:sp>
      <p:sp>
        <p:nvSpPr>
          <p:cNvPr id="491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Reminder: Bragg's Law shows that diffraction only occurs when a reciprocal lattice point lies on the sphere of reflection.  </a:t>
            </a:r>
          </a:p>
        </p:txBody>
      </p:sp>
      <p:grpSp>
        <p:nvGrpSpPr>
          <p:cNvPr id="49159" name="Group 37"/>
          <p:cNvGrpSpPr>
            <a:grpSpLocks/>
          </p:cNvGrpSpPr>
          <p:nvPr/>
        </p:nvGrpSpPr>
        <p:grpSpPr bwMode="auto">
          <a:xfrm>
            <a:off x="838200" y="2197100"/>
            <a:ext cx="7318375" cy="4432300"/>
            <a:chOff x="1392" y="1584"/>
            <a:chExt cx="2933" cy="1776"/>
          </a:xfrm>
        </p:grpSpPr>
        <p:grpSp>
          <p:nvGrpSpPr>
            <p:cNvPr id="49160" name="Group 5"/>
            <p:cNvGrpSpPr>
              <a:grpSpLocks/>
            </p:cNvGrpSpPr>
            <p:nvPr/>
          </p:nvGrpSpPr>
          <p:grpSpPr bwMode="auto">
            <a:xfrm>
              <a:off x="2016" y="1728"/>
              <a:ext cx="1680" cy="1488"/>
              <a:chOff x="1344" y="672"/>
              <a:chExt cx="1680" cy="1488"/>
            </a:xfrm>
          </p:grpSpPr>
          <p:sp>
            <p:nvSpPr>
              <p:cNvPr id="49185" name="Line 6"/>
              <p:cNvSpPr>
                <a:spLocks noChangeShapeType="1"/>
              </p:cNvSpPr>
              <p:nvPr/>
            </p:nvSpPr>
            <p:spPr bwMode="auto">
              <a:xfrm>
                <a:off x="1584" y="672"/>
                <a:ext cx="1440" cy="528"/>
              </a:xfrm>
              <a:prstGeom prst="line">
                <a:avLst/>
              </a:prstGeom>
              <a:noFill/>
              <a:ln w="3175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86" name="Line 7"/>
              <p:cNvSpPr>
                <a:spLocks noChangeShapeType="1"/>
              </p:cNvSpPr>
              <p:nvPr/>
            </p:nvSpPr>
            <p:spPr bwMode="auto">
              <a:xfrm>
                <a:off x="1536" y="864"/>
                <a:ext cx="1440" cy="528"/>
              </a:xfrm>
              <a:prstGeom prst="line">
                <a:avLst/>
              </a:prstGeom>
              <a:noFill/>
              <a:ln w="3175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87" name="Line 8"/>
              <p:cNvSpPr>
                <a:spLocks noChangeShapeType="1"/>
              </p:cNvSpPr>
              <p:nvPr/>
            </p:nvSpPr>
            <p:spPr bwMode="auto">
              <a:xfrm>
                <a:off x="1488" y="1056"/>
                <a:ext cx="1440" cy="528"/>
              </a:xfrm>
              <a:prstGeom prst="line">
                <a:avLst/>
              </a:prstGeom>
              <a:noFill/>
              <a:ln w="3175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88" name="Line 9"/>
              <p:cNvSpPr>
                <a:spLocks noChangeShapeType="1"/>
              </p:cNvSpPr>
              <p:nvPr/>
            </p:nvSpPr>
            <p:spPr bwMode="auto">
              <a:xfrm>
                <a:off x="1440" y="1248"/>
                <a:ext cx="1440" cy="528"/>
              </a:xfrm>
              <a:prstGeom prst="line">
                <a:avLst/>
              </a:prstGeom>
              <a:noFill/>
              <a:ln w="3175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89" name="Line 10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1440" cy="528"/>
              </a:xfrm>
              <a:prstGeom prst="line">
                <a:avLst/>
              </a:prstGeom>
              <a:noFill/>
              <a:ln w="3175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90" name="Line 11"/>
              <p:cNvSpPr>
                <a:spLocks noChangeShapeType="1"/>
              </p:cNvSpPr>
              <p:nvPr/>
            </p:nvSpPr>
            <p:spPr bwMode="auto">
              <a:xfrm>
                <a:off x="1344" y="1632"/>
                <a:ext cx="1440" cy="528"/>
              </a:xfrm>
              <a:prstGeom prst="line">
                <a:avLst/>
              </a:prstGeom>
              <a:noFill/>
              <a:ln w="3175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161" name="Group 12"/>
            <p:cNvGrpSpPr>
              <a:grpSpLocks/>
            </p:cNvGrpSpPr>
            <p:nvPr/>
          </p:nvGrpSpPr>
          <p:grpSpPr bwMode="auto">
            <a:xfrm rot="5142965">
              <a:off x="2016" y="1728"/>
              <a:ext cx="1680" cy="1488"/>
              <a:chOff x="1344" y="672"/>
              <a:chExt cx="1680" cy="1488"/>
            </a:xfrm>
          </p:grpSpPr>
          <p:sp>
            <p:nvSpPr>
              <p:cNvPr id="49179" name="Line 13"/>
              <p:cNvSpPr>
                <a:spLocks noChangeShapeType="1"/>
              </p:cNvSpPr>
              <p:nvPr/>
            </p:nvSpPr>
            <p:spPr bwMode="auto">
              <a:xfrm>
                <a:off x="1584" y="672"/>
                <a:ext cx="1440" cy="528"/>
              </a:xfrm>
              <a:prstGeom prst="line">
                <a:avLst/>
              </a:prstGeom>
              <a:noFill/>
              <a:ln w="3175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80" name="Line 14"/>
              <p:cNvSpPr>
                <a:spLocks noChangeShapeType="1"/>
              </p:cNvSpPr>
              <p:nvPr/>
            </p:nvSpPr>
            <p:spPr bwMode="auto">
              <a:xfrm>
                <a:off x="1536" y="864"/>
                <a:ext cx="1440" cy="528"/>
              </a:xfrm>
              <a:prstGeom prst="line">
                <a:avLst/>
              </a:prstGeom>
              <a:noFill/>
              <a:ln w="3175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81" name="Line 15"/>
              <p:cNvSpPr>
                <a:spLocks noChangeShapeType="1"/>
              </p:cNvSpPr>
              <p:nvPr/>
            </p:nvSpPr>
            <p:spPr bwMode="auto">
              <a:xfrm>
                <a:off x="1488" y="1056"/>
                <a:ext cx="1440" cy="528"/>
              </a:xfrm>
              <a:prstGeom prst="line">
                <a:avLst/>
              </a:prstGeom>
              <a:noFill/>
              <a:ln w="3175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82" name="Line 16"/>
              <p:cNvSpPr>
                <a:spLocks noChangeShapeType="1"/>
              </p:cNvSpPr>
              <p:nvPr/>
            </p:nvSpPr>
            <p:spPr bwMode="auto">
              <a:xfrm>
                <a:off x="1440" y="1248"/>
                <a:ext cx="1440" cy="528"/>
              </a:xfrm>
              <a:prstGeom prst="line">
                <a:avLst/>
              </a:prstGeom>
              <a:noFill/>
              <a:ln w="3175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83" name="Line 17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1440" cy="528"/>
              </a:xfrm>
              <a:prstGeom prst="line">
                <a:avLst/>
              </a:prstGeom>
              <a:noFill/>
              <a:ln w="3175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84" name="Line 18"/>
              <p:cNvSpPr>
                <a:spLocks noChangeShapeType="1"/>
              </p:cNvSpPr>
              <p:nvPr/>
            </p:nvSpPr>
            <p:spPr bwMode="auto">
              <a:xfrm>
                <a:off x="1344" y="1632"/>
                <a:ext cx="1440" cy="528"/>
              </a:xfrm>
              <a:prstGeom prst="line">
                <a:avLst/>
              </a:prstGeom>
              <a:noFill/>
              <a:ln w="3175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9162" name="Oval 19"/>
            <p:cNvSpPr>
              <a:spLocks noChangeArrowheads="1"/>
            </p:cNvSpPr>
            <p:nvPr/>
          </p:nvSpPr>
          <p:spPr bwMode="auto">
            <a:xfrm>
              <a:off x="2352" y="1920"/>
              <a:ext cx="1056" cy="1056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63" name="Line 20"/>
            <p:cNvSpPr>
              <a:spLocks noChangeShapeType="1"/>
            </p:cNvSpPr>
            <p:nvPr/>
          </p:nvSpPr>
          <p:spPr bwMode="auto">
            <a:xfrm flipH="1">
              <a:off x="2064" y="1920"/>
              <a:ext cx="1440" cy="115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64" name="Text Box 21"/>
            <p:cNvSpPr txBox="1">
              <a:spLocks noChangeArrowheads="1"/>
            </p:cNvSpPr>
            <p:nvPr/>
          </p:nvSpPr>
          <p:spPr bwMode="auto">
            <a:xfrm>
              <a:off x="1392" y="2880"/>
              <a:ext cx="816" cy="257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/>
                <a:t>X-rays</a:t>
              </a:r>
            </a:p>
          </p:txBody>
        </p:sp>
        <p:sp>
          <p:nvSpPr>
            <p:cNvPr id="49165" name="Text Box 22"/>
            <p:cNvSpPr txBox="1">
              <a:spLocks noChangeArrowheads="1"/>
            </p:cNvSpPr>
            <p:nvPr/>
          </p:nvSpPr>
          <p:spPr bwMode="auto">
            <a:xfrm>
              <a:off x="2016" y="2784"/>
              <a:ext cx="288" cy="257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/>
                <a:t>X</a:t>
              </a:r>
            </a:p>
          </p:txBody>
        </p:sp>
        <p:sp>
          <p:nvSpPr>
            <p:cNvPr id="49166" name="Text Box 23"/>
            <p:cNvSpPr txBox="1">
              <a:spLocks noChangeArrowheads="1"/>
            </p:cNvSpPr>
            <p:nvPr/>
          </p:nvSpPr>
          <p:spPr bwMode="auto">
            <a:xfrm>
              <a:off x="3120" y="1824"/>
              <a:ext cx="288" cy="257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/>
                <a:t>O</a:t>
              </a:r>
            </a:p>
          </p:txBody>
        </p:sp>
        <p:sp>
          <p:nvSpPr>
            <p:cNvPr id="49167" name="Text Box 24"/>
            <p:cNvSpPr txBox="1">
              <a:spLocks noChangeArrowheads="1"/>
            </p:cNvSpPr>
            <p:nvPr/>
          </p:nvSpPr>
          <p:spPr bwMode="auto">
            <a:xfrm>
              <a:off x="2688" y="2208"/>
              <a:ext cx="288" cy="257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/>
                <a:t>C</a:t>
              </a:r>
            </a:p>
          </p:txBody>
        </p:sp>
        <p:sp>
          <p:nvSpPr>
            <p:cNvPr id="49168" name="Line 25"/>
            <p:cNvSpPr>
              <a:spLocks noChangeShapeType="1"/>
            </p:cNvSpPr>
            <p:nvPr/>
          </p:nvSpPr>
          <p:spPr bwMode="auto">
            <a:xfrm flipH="1">
              <a:off x="2832" y="2112"/>
              <a:ext cx="432" cy="86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69" name="Line 26"/>
            <p:cNvSpPr>
              <a:spLocks noChangeShapeType="1"/>
            </p:cNvSpPr>
            <p:nvPr/>
          </p:nvSpPr>
          <p:spPr bwMode="auto">
            <a:xfrm flipH="1" flipV="1">
              <a:off x="2496" y="1680"/>
              <a:ext cx="1296" cy="67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70" name="Text Box 27"/>
            <p:cNvSpPr txBox="1">
              <a:spLocks noChangeArrowheads="1"/>
            </p:cNvSpPr>
            <p:nvPr/>
          </p:nvSpPr>
          <p:spPr bwMode="auto">
            <a:xfrm>
              <a:off x="1968" y="1584"/>
              <a:ext cx="816" cy="257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/>
                <a:t>Plane</a:t>
              </a:r>
            </a:p>
          </p:txBody>
        </p:sp>
        <p:sp>
          <p:nvSpPr>
            <p:cNvPr id="49171" name="Line 28"/>
            <p:cNvSpPr>
              <a:spLocks noChangeShapeType="1"/>
            </p:cNvSpPr>
            <p:nvPr/>
          </p:nvSpPr>
          <p:spPr bwMode="auto">
            <a:xfrm flipH="1">
              <a:off x="2832" y="2400"/>
              <a:ext cx="48" cy="57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72" name="Text Box 29"/>
            <p:cNvSpPr txBox="1">
              <a:spLocks noChangeArrowheads="1"/>
            </p:cNvSpPr>
            <p:nvPr/>
          </p:nvSpPr>
          <p:spPr bwMode="auto">
            <a:xfrm>
              <a:off x="2784" y="2976"/>
              <a:ext cx="288" cy="257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/>
                <a:t>P</a:t>
              </a:r>
            </a:p>
          </p:txBody>
        </p:sp>
        <p:sp>
          <p:nvSpPr>
            <p:cNvPr id="49173" name="Text Box 30"/>
            <p:cNvSpPr txBox="1">
              <a:spLocks noChangeArrowheads="1"/>
            </p:cNvSpPr>
            <p:nvPr/>
          </p:nvSpPr>
          <p:spPr bwMode="auto">
            <a:xfrm>
              <a:off x="3024" y="1962"/>
              <a:ext cx="288" cy="257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latin typeface="Symbol" pitchFamily="18" charset="2"/>
                </a:rPr>
                <a:t>q</a:t>
              </a:r>
            </a:p>
          </p:txBody>
        </p:sp>
        <p:sp>
          <p:nvSpPr>
            <p:cNvPr id="49174" name="Text Box 31"/>
            <p:cNvSpPr txBox="1">
              <a:spLocks noChangeArrowheads="1"/>
            </p:cNvSpPr>
            <p:nvPr/>
          </p:nvSpPr>
          <p:spPr bwMode="auto">
            <a:xfrm>
              <a:off x="2832" y="2304"/>
              <a:ext cx="384" cy="257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latin typeface="Symbol" pitchFamily="18" charset="2"/>
                </a:rPr>
                <a:t>2q</a:t>
              </a:r>
            </a:p>
          </p:txBody>
        </p:sp>
        <p:sp>
          <p:nvSpPr>
            <p:cNvPr id="49175" name="Line 33"/>
            <p:cNvSpPr>
              <a:spLocks noChangeShapeType="1"/>
            </p:cNvSpPr>
            <p:nvPr/>
          </p:nvSpPr>
          <p:spPr bwMode="auto">
            <a:xfrm flipH="1" flipV="1">
              <a:off x="2160" y="2606"/>
              <a:ext cx="1008" cy="53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76" name="Text Box 34"/>
            <p:cNvSpPr txBox="1">
              <a:spLocks noChangeArrowheads="1"/>
            </p:cNvSpPr>
            <p:nvPr/>
          </p:nvSpPr>
          <p:spPr bwMode="auto">
            <a:xfrm>
              <a:off x="2496" y="2592"/>
              <a:ext cx="288" cy="257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latin typeface="Symbol" pitchFamily="18" charset="2"/>
                </a:rPr>
                <a:t>q</a:t>
              </a:r>
            </a:p>
          </p:txBody>
        </p:sp>
        <p:sp>
          <p:nvSpPr>
            <p:cNvPr id="49177" name="Line 35"/>
            <p:cNvSpPr>
              <a:spLocks noChangeShapeType="1"/>
            </p:cNvSpPr>
            <p:nvPr/>
          </p:nvSpPr>
          <p:spPr bwMode="auto">
            <a:xfrm>
              <a:off x="3264" y="2112"/>
              <a:ext cx="0" cy="1248"/>
            </a:xfrm>
            <a:prstGeom prst="line">
              <a:avLst/>
            </a:prstGeom>
            <a:noFill/>
            <a:ln w="76200" cmpd="tri">
              <a:solidFill>
                <a:schemeClr val="accent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78" name="Text Box 36"/>
            <p:cNvSpPr txBox="1">
              <a:spLocks noChangeArrowheads="1"/>
            </p:cNvSpPr>
            <p:nvPr/>
          </p:nvSpPr>
          <p:spPr bwMode="auto">
            <a:xfrm>
              <a:off x="3312" y="2803"/>
              <a:ext cx="1013" cy="477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600"/>
                <a:t>Diffracted</a:t>
              </a:r>
            </a:p>
            <a:p>
              <a:r>
                <a:rPr lang="en-US" sz="3600"/>
                <a:t>beam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501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3EFC150-863E-493B-9F4B-5B4168133213}" type="slidenum">
              <a:rPr lang="en-US" smtClean="0"/>
              <a:pPr/>
              <a:t>43</a:t>
            </a:fld>
            <a:endParaRPr lang="en-US" smtClean="0"/>
          </a:p>
        </p:txBody>
      </p:sp>
      <p:sp>
        <p:nvSpPr>
          <p:cNvPr id="59444" name="Oval 52"/>
          <p:cNvSpPr>
            <a:spLocks noChangeArrowheads="1"/>
          </p:cNvSpPr>
          <p:nvPr/>
        </p:nvSpPr>
        <p:spPr bwMode="auto">
          <a:xfrm>
            <a:off x="5486400" y="4343400"/>
            <a:ext cx="1676400" cy="1676400"/>
          </a:xfrm>
          <a:prstGeom prst="ellips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No reflections? 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No reflections on sphere of reflections if</a:t>
            </a:r>
          </a:p>
          <a:p>
            <a:pPr lvl="1"/>
            <a:r>
              <a:rPr lang="en-US" smtClean="0">
                <a:cs typeface="Times New Roman" pitchFamily="18" charset="0"/>
              </a:rPr>
              <a:t>Truely monochromatic radiation </a:t>
            </a:r>
          </a:p>
          <a:p>
            <a:pPr lvl="1"/>
            <a:r>
              <a:rPr lang="en-US" smtClean="0">
                <a:cs typeface="Times New Roman" pitchFamily="18" charset="0"/>
              </a:rPr>
              <a:t>and infinitely thin reciprocal lattice points</a:t>
            </a:r>
          </a:p>
          <a:p>
            <a:r>
              <a:rPr lang="en-US" smtClean="0">
                <a:cs typeface="Times New Roman" pitchFamily="18" charset="0"/>
              </a:rPr>
              <a:t>Why do we see any reflections for still crystal?</a:t>
            </a:r>
          </a:p>
          <a:p>
            <a:pPr lvl="1"/>
            <a:r>
              <a:rPr lang="en-US" smtClean="0">
                <a:cs typeface="Times New Roman" pitchFamily="18" charset="0"/>
              </a:rPr>
              <a:t>Filters &amp; Monochromators: </a:t>
            </a:r>
            <a:r>
              <a:rPr lang="en-US" smtClean="0">
                <a:latin typeface="Symbol" pitchFamily="18" charset="2"/>
                <a:cs typeface="Times New Roman" pitchFamily="18" charset="0"/>
              </a:rPr>
              <a:t>Dl</a:t>
            </a:r>
            <a:r>
              <a:rPr lang="en-US" smtClean="0"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</a:t>
            </a:r>
            <a:r>
              <a:rPr lang="en-US" smtClean="0">
                <a:cs typeface="Times New Roman" pitchFamily="18" charset="0"/>
              </a:rPr>
              <a:t> 0.</a:t>
            </a:r>
          </a:p>
          <a:p>
            <a:pPr lvl="1"/>
            <a:r>
              <a:rPr lang="en-US" smtClean="0">
                <a:cs typeface="Times New Roman" pitchFamily="18" charset="0"/>
              </a:rPr>
              <a:t>"Mosaic spread" 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smtClean="0">
                <a:cs typeface="Times New Roman" pitchFamily="18" charset="0"/>
              </a:rPr>
              <a:t> finitely large reciprocal lattice points.</a:t>
            </a:r>
          </a:p>
        </p:txBody>
      </p:sp>
      <p:grpSp>
        <p:nvGrpSpPr>
          <p:cNvPr id="50184" name="Group 5"/>
          <p:cNvGrpSpPr>
            <a:grpSpLocks/>
          </p:cNvGrpSpPr>
          <p:nvPr/>
        </p:nvGrpSpPr>
        <p:grpSpPr bwMode="auto">
          <a:xfrm>
            <a:off x="4953000" y="4008438"/>
            <a:ext cx="2667000" cy="2362200"/>
            <a:chOff x="1344" y="672"/>
            <a:chExt cx="1680" cy="1488"/>
          </a:xfrm>
        </p:grpSpPr>
        <p:sp>
          <p:nvSpPr>
            <p:cNvPr id="50224" name="Line 6"/>
            <p:cNvSpPr>
              <a:spLocks noChangeShapeType="1"/>
            </p:cNvSpPr>
            <p:nvPr/>
          </p:nvSpPr>
          <p:spPr bwMode="auto">
            <a:xfrm>
              <a:off x="1584" y="672"/>
              <a:ext cx="1440" cy="52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225" name="Line 7"/>
            <p:cNvSpPr>
              <a:spLocks noChangeShapeType="1"/>
            </p:cNvSpPr>
            <p:nvPr/>
          </p:nvSpPr>
          <p:spPr bwMode="auto">
            <a:xfrm>
              <a:off x="1536" y="864"/>
              <a:ext cx="1440" cy="52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226" name="Line 8"/>
            <p:cNvSpPr>
              <a:spLocks noChangeShapeType="1"/>
            </p:cNvSpPr>
            <p:nvPr/>
          </p:nvSpPr>
          <p:spPr bwMode="auto">
            <a:xfrm>
              <a:off x="1488" y="1056"/>
              <a:ext cx="1440" cy="52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227" name="Line 9"/>
            <p:cNvSpPr>
              <a:spLocks noChangeShapeType="1"/>
            </p:cNvSpPr>
            <p:nvPr/>
          </p:nvSpPr>
          <p:spPr bwMode="auto">
            <a:xfrm>
              <a:off x="1440" y="1248"/>
              <a:ext cx="1440" cy="52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228" name="Line 10"/>
            <p:cNvSpPr>
              <a:spLocks noChangeShapeType="1"/>
            </p:cNvSpPr>
            <p:nvPr/>
          </p:nvSpPr>
          <p:spPr bwMode="auto">
            <a:xfrm>
              <a:off x="1392" y="1440"/>
              <a:ext cx="1440" cy="52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229" name="Line 11"/>
            <p:cNvSpPr>
              <a:spLocks noChangeShapeType="1"/>
            </p:cNvSpPr>
            <p:nvPr/>
          </p:nvSpPr>
          <p:spPr bwMode="auto">
            <a:xfrm>
              <a:off x="1344" y="1632"/>
              <a:ext cx="1440" cy="52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185" name="Group 12"/>
          <p:cNvGrpSpPr>
            <a:grpSpLocks/>
          </p:cNvGrpSpPr>
          <p:nvPr/>
        </p:nvGrpSpPr>
        <p:grpSpPr bwMode="auto">
          <a:xfrm rot="5142965">
            <a:off x="4953000" y="4008438"/>
            <a:ext cx="2667000" cy="2362200"/>
            <a:chOff x="1344" y="672"/>
            <a:chExt cx="1680" cy="1488"/>
          </a:xfrm>
        </p:grpSpPr>
        <p:sp>
          <p:nvSpPr>
            <p:cNvPr id="50218" name="Line 13"/>
            <p:cNvSpPr>
              <a:spLocks noChangeShapeType="1"/>
            </p:cNvSpPr>
            <p:nvPr/>
          </p:nvSpPr>
          <p:spPr bwMode="auto">
            <a:xfrm>
              <a:off x="1584" y="672"/>
              <a:ext cx="1440" cy="52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219" name="Line 14"/>
            <p:cNvSpPr>
              <a:spLocks noChangeShapeType="1"/>
            </p:cNvSpPr>
            <p:nvPr/>
          </p:nvSpPr>
          <p:spPr bwMode="auto">
            <a:xfrm>
              <a:off x="1536" y="864"/>
              <a:ext cx="1440" cy="52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220" name="Line 15"/>
            <p:cNvSpPr>
              <a:spLocks noChangeShapeType="1"/>
            </p:cNvSpPr>
            <p:nvPr/>
          </p:nvSpPr>
          <p:spPr bwMode="auto">
            <a:xfrm>
              <a:off x="1488" y="1056"/>
              <a:ext cx="1440" cy="52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221" name="Line 16"/>
            <p:cNvSpPr>
              <a:spLocks noChangeShapeType="1"/>
            </p:cNvSpPr>
            <p:nvPr/>
          </p:nvSpPr>
          <p:spPr bwMode="auto">
            <a:xfrm>
              <a:off x="1440" y="1248"/>
              <a:ext cx="1440" cy="52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222" name="Line 17"/>
            <p:cNvSpPr>
              <a:spLocks noChangeShapeType="1"/>
            </p:cNvSpPr>
            <p:nvPr/>
          </p:nvSpPr>
          <p:spPr bwMode="auto">
            <a:xfrm>
              <a:off x="1392" y="1440"/>
              <a:ext cx="1440" cy="52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223" name="Line 18"/>
            <p:cNvSpPr>
              <a:spLocks noChangeShapeType="1"/>
            </p:cNvSpPr>
            <p:nvPr/>
          </p:nvSpPr>
          <p:spPr bwMode="auto">
            <a:xfrm>
              <a:off x="1344" y="1632"/>
              <a:ext cx="1440" cy="52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186" name="Oval 19"/>
          <p:cNvSpPr>
            <a:spLocks noChangeArrowheads="1"/>
          </p:cNvSpPr>
          <p:nvPr/>
        </p:nvSpPr>
        <p:spPr bwMode="auto">
          <a:xfrm>
            <a:off x="5486400" y="4313238"/>
            <a:ext cx="1676400" cy="1676400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Line 20"/>
          <p:cNvSpPr>
            <a:spLocks noChangeShapeType="1"/>
          </p:cNvSpPr>
          <p:nvPr/>
        </p:nvSpPr>
        <p:spPr bwMode="auto">
          <a:xfrm flipH="1">
            <a:off x="5029200" y="4313238"/>
            <a:ext cx="2286000" cy="1828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88" name="Text Box 21"/>
          <p:cNvSpPr txBox="1">
            <a:spLocks noChangeArrowheads="1"/>
          </p:cNvSpPr>
          <p:nvPr/>
        </p:nvSpPr>
        <p:spPr bwMode="auto">
          <a:xfrm>
            <a:off x="3962400" y="5837238"/>
            <a:ext cx="129540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X-rays</a:t>
            </a:r>
          </a:p>
        </p:txBody>
      </p:sp>
      <p:sp>
        <p:nvSpPr>
          <p:cNvPr id="50189" name="Text Box 22"/>
          <p:cNvSpPr txBox="1">
            <a:spLocks noChangeArrowheads="1"/>
          </p:cNvSpPr>
          <p:nvPr/>
        </p:nvSpPr>
        <p:spPr bwMode="auto">
          <a:xfrm>
            <a:off x="4953000" y="5684838"/>
            <a:ext cx="45720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50190" name="Text Box 23"/>
          <p:cNvSpPr txBox="1">
            <a:spLocks noChangeArrowheads="1"/>
          </p:cNvSpPr>
          <p:nvPr/>
        </p:nvSpPr>
        <p:spPr bwMode="auto">
          <a:xfrm>
            <a:off x="6705600" y="4160838"/>
            <a:ext cx="45720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O</a:t>
            </a:r>
          </a:p>
        </p:txBody>
      </p:sp>
      <p:sp>
        <p:nvSpPr>
          <p:cNvPr id="50191" name="Text Box 24"/>
          <p:cNvSpPr txBox="1">
            <a:spLocks noChangeArrowheads="1"/>
          </p:cNvSpPr>
          <p:nvPr/>
        </p:nvSpPr>
        <p:spPr bwMode="auto">
          <a:xfrm>
            <a:off x="6019800" y="4770438"/>
            <a:ext cx="45720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p:sp>
        <p:nvSpPr>
          <p:cNvPr id="50192" name="Line 25"/>
          <p:cNvSpPr>
            <a:spLocks noChangeShapeType="1"/>
          </p:cNvSpPr>
          <p:nvPr/>
        </p:nvSpPr>
        <p:spPr bwMode="auto">
          <a:xfrm flipH="1">
            <a:off x="6248400" y="4618038"/>
            <a:ext cx="685800" cy="13716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193" name="Line 26"/>
          <p:cNvSpPr>
            <a:spLocks noChangeShapeType="1"/>
          </p:cNvSpPr>
          <p:nvPr/>
        </p:nvSpPr>
        <p:spPr bwMode="auto">
          <a:xfrm flipH="1" flipV="1">
            <a:off x="5715000" y="3932238"/>
            <a:ext cx="2057400" cy="1066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94" name="Text Box 27"/>
          <p:cNvSpPr txBox="1">
            <a:spLocks noChangeArrowheads="1"/>
          </p:cNvSpPr>
          <p:nvPr/>
        </p:nvSpPr>
        <p:spPr bwMode="auto">
          <a:xfrm>
            <a:off x="4876800" y="3779838"/>
            <a:ext cx="129540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Plane</a:t>
            </a:r>
          </a:p>
        </p:txBody>
      </p:sp>
      <p:sp>
        <p:nvSpPr>
          <p:cNvPr id="50195" name="Line 28"/>
          <p:cNvSpPr>
            <a:spLocks noChangeShapeType="1"/>
          </p:cNvSpPr>
          <p:nvPr/>
        </p:nvSpPr>
        <p:spPr bwMode="auto">
          <a:xfrm flipH="1">
            <a:off x="6248400" y="5075238"/>
            <a:ext cx="76200" cy="9144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96" name="Text Box 29"/>
          <p:cNvSpPr txBox="1">
            <a:spLocks noChangeArrowheads="1"/>
          </p:cNvSpPr>
          <p:nvPr/>
        </p:nvSpPr>
        <p:spPr bwMode="auto">
          <a:xfrm>
            <a:off x="6172200" y="5989638"/>
            <a:ext cx="45720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50197" name="Text Box 30"/>
          <p:cNvSpPr txBox="1">
            <a:spLocks noChangeArrowheads="1"/>
          </p:cNvSpPr>
          <p:nvPr/>
        </p:nvSpPr>
        <p:spPr bwMode="auto">
          <a:xfrm>
            <a:off x="6553200" y="4379913"/>
            <a:ext cx="45720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Symbol" pitchFamily="18" charset="2"/>
              </a:rPr>
              <a:t>q</a:t>
            </a:r>
          </a:p>
        </p:txBody>
      </p:sp>
      <p:sp>
        <p:nvSpPr>
          <p:cNvPr id="50198" name="Text Box 31"/>
          <p:cNvSpPr txBox="1">
            <a:spLocks noChangeArrowheads="1"/>
          </p:cNvSpPr>
          <p:nvPr/>
        </p:nvSpPr>
        <p:spPr bwMode="auto">
          <a:xfrm>
            <a:off x="6248400" y="4922838"/>
            <a:ext cx="60960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Symbol" pitchFamily="18" charset="2"/>
              </a:rPr>
              <a:t>2q</a:t>
            </a:r>
          </a:p>
        </p:txBody>
      </p:sp>
      <p:sp>
        <p:nvSpPr>
          <p:cNvPr id="50199" name="Line 33"/>
          <p:cNvSpPr>
            <a:spLocks noChangeShapeType="1"/>
          </p:cNvSpPr>
          <p:nvPr/>
        </p:nvSpPr>
        <p:spPr bwMode="auto">
          <a:xfrm flipH="1" flipV="1">
            <a:off x="5181600" y="5402263"/>
            <a:ext cx="1600200" cy="8509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200" name="Text Box 34"/>
          <p:cNvSpPr txBox="1">
            <a:spLocks noChangeArrowheads="1"/>
          </p:cNvSpPr>
          <p:nvPr/>
        </p:nvSpPr>
        <p:spPr bwMode="auto">
          <a:xfrm>
            <a:off x="5715000" y="5380038"/>
            <a:ext cx="45720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Symbol" pitchFamily="18" charset="2"/>
              </a:rPr>
              <a:t>q</a:t>
            </a:r>
          </a:p>
        </p:txBody>
      </p:sp>
      <p:sp>
        <p:nvSpPr>
          <p:cNvPr id="50201" name="Line 35"/>
          <p:cNvSpPr>
            <a:spLocks noChangeShapeType="1"/>
          </p:cNvSpPr>
          <p:nvPr/>
        </p:nvSpPr>
        <p:spPr bwMode="auto">
          <a:xfrm>
            <a:off x="6934200" y="4618038"/>
            <a:ext cx="0" cy="1981200"/>
          </a:xfrm>
          <a:prstGeom prst="line">
            <a:avLst/>
          </a:prstGeom>
          <a:noFill/>
          <a:ln w="76200" cmpd="tri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202" name="Text Box 36"/>
          <p:cNvSpPr txBox="1">
            <a:spLocks noChangeArrowheads="1"/>
          </p:cNvSpPr>
          <p:nvPr/>
        </p:nvSpPr>
        <p:spPr bwMode="auto">
          <a:xfrm>
            <a:off x="7010400" y="5807075"/>
            <a:ext cx="1749425" cy="82232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Diffracted</a:t>
            </a:r>
          </a:p>
          <a:p>
            <a:r>
              <a:rPr lang="en-US"/>
              <a:t>beam</a:t>
            </a:r>
          </a:p>
        </p:txBody>
      </p: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5072063" y="4008438"/>
            <a:ext cx="2700337" cy="2667000"/>
            <a:chOff x="3195" y="2525"/>
            <a:chExt cx="1701" cy="1680"/>
          </a:xfrm>
        </p:grpSpPr>
        <p:grpSp>
          <p:nvGrpSpPr>
            <p:cNvPr id="50204" name="Group 37"/>
            <p:cNvGrpSpPr>
              <a:grpSpLocks/>
            </p:cNvGrpSpPr>
            <p:nvPr/>
          </p:nvGrpSpPr>
          <p:grpSpPr bwMode="auto">
            <a:xfrm rot="5142965">
              <a:off x="3099" y="2621"/>
              <a:ext cx="1680" cy="1488"/>
              <a:chOff x="1344" y="672"/>
              <a:chExt cx="1680" cy="1488"/>
            </a:xfrm>
          </p:grpSpPr>
          <p:sp>
            <p:nvSpPr>
              <p:cNvPr id="50212" name="Line 38"/>
              <p:cNvSpPr>
                <a:spLocks noChangeShapeType="1"/>
              </p:cNvSpPr>
              <p:nvPr/>
            </p:nvSpPr>
            <p:spPr bwMode="auto">
              <a:xfrm>
                <a:off x="1584" y="672"/>
                <a:ext cx="1440" cy="528"/>
              </a:xfrm>
              <a:prstGeom prst="line">
                <a:avLst/>
              </a:prstGeom>
              <a:noFill/>
              <a:ln w="7620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13" name="Line 39"/>
              <p:cNvSpPr>
                <a:spLocks noChangeShapeType="1"/>
              </p:cNvSpPr>
              <p:nvPr/>
            </p:nvSpPr>
            <p:spPr bwMode="auto">
              <a:xfrm>
                <a:off x="1536" y="864"/>
                <a:ext cx="1440" cy="528"/>
              </a:xfrm>
              <a:prstGeom prst="line">
                <a:avLst/>
              </a:prstGeom>
              <a:noFill/>
              <a:ln w="7620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14" name="Line 40"/>
              <p:cNvSpPr>
                <a:spLocks noChangeShapeType="1"/>
              </p:cNvSpPr>
              <p:nvPr/>
            </p:nvSpPr>
            <p:spPr bwMode="auto">
              <a:xfrm>
                <a:off x="1488" y="1056"/>
                <a:ext cx="1440" cy="528"/>
              </a:xfrm>
              <a:prstGeom prst="line">
                <a:avLst/>
              </a:prstGeom>
              <a:noFill/>
              <a:ln w="7620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15" name="Line 41"/>
              <p:cNvSpPr>
                <a:spLocks noChangeShapeType="1"/>
              </p:cNvSpPr>
              <p:nvPr/>
            </p:nvSpPr>
            <p:spPr bwMode="auto">
              <a:xfrm>
                <a:off x="1440" y="1248"/>
                <a:ext cx="1440" cy="528"/>
              </a:xfrm>
              <a:prstGeom prst="line">
                <a:avLst/>
              </a:prstGeom>
              <a:noFill/>
              <a:ln w="7620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16" name="Line 42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1440" cy="528"/>
              </a:xfrm>
              <a:prstGeom prst="line">
                <a:avLst/>
              </a:prstGeom>
              <a:noFill/>
              <a:ln w="7620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17" name="Line 43"/>
              <p:cNvSpPr>
                <a:spLocks noChangeShapeType="1"/>
              </p:cNvSpPr>
              <p:nvPr/>
            </p:nvSpPr>
            <p:spPr bwMode="auto">
              <a:xfrm>
                <a:off x="1344" y="1632"/>
                <a:ext cx="1440" cy="528"/>
              </a:xfrm>
              <a:prstGeom prst="line">
                <a:avLst/>
              </a:prstGeom>
              <a:noFill/>
              <a:ln w="7620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0205" name="Group 44"/>
            <p:cNvGrpSpPr>
              <a:grpSpLocks/>
            </p:cNvGrpSpPr>
            <p:nvPr/>
          </p:nvGrpSpPr>
          <p:grpSpPr bwMode="auto">
            <a:xfrm>
              <a:off x="3216" y="2574"/>
              <a:ext cx="1680" cy="1488"/>
              <a:chOff x="1344" y="672"/>
              <a:chExt cx="1680" cy="1488"/>
            </a:xfrm>
          </p:grpSpPr>
          <p:sp>
            <p:nvSpPr>
              <p:cNvPr id="50206" name="Line 45"/>
              <p:cNvSpPr>
                <a:spLocks noChangeShapeType="1"/>
              </p:cNvSpPr>
              <p:nvPr/>
            </p:nvSpPr>
            <p:spPr bwMode="auto">
              <a:xfrm>
                <a:off x="1584" y="672"/>
                <a:ext cx="1440" cy="528"/>
              </a:xfrm>
              <a:prstGeom prst="line">
                <a:avLst/>
              </a:prstGeom>
              <a:noFill/>
              <a:ln w="7620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07" name="Line 46"/>
              <p:cNvSpPr>
                <a:spLocks noChangeShapeType="1"/>
              </p:cNvSpPr>
              <p:nvPr/>
            </p:nvSpPr>
            <p:spPr bwMode="auto">
              <a:xfrm>
                <a:off x="1536" y="864"/>
                <a:ext cx="1440" cy="528"/>
              </a:xfrm>
              <a:prstGeom prst="line">
                <a:avLst/>
              </a:prstGeom>
              <a:noFill/>
              <a:ln w="7620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08" name="Line 47"/>
              <p:cNvSpPr>
                <a:spLocks noChangeShapeType="1"/>
              </p:cNvSpPr>
              <p:nvPr/>
            </p:nvSpPr>
            <p:spPr bwMode="auto">
              <a:xfrm>
                <a:off x="1488" y="1056"/>
                <a:ext cx="1440" cy="528"/>
              </a:xfrm>
              <a:prstGeom prst="line">
                <a:avLst/>
              </a:prstGeom>
              <a:noFill/>
              <a:ln w="7620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09" name="Line 48"/>
              <p:cNvSpPr>
                <a:spLocks noChangeShapeType="1"/>
              </p:cNvSpPr>
              <p:nvPr/>
            </p:nvSpPr>
            <p:spPr bwMode="auto">
              <a:xfrm>
                <a:off x="1440" y="1248"/>
                <a:ext cx="1440" cy="528"/>
              </a:xfrm>
              <a:prstGeom prst="line">
                <a:avLst/>
              </a:prstGeom>
              <a:noFill/>
              <a:ln w="7620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10" name="Line 49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1440" cy="528"/>
              </a:xfrm>
              <a:prstGeom prst="line">
                <a:avLst/>
              </a:prstGeom>
              <a:noFill/>
              <a:ln w="7620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11" name="Line 50"/>
              <p:cNvSpPr>
                <a:spLocks noChangeShapeType="1"/>
              </p:cNvSpPr>
              <p:nvPr/>
            </p:nvSpPr>
            <p:spPr bwMode="auto">
              <a:xfrm>
                <a:off x="1344" y="1632"/>
                <a:ext cx="1440" cy="528"/>
              </a:xfrm>
              <a:prstGeom prst="line">
                <a:avLst/>
              </a:prstGeom>
              <a:noFill/>
              <a:ln w="76200">
                <a:solidFill>
                  <a:schemeClr val="accent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9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9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44" grpId="0" animBg="1"/>
      <p:bldP spid="59395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512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512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1164D35-C11F-49B0-8C20-A227BE2304D5}" type="slidenum">
              <a:rPr lang="en-US" smtClean="0"/>
              <a:pPr/>
              <a:t>44</a:t>
            </a:fld>
            <a:endParaRPr lang="en-US" smtClean="0"/>
          </a:p>
        </p:txBody>
      </p:sp>
      <p:sp>
        <p:nvSpPr>
          <p:cNvPr id="5120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5105400" cy="457200"/>
          </a:xfrm>
        </p:spPr>
        <p:txBody>
          <a:bodyPr/>
          <a:lstStyle/>
          <a:p>
            <a:r>
              <a:rPr lang="en-US" smtClean="0">
                <a:cs typeface="Times New Roman" pitchFamily="18" charset="0"/>
              </a:rPr>
              <a:t>Mosaic Spread </a:t>
            </a:r>
          </a:p>
        </p:txBody>
      </p:sp>
      <p:sp>
        <p:nvSpPr>
          <p:cNvPr id="512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09600"/>
            <a:ext cx="8686800" cy="2057400"/>
          </a:xfrm>
        </p:spPr>
        <p:txBody>
          <a:bodyPr/>
          <a:lstStyle/>
          <a:p>
            <a:r>
              <a:rPr lang="en-US" smtClean="0">
                <a:cs typeface="Times New Roman" pitchFamily="18" charset="0"/>
              </a:rPr>
              <a:t>Crystal = a mosaic of sub-micron crystalline blocks </a:t>
            </a:r>
          </a:p>
          <a:p>
            <a:pPr lvl="1"/>
            <a:r>
              <a:rPr lang="en-US" smtClean="0">
                <a:cs typeface="Times New Roman" pitchFamily="18" charset="0"/>
              </a:rPr>
              <a:t>separated by fault lines or other defects.</a:t>
            </a:r>
          </a:p>
          <a:p>
            <a:pPr lvl="1"/>
            <a:r>
              <a:rPr lang="en-US" smtClean="0">
                <a:cs typeface="Times New Roman" pitchFamily="18" charset="0"/>
              </a:rPr>
              <a:t>The variation of orientation  0.15°.</a:t>
            </a:r>
          </a:p>
        </p:txBody>
      </p:sp>
      <p:sp>
        <p:nvSpPr>
          <p:cNvPr id="51207" name="Rectangle 4"/>
          <p:cNvSpPr>
            <a:spLocks noChangeArrowheads="1"/>
          </p:cNvSpPr>
          <p:nvPr/>
        </p:nvSpPr>
        <p:spPr bwMode="auto">
          <a:xfrm rot="-401412">
            <a:off x="3581400" y="4572000"/>
            <a:ext cx="762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8" name="Rectangle 5"/>
          <p:cNvSpPr>
            <a:spLocks noChangeArrowheads="1"/>
          </p:cNvSpPr>
          <p:nvPr/>
        </p:nvSpPr>
        <p:spPr bwMode="auto">
          <a:xfrm rot="168871">
            <a:off x="4495800" y="4572000"/>
            <a:ext cx="762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9" name="Rectangle 6"/>
          <p:cNvSpPr>
            <a:spLocks noChangeArrowheads="1"/>
          </p:cNvSpPr>
          <p:nvPr/>
        </p:nvSpPr>
        <p:spPr bwMode="auto">
          <a:xfrm rot="-75078">
            <a:off x="3276600" y="5181600"/>
            <a:ext cx="762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0" name="Rectangle 7"/>
          <p:cNvSpPr>
            <a:spLocks noChangeArrowheads="1"/>
          </p:cNvSpPr>
          <p:nvPr/>
        </p:nvSpPr>
        <p:spPr bwMode="auto">
          <a:xfrm rot="-376055">
            <a:off x="5105400" y="5181600"/>
            <a:ext cx="762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1" name="Rectangle 8"/>
          <p:cNvSpPr>
            <a:spLocks noChangeArrowheads="1"/>
          </p:cNvSpPr>
          <p:nvPr/>
        </p:nvSpPr>
        <p:spPr bwMode="auto">
          <a:xfrm rot="168871">
            <a:off x="4191000" y="5181600"/>
            <a:ext cx="762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2" name="Rectangle 9"/>
          <p:cNvSpPr>
            <a:spLocks noChangeArrowheads="1"/>
          </p:cNvSpPr>
          <p:nvPr/>
        </p:nvSpPr>
        <p:spPr bwMode="auto">
          <a:xfrm rot="-376055">
            <a:off x="3733800" y="5791200"/>
            <a:ext cx="762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3" name="Rectangle 10"/>
          <p:cNvSpPr>
            <a:spLocks noChangeArrowheads="1"/>
          </p:cNvSpPr>
          <p:nvPr/>
        </p:nvSpPr>
        <p:spPr bwMode="auto">
          <a:xfrm rot="443198">
            <a:off x="4648200" y="5791200"/>
            <a:ext cx="762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3581400" y="4572000"/>
            <a:ext cx="1676400" cy="528638"/>
            <a:chOff x="2256" y="2880"/>
            <a:chExt cx="1056" cy="333"/>
          </a:xfrm>
        </p:grpSpPr>
        <p:sp>
          <p:nvSpPr>
            <p:cNvPr id="51223" name="Line 11"/>
            <p:cNvSpPr>
              <a:spLocks noChangeShapeType="1"/>
            </p:cNvSpPr>
            <p:nvPr/>
          </p:nvSpPr>
          <p:spPr bwMode="auto">
            <a:xfrm flipV="1">
              <a:off x="2303" y="3023"/>
              <a:ext cx="432" cy="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24" name="Line 12"/>
            <p:cNvSpPr>
              <a:spLocks noChangeShapeType="1"/>
            </p:cNvSpPr>
            <p:nvPr/>
          </p:nvSpPr>
          <p:spPr bwMode="auto">
            <a:xfrm flipV="1">
              <a:off x="2256" y="2880"/>
              <a:ext cx="432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25" name="Line 13"/>
            <p:cNvSpPr>
              <a:spLocks noChangeShapeType="1"/>
            </p:cNvSpPr>
            <p:nvPr/>
          </p:nvSpPr>
          <p:spPr bwMode="auto">
            <a:xfrm flipV="1">
              <a:off x="2832" y="3072"/>
              <a:ext cx="48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26" name="Line 14"/>
            <p:cNvSpPr>
              <a:spLocks noChangeShapeType="1"/>
            </p:cNvSpPr>
            <p:nvPr/>
          </p:nvSpPr>
          <p:spPr bwMode="auto">
            <a:xfrm flipV="1">
              <a:off x="2832" y="2928"/>
              <a:ext cx="48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1752600" y="3048000"/>
            <a:ext cx="3124200" cy="1676400"/>
            <a:chOff x="1104" y="1920"/>
            <a:chExt cx="1968" cy="1056"/>
          </a:xfrm>
        </p:grpSpPr>
        <p:sp>
          <p:nvSpPr>
            <p:cNvPr id="51220" name="Line 18"/>
            <p:cNvSpPr>
              <a:spLocks noChangeShapeType="1"/>
            </p:cNvSpPr>
            <p:nvPr/>
          </p:nvSpPr>
          <p:spPr bwMode="auto">
            <a:xfrm>
              <a:off x="1296" y="2256"/>
              <a:ext cx="1200" cy="7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21" name="Line 19"/>
            <p:cNvSpPr>
              <a:spLocks noChangeShapeType="1"/>
            </p:cNvSpPr>
            <p:nvPr/>
          </p:nvSpPr>
          <p:spPr bwMode="auto">
            <a:xfrm>
              <a:off x="1872" y="2256"/>
              <a:ext cx="1200" cy="7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22" name="Text Box 20"/>
            <p:cNvSpPr txBox="1">
              <a:spLocks noChangeArrowheads="1"/>
            </p:cNvSpPr>
            <p:nvPr/>
          </p:nvSpPr>
          <p:spPr bwMode="auto">
            <a:xfrm>
              <a:off x="1104" y="1920"/>
              <a:ext cx="718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X-rays</a:t>
              </a:r>
            </a:p>
          </p:txBody>
        </p:sp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3641725" y="2971800"/>
            <a:ext cx="4632325" cy="1676400"/>
            <a:chOff x="2294" y="1872"/>
            <a:chExt cx="2918" cy="1056"/>
          </a:xfrm>
        </p:grpSpPr>
        <p:sp>
          <p:nvSpPr>
            <p:cNvPr id="51217" name="Line 21"/>
            <p:cNvSpPr>
              <a:spLocks noChangeShapeType="1"/>
            </p:cNvSpPr>
            <p:nvPr/>
          </p:nvSpPr>
          <p:spPr bwMode="auto">
            <a:xfrm flipV="1">
              <a:off x="2496" y="1872"/>
              <a:ext cx="192" cy="10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lg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8" name="Line 22"/>
            <p:cNvSpPr>
              <a:spLocks noChangeShapeType="1"/>
            </p:cNvSpPr>
            <p:nvPr/>
          </p:nvSpPr>
          <p:spPr bwMode="auto">
            <a:xfrm flipV="1">
              <a:off x="3072" y="1920"/>
              <a:ext cx="480" cy="10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lg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9" name="Text Box 23"/>
            <p:cNvSpPr txBox="1">
              <a:spLocks noChangeArrowheads="1"/>
            </p:cNvSpPr>
            <p:nvPr/>
          </p:nvSpPr>
          <p:spPr bwMode="auto">
            <a:xfrm>
              <a:off x="2294" y="2045"/>
              <a:ext cx="2918" cy="51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/>
                <a:t>Scattering in slightly different</a:t>
              </a:r>
              <a:br>
                <a:rPr lang="en-US"/>
              </a:br>
              <a:r>
                <a:rPr lang="en-US"/>
                <a:t>directions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532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532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D1D546-1EDD-48C0-9940-5E5F6419C1FF}" type="slidenum">
              <a:rPr lang="en-US" smtClean="0"/>
              <a:pPr/>
              <a:t>45</a:t>
            </a:fld>
            <a:endParaRPr lang="en-US" smtClean="0"/>
          </a:p>
        </p:txBody>
      </p:sp>
      <p:sp>
        <p:nvSpPr>
          <p:cNvPr id="53253" name="AutoShape 14"/>
          <p:cNvSpPr>
            <a:spLocks noChangeArrowheads="1"/>
          </p:cNvSpPr>
          <p:nvPr/>
        </p:nvSpPr>
        <p:spPr bwMode="auto">
          <a:xfrm rot="5400000">
            <a:off x="4953000" y="2743200"/>
            <a:ext cx="6400800" cy="1371600"/>
          </a:xfrm>
          <a:custGeom>
            <a:avLst/>
            <a:gdLst>
              <a:gd name="T0" fmla="*/ 1748628586 w 21600"/>
              <a:gd name="T1" fmla="*/ 43548300 h 21600"/>
              <a:gd name="T2" fmla="*/ 948385153 w 21600"/>
              <a:gd name="T3" fmla="*/ 87096600 h 21600"/>
              <a:gd name="T4" fmla="*/ 148141165 w 21600"/>
              <a:gd name="T5" fmla="*/ 43548300 h 21600"/>
              <a:gd name="T6" fmla="*/ 948385153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487 w 21600"/>
              <a:gd name="T13" fmla="*/ 3487 h 21600"/>
              <a:gd name="T14" fmla="*/ 18113 w 21600"/>
              <a:gd name="T15" fmla="*/ 181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3374" y="21600"/>
                </a:lnTo>
                <a:lnTo>
                  <a:pt x="18226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Still Photography </a:t>
            </a:r>
          </a:p>
        </p:txBody>
      </p:sp>
      <p:sp>
        <p:nvSpPr>
          <p:cNvPr id="532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Reciprocal lattice points on lattice planes.</a:t>
            </a:r>
          </a:p>
          <a:p>
            <a:r>
              <a:rPr lang="en-US" smtClean="0">
                <a:cs typeface="Times New Roman" pitchFamily="18" charset="0"/>
              </a:rPr>
              <a:t>All diffracting relps at intersection of plane &amp; Ewald  sphere.</a:t>
            </a:r>
          </a:p>
          <a:p>
            <a:r>
              <a:rPr lang="en-US" smtClean="0">
                <a:cs typeface="Times New Roman" pitchFamily="18" charset="0"/>
              </a:rPr>
              <a:t>Intersection is a circle </a:t>
            </a:r>
          </a:p>
          <a:p>
            <a:r>
              <a:rPr lang="en-US" smtClean="0">
                <a:cs typeface="Times New Roman" pitchFamily="18" charset="0"/>
              </a:rPr>
              <a:t>Projected to film at an angle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smtClean="0">
                <a:cs typeface="Times New Roman" pitchFamily="18" charset="0"/>
              </a:rPr>
              <a:t> ellipse</a:t>
            </a:r>
          </a:p>
          <a:p>
            <a:pPr lvl="1"/>
            <a:r>
              <a:rPr lang="en-US" smtClean="0">
                <a:cs typeface="Times New Roman" pitchFamily="18" charset="0"/>
              </a:rPr>
              <a:t>If film 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</a:t>
            </a:r>
            <a:r>
              <a:rPr lang="en-US" smtClean="0">
                <a:cs typeface="Times New Roman" pitchFamily="18" charset="0"/>
              </a:rPr>
              <a:t> incident beam.</a:t>
            </a:r>
          </a:p>
          <a:p>
            <a:r>
              <a:rPr lang="en-US" smtClean="0">
                <a:cs typeface="Times New Roman" pitchFamily="18" charset="0"/>
              </a:rPr>
              <a:t>Reflections on ellipse.</a:t>
            </a:r>
          </a:p>
        </p:txBody>
      </p:sp>
      <p:sp>
        <p:nvSpPr>
          <p:cNvPr id="53256" name="Oval 4"/>
          <p:cNvSpPr>
            <a:spLocks noChangeArrowheads="1"/>
          </p:cNvSpPr>
          <p:nvPr/>
        </p:nvSpPr>
        <p:spPr bwMode="auto">
          <a:xfrm>
            <a:off x="762000" y="4419600"/>
            <a:ext cx="2133600" cy="21336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7" name="Oval 5"/>
          <p:cNvSpPr>
            <a:spLocks noChangeArrowheads="1"/>
          </p:cNvSpPr>
          <p:nvPr/>
        </p:nvSpPr>
        <p:spPr bwMode="auto">
          <a:xfrm rot="-553451">
            <a:off x="762000" y="5257800"/>
            <a:ext cx="2133600" cy="4572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6"/>
          <p:cNvSpPr>
            <a:spLocks noChangeShapeType="1"/>
          </p:cNvSpPr>
          <p:nvPr/>
        </p:nvSpPr>
        <p:spPr bwMode="auto">
          <a:xfrm>
            <a:off x="381000" y="5334000"/>
            <a:ext cx="22098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133600" y="4876800"/>
            <a:ext cx="914400" cy="1219200"/>
            <a:chOff x="1344" y="3072"/>
            <a:chExt cx="576" cy="768"/>
          </a:xfrm>
        </p:grpSpPr>
        <p:sp>
          <p:nvSpPr>
            <p:cNvPr id="53267" name="Rectangle 7"/>
            <p:cNvSpPr>
              <a:spLocks noChangeArrowheads="1"/>
            </p:cNvSpPr>
            <p:nvPr/>
          </p:nvSpPr>
          <p:spPr bwMode="auto">
            <a:xfrm rot="-673596">
              <a:off x="1344" y="3072"/>
              <a:ext cx="576" cy="7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68" name="Oval 8"/>
            <p:cNvSpPr>
              <a:spLocks noChangeArrowheads="1"/>
            </p:cNvSpPr>
            <p:nvPr/>
          </p:nvSpPr>
          <p:spPr bwMode="auto">
            <a:xfrm rot="-940234">
              <a:off x="1440" y="3072"/>
              <a:ext cx="288" cy="384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7354" name="Line 10"/>
          <p:cNvSpPr>
            <a:spLocks noChangeShapeType="1"/>
          </p:cNvSpPr>
          <p:nvPr/>
        </p:nvSpPr>
        <p:spPr bwMode="auto">
          <a:xfrm flipV="1">
            <a:off x="1676400" y="990600"/>
            <a:ext cx="6400800" cy="44196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V="1">
            <a:off x="1676400" y="2286000"/>
            <a:ext cx="6019800" cy="31242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262" name="Oval 15"/>
          <p:cNvSpPr>
            <a:spLocks noChangeArrowheads="1"/>
          </p:cNvSpPr>
          <p:nvPr/>
        </p:nvSpPr>
        <p:spPr bwMode="auto">
          <a:xfrm>
            <a:off x="7696200" y="990600"/>
            <a:ext cx="762000" cy="4800600"/>
          </a:xfrm>
          <a:prstGeom prst="ellipse">
            <a:avLst/>
          </a:prstGeom>
          <a:noFill/>
          <a:ln w="7620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>
            <a:off x="1676400" y="5410200"/>
            <a:ext cx="6324600" cy="3810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V="1">
            <a:off x="1752600" y="3886200"/>
            <a:ext cx="5943600" cy="15240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63" name="Line 19"/>
          <p:cNvSpPr>
            <a:spLocks noChangeShapeType="1"/>
          </p:cNvSpPr>
          <p:nvPr/>
        </p:nvSpPr>
        <p:spPr bwMode="auto">
          <a:xfrm flipV="1">
            <a:off x="1752600" y="2514600"/>
            <a:ext cx="6705600" cy="28956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64" name="Line 20"/>
          <p:cNvSpPr>
            <a:spLocks noChangeShapeType="1"/>
          </p:cNvSpPr>
          <p:nvPr/>
        </p:nvSpPr>
        <p:spPr bwMode="auto">
          <a:xfrm flipV="1">
            <a:off x="1752600" y="4800600"/>
            <a:ext cx="6629400" cy="6096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7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7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7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7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4" grpId="0" animBg="1"/>
      <p:bldP spid="57355" grpId="0" animBg="1"/>
      <p:bldP spid="57360" grpId="0" animBg="1"/>
      <p:bldP spid="57362" grpId="0" animBg="1"/>
      <p:bldP spid="57363" grpId="0" animBg="1"/>
      <p:bldP spid="57364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542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542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B988E6-7B76-4D97-9C45-0D63539C8304}" type="slidenum">
              <a:rPr lang="en-US" smtClean="0"/>
              <a:pPr/>
              <a:t>46</a:t>
            </a:fld>
            <a:endParaRPr lang="en-US" smtClean="0"/>
          </a:p>
        </p:txBody>
      </p:sp>
      <p:sp>
        <p:nvSpPr>
          <p:cNvPr id="56341" name="AutoShape 21"/>
          <p:cNvSpPr>
            <a:spLocks noChangeArrowheads="1"/>
          </p:cNvSpPr>
          <p:nvPr/>
        </p:nvSpPr>
        <p:spPr bwMode="auto">
          <a:xfrm rot="5400000">
            <a:off x="4343400" y="2743200"/>
            <a:ext cx="6400800" cy="1371600"/>
          </a:xfrm>
          <a:custGeom>
            <a:avLst/>
            <a:gdLst>
              <a:gd name="T0" fmla="*/ 1748628586 w 21600"/>
              <a:gd name="T1" fmla="*/ 43548300 h 21600"/>
              <a:gd name="T2" fmla="*/ 948385153 w 21600"/>
              <a:gd name="T3" fmla="*/ 87096600 h 21600"/>
              <a:gd name="T4" fmla="*/ 148141165 w 21600"/>
              <a:gd name="T5" fmla="*/ 43548300 h 21600"/>
              <a:gd name="T6" fmla="*/ 948385153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487 w 21600"/>
              <a:gd name="T13" fmla="*/ 3487 h 21600"/>
              <a:gd name="T14" fmla="*/ 18113 w 21600"/>
              <a:gd name="T15" fmla="*/ 181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3374" y="21600"/>
                </a:lnTo>
                <a:lnTo>
                  <a:pt x="18226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6" name="Oval 26"/>
          <p:cNvSpPr>
            <a:spLocks noChangeArrowheads="1"/>
          </p:cNvSpPr>
          <p:nvPr/>
        </p:nvSpPr>
        <p:spPr bwMode="auto">
          <a:xfrm>
            <a:off x="6911975" y="1600200"/>
            <a:ext cx="1092200" cy="3276600"/>
          </a:xfrm>
          <a:prstGeom prst="ellipse">
            <a:avLst/>
          </a:prstGeom>
          <a:solidFill>
            <a:srgbClr val="99FF66"/>
          </a:solidFill>
          <a:ln w="7620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2457450" y="2743200"/>
            <a:ext cx="1352550" cy="2133600"/>
            <a:chOff x="1248" y="2160"/>
            <a:chExt cx="1008" cy="1344"/>
          </a:xfrm>
        </p:grpSpPr>
        <p:sp>
          <p:nvSpPr>
            <p:cNvPr id="54295" name="Rectangle 17"/>
            <p:cNvSpPr>
              <a:spLocks noChangeArrowheads="1"/>
            </p:cNvSpPr>
            <p:nvPr/>
          </p:nvSpPr>
          <p:spPr bwMode="auto">
            <a:xfrm rot="-673596">
              <a:off x="1248" y="2160"/>
              <a:ext cx="1008" cy="1344"/>
            </a:xfrm>
            <a:prstGeom prst="rect">
              <a:avLst/>
            </a:prstGeom>
            <a:solidFill>
              <a:srgbClr val="00FF00">
                <a:alpha val="50195"/>
              </a:srgb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6" name="Oval 18"/>
            <p:cNvSpPr>
              <a:spLocks noChangeArrowheads="1"/>
            </p:cNvSpPr>
            <p:nvPr/>
          </p:nvSpPr>
          <p:spPr bwMode="auto">
            <a:xfrm rot="-940234">
              <a:off x="1464" y="2352"/>
              <a:ext cx="504" cy="672"/>
            </a:xfrm>
            <a:prstGeom prst="ellipse">
              <a:avLst/>
            </a:prstGeom>
            <a:solidFill>
              <a:srgbClr val="00FF00">
                <a:alpha val="50195"/>
              </a:srgb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42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Zones 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85800"/>
            <a:ext cx="8839200" cy="1219200"/>
          </a:xfrm>
        </p:spPr>
        <p:txBody>
          <a:bodyPr/>
          <a:lstStyle/>
          <a:p>
            <a:r>
              <a:rPr lang="en-US" smtClean="0">
                <a:cs typeface="Times New Roman" pitchFamily="18" charset="0"/>
              </a:rPr>
              <a:t>Not one, but a set of || planes.</a:t>
            </a:r>
          </a:p>
          <a:p>
            <a:r>
              <a:rPr lang="en-US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smtClean="0">
                <a:cs typeface="Times New Roman" pitchFamily="18" charset="0"/>
              </a:rPr>
              <a:t> concentric ellipses of reflections.</a:t>
            </a:r>
          </a:p>
        </p:txBody>
      </p:sp>
      <p:sp>
        <p:nvSpPr>
          <p:cNvPr id="54282" name="Oval 4"/>
          <p:cNvSpPr>
            <a:spLocks noChangeArrowheads="1"/>
          </p:cNvSpPr>
          <p:nvPr/>
        </p:nvSpPr>
        <p:spPr bwMode="auto">
          <a:xfrm>
            <a:off x="1295400" y="2757488"/>
            <a:ext cx="2133600" cy="21336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3" name="Oval 5"/>
          <p:cNvSpPr>
            <a:spLocks noChangeArrowheads="1"/>
          </p:cNvSpPr>
          <p:nvPr/>
        </p:nvSpPr>
        <p:spPr bwMode="auto">
          <a:xfrm rot="-553451">
            <a:off x="1295400" y="3595688"/>
            <a:ext cx="2133600" cy="4572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4" name="Line 6"/>
          <p:cNvSpPr>
            <a:spLocks noChangeShapeType="1"/>
          </p:cNvSpPr>
          <p:nvPr/>
        </p:nvSpPr>
        <p:spPr bwMode="auto">
          <a:xfrm>
            <a:off x="914400" y="3671888"/>
            <a:ext cx="22098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2743200" y="3214688"/>
            <a:ext cx="762000" cy="1219200"/>
            <a:chOff x="1344" y="3072"/>
            <a:chExt cx="576" cy="768"/>
          </a:xfrm>
        </p:grpSpPr>
        <p:sp>
          <p:nvSpPr>
            <p:cNvPr id="54293" name="Rectangle 8"/>
            <p:cNvSpPr>
              <a:spLocks noChangeArrowheads="1"/>
            </p:cNvSpPr>
            <p:nvPr/>
          </p:nvSpPr>
          <p:spPr bwMode="auto">
            <a:xfrm rot="-673596">
              <a:off x="1344" y="3072"/>
              <a:ext cx="576" cy="768"/>
            </a:xfrm>
            <a:prstGeom prst="rect">
              <a:avLst/>
            </a:prstGeom>
            <a:solidFill>
              <a:schemeClr val="folHlink">
                <a:alpha val="50195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4" name="Oval 9"/>
            <p:cNvSpPr>
              <a:spLocks noChangeArrowheads="1"/>
            </p:cNvSpPr>
            <p:nvPr/>
          </p:nvSpPr>
          <p:spPr bwMode="auto">
            <a:xfrm rot="-940234">
              <a:off x="1440" y="3072"/>
              <a:ext cx="288" cy="384"/>
            </a:xfrm>
            <a:prstGeom prst="ellipse">
              <a:avLst/>
            </a:prstGeom>
            <a:solidFill>
              <a:schemeClr val="folHlink">
                <a:alpha val="50195"/>
              </a:scheme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2862263" y="3367088"/>
            <a:ext cx="457200" cy="609600"/>
            <a:chOff x="1344" y="3072"/>
            <a:chExt cx="576" cy="768"/>
          </a:xfrm>
        </p:grpSpPr>
        <p:sp>
          <p:nvSpPr>
            <p:cNvPr id="54291" name="Rectangle 11"/>
            <p:cNvSpPr>
              <a:spLocks noChangeArrowheads="1"/>
            </p:cNvSpPr>
            <p:nvPr/>
          </p:nvSpPr>
          <p:spPr bwMode="auto">
            <a:xfrm rot="-673596">
              <a:off x="1344" y="3072"/>
              <a:ext cx="576" cy="768"/>
            </a:xfrm>
            <a:prstGeom prst="rect">
              <a:avLst/>
            </a:prstGeom>
            <a:solidFill>
              <a:srgbClr val="00CCFF">
                <a:alpha val="50195"/>
              </a:srgb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2" name="Oval 12"/>
            <p:cNvSpPr>
              <a:spLocks noChangeArrowheads="1"/>
            </p:cNvSpPr>
            <p:nvPr/>
          </p:nvSpPr>
          <p:spPr bwMode="auto">
            <a:xfrm rot="-940234">
              <a:off x="1440" y="3072"/>
              <a:ext cx="288" cy="384"/>
            </a:xfrm>
            <a:prstGeom prst="ellipse">
              <a:avLst/>
            </a:prstGeom>
            <a:solidFill>
              <a:srgbClr val="00CCFF">
                <a:alpha val="50195"/>
              </a:srgb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6342" name="Line 22"/>
          <p:cNvSpPr>
            <a:spLocks noChangeShapeType="1"/>
          </p:cNvSpPr>
          <p:nvPr/>
        </p:nvSpPr>
        <p:spPr bwMode="auto">
          <a:xfrm>
            <a:off x="3124200" y="3810000"/>
            <a:ext cx="41910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43" name="Oval 23"/>
          <p:cNvSpPr>
            <a:spLocks noChangeArrowheads="1"/>
          </p:cNvSpPr>
          <p:nvPr/>
        </p:nvSpPr>
        <p:spPr bwMode="auto">
          <a:xfrm>
            <a:off x="7086600" y="2133600"/>
            <a:ext cx="685800" cy="2057400"/>
          </a:xfrm>
          <a:prstGeom prst="ellipse">
            <a:avLst/>
          </a:prstGeom>
          <a:solidFill>
            <a:schemeClr val="folHlink"/>
          </a:solidFill>
          <a:ln w="7620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5" name="Oval 25"/>
          <p:cNvSpPr>
            <a:spLocks noChangeArrowheads="1"/>
          </p:cNvSpPr>
          <p:nvPr/>
        </p:nvSpPr>
        <p:spPr bwMode="auto">
          <a:xfrm flipH="1">
            <a:off x="7239000" y="2590800"/>
            <a:ext cx="381000" cy="1143000"/>
          </a:xfrm>
          <a:prstGeom prst="ellipse">
            <a:avLst/>
          </a:prstGeom>
          <a:solidFill>
            <a:srgbClr val="6699FF"/>
          </a:solidFill>
          <a:ln w="7620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7" name="Rectangle 27"/>
          <p:cNvSpPr>
            <a:spLocks noChangeArrowheads="1"/>
          </p:cNvSpPr>
          <p:nvPr/>
        </p:nvSpPr>
        <p:spPr bwMode="auto">
          <a:xfrm>
            <a:off x="152400" y="5105400"/>
            <a:ext cx="883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800">
                <a:cs typeface="Times New Roman" pitchFamily="18" charset="0"/>
              </a:rPr>
              <a:t>Direct beam </a:t>
            </a:r>
            <a:r>
              <a:rPr lang="en-US" sz="2800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800">
                <a:cs typeface="Times New Roman" pitchFamily="18" charset="0"/>
              </a:rPr>
              <a:t> reflection F000; layer 0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800">
                <a:cs typeface="Times New Roman" pitchFamily="18" charset="0"/>
              </a:rPr>
              <a:t>Layers –1, -2, … inside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800">
                <a:cs typeface="Times New Roman" pitchFamily="18" charset="0"/>
              </a:rPr>
              <a:t>Layers +1, 2, 3, … outside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6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4" presetClass="entr" presetSubtype="3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563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4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563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4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1" dur="500"/>
                                        <p:tgtEl>
                                          <p:spTgt spid="563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4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5" dur="500"/>
                                        <p:tgtEl>
                                          <p:spTgt spid="563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41" grpId="0" animBg="1"/>
      <p:bldP spid="56346" grpId="0" animBg="1"/>
      <p:bldP spid="56323" grpId="0" build="p" autoUpdateAnimBg="0"/>
      <p:bldP spid="56342" grpId="0" animBg="1"/>
      <p:bldP spid="56343" grpId="0" animBg="1"/>
      <p:bldP spid="56345" grpId="0" animBg="1"/>
      <p:bldP spid="56347" grpId="0" build="p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552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553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D55C163-B2BB-40E6-B4B9-6E53AE0E298E}" type="slidenum">
              <a:rPr lang="en-US" smtClean="0"/>
              <a:pPr/>
              <a:t>47</a:t>
            </a:fld>
            <a:endParaRPr lang="en-US" smtClean="0"/>
          </a:p>
        </p:txBody>
      </p:sp>
      <p:sp>
        <p:nvSpPr>
          <p:cNvPr id="553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Zones - example</a:t>
            </a:r>
          </a:p>
        </p:txBody>
      </p:sp>
      <p:sp>
        <p:nvSpPr>
          <p:cNvPr id="553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0"/>
            <a:ext cx="2514600" cy="3429000"/>
          </a:xfrm>
        </p:spPr>
        <p:txBody>
          <a:bodyPr/>
          <a:lstStyle/>
          <a:p>
            <a:r>
              <a:rPr lang="en-US" smtClean="0"/>
              <a:t>Crystal rotated</a:t>
            </a:r>
          </a:p>
          <a:p>
            <a:pPr lvl="1"/>
            <a:r>
              <a:rPr lang="en-US" smtClean="0"/>
              <a:t>(a little)</a:t>
            </a:r>
          </a:p>
        </p:txBody>
      </p:sp>
      <p:pic>
        <p:nvPicPr>
          <p:cNvPr id="55303" name="Picture 4" descr="diffrac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609600"/>
            <a:ext cx="5967413" cy="596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563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563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5A2CAA-8C31-496E-9A13-1B85701DD571}" type="slidenum">
              <a:rPr lang="en-US" smtClean="0"/>
              <a:pPr/>
              <a:t>48</a:t>
            </a:fld>
            <a:endParaRPr lang="en-US" smtClean="0"/>
          </a:p>
        </p:txBody>
      </p:sp>
      <p:sp>
        <p:nvSpPr>
          <p:cNvPr id="5632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4038600" cy="457200"/>
          </a:xfrm>
        </p:spPr>
        <p:txBody>
          <a:bodyPr/>
          <a:lstStyle/>
          <a:p>
            <a:r>
              <a:rPr lang="en-US" smtClean="0"/>
              <a:t>Moving the crystal</a:t>
            </a:r>
          </a:p>
        </p:txBody>
      </p:sp>
      <p:sp>
        <p:nvSpPr>
          <p:cNvPr id="563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209800"/>
            <a:ext cx="6324600" cy="4191000"/>
          </a:xfrm>
          <a:noFill/>
        </p:spPr>
        <p:txBody>
          <a:bodyPr/>
          <a:lstStyle/>
          <a:p>
            <a:r>
              <a:rPr lang="en-US" smtClean="0"/>
              <a:t>Still crystal </a:t>
            </a:r>
            <a:br>
              <a:rPr lang="en-US" smtClean="0"/>
            </a:br>
            <a:r>
              <a:rPr lang="en-US" smtClean="0">
                <a:sym typeface="Wingdings" pitchFamily="2" charset="2"/>
              </a:rPr>
              <a:t></a:t>
            </a:r>
            <a:r>
              <a:rPr lang="en-US" smtClean="0"/>
              <a:t> few spots on each ellipse</a:t>
            </a:r>
          </a:p>
          <a:p>
            <a:r>
              <a:rPr lang="en-US" smtClean="0"/>
              <a:t>Rotate crystal</a:t>
            </a:r>
          </a:p>
          <a:p>
            <a:pPr lvl="1"/>
            <a:r>
              <a:rPr lang="en-US" smtClean="0"/>
              <a:t>Red regions pass through Ewald sphere</a:t>
            </a:r>
          </a:p>
          <a:p>
            <a:pPr lvl="1"/>
            <a:r>
              <a:rPr lang="en-US" smtClean="0"/>
              <a:t>Additional reflections seen</a:t>
            </a:r>
          </a:p>
        </p:txBody>
      </p:sp>
      <p:sp>
        <p:nvSpPr>
          <p:cNvPr id="56327" name="Arc 7"/>
          <p:cNvSpPr>
            <a:spLocks/>
          </p:cNvSpPr>
          <p:nvPr/>
        </p:nvSpPr>
        <p:spPr bwMode="auto">
          <a:xfrm>
            <a:off x="2992438" y="1206500"/>
            <a:ext cx="5384800" cy="5002213"/>
          </a:xfrm>
          <a:custGeom>
            <a:avLst/>
            <a:gdLst>
              <a:gd name="T0" fmla="*/ 0 w 28666"/>
              <a:gd name="T1" fmla="*/ 41917718 h 26630"/>
              <a:gd name="T2" fmla="*/ 990553846 w 28666"/>
              <a:gd name="T3" fmla="*/ 939621951 h 26630"/>
              <a:gd name="T4" fmla="*/ 249332270 w 28666"/>
              <a:gd name="T5" fmla="*/ 762141871 h 26630"/>
              <a:gd name="T6" fmla="*/ 0 60000 65536"/>
              <a:gd name="T7" fmla="*/ 0 60000 65536"/>
              <a:gd name="T8" fmla="*/ 0 60000 65536"/>
              <a:gd name="T9" fmla="*/ 0 w 28666"/>
              <a:gd name="T10" fmla="*/ 0 h 26630"/>
              <a:gd name="T11" fmla="*/ 28666 w 28666"/>
              <a:gd name="T12" fmla="*/ 26630 h 2663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666" h="26630" fill="none" extrusionOk="0">
                <a:moveTo>
                  <a:pt x="0" y="1188"/>
                </a:moveTo>
                <a:cubicBezTo>
                  <a:pt x="2272" y="401"/>
                  <a:pt x="4660" y="-1"/>
                  <a:pt x="7066" y="0"/>
                </a:cubicBezTo>
                <a:cubicBezTo>
                  <a:pt x="18995" y="0"/>
                  <a:pt x="28666" y="9670"/>
                  <a:pt x="28666" y="21600"/>
                </a:cubicBezTo>
                <a:cubicBezTo>
                  <a:pt x="28666" y="23294"/>
                  <a:pt x="28466" y="24982"/>
                  <a:pt x="28072" y="26630"/>
                </a:cubicBezTo>
              </a:path>
              <a:path w="28666" h="26630" stroke="0" extrusionOk="0">
                <a:moveTo>
                  <a:pt x="0" y="1188"/>
                </a:moveTo>
                <a:cubicBezTo>
                  <a:pt x="2272" y="401"/>
                  <a:pt x="4660" y="-1"/>
                  <a:pt x="7066" y="0"/>
                </a:cubicBezTo>
                <a:cubicBezTo>
                  <a:pt x="18995" y="0"/>
                  <a:pt x="28666" y="9670"/>
                  <a:pt x="28666" y="21600"/>
                </a:cubicBezTo>
                <a:cubicBezTo>
                  <a:pt x="28666" y="23294"/>
                  <a:pt x="28466" y="24982"/>
                  <a:pt x="28072" y="26630"/>
                </a:cubicBezTo>
                <a:lnTo>
                  <a:pt x="7066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8" name="Line 8"/>
          <p:cNvSpPr>
            <a:spLocks noChangeShapeType="1"/>
          </p:cNvSpPr>
          <p:nvPr/>
        </p:nvSpPr>
        <p:spPr bwMode="auto">
          <a:xfrm>
            <a:off x="5562600" y="5105400"/>
            <a:ext cx="2798763" cy="39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56329" name="Group 15"/>
          <p:cNvGrpSpPr>
            <a:grpSpLocks/>
          </p:cNvGrpSpPr>
          <p:nvPr/>
        </p:nvGrpSpPr>
        <p:grpSpPr bwMode="auto">
          <a:xfrm>
            <a:off x="5259388" y="609600"/>
            <a:ext cx="3579812" cy="4892675"/>
            <a:chOff x="1296" y="1824"/>
            <a:chExt cx="1440" cy="1968"/>
          </a:xfrm>
        </p:grpSpPr>
        <p:sp>
          <p:nvSpPr>
            <p:cNvPr id="56340" name="Line 10"/>
            <p:cNvSpPr>
              <a:spLocks noChangeShapeType="1"/>
            </p:cNvSpPr>
            <p:nvPr/>
          </p:nvSpPr>
          <p:spPr bwMode="auto">
            <a:xfrm flipH="1" flipV="1">
              <a:off x="1584" y="1968"/>
              <a:ext cx="1152" cy="168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41" name="Line 11"/>
            <p:cNvSpPr>
              <a:spLocks noChangeShapeType="1"/>
            </p:cNvSpPr>
            <p:nvPr/>
          </p:nvSpPr>
          <p:spPr bwMode="auto">
            <a:xfrm flipH="1" flipV="1">
              <a:off x="1296" y="1824"/>
              <a:ext cx="1344" cy="196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4564063" y="577850"/>
            <a:ext cx="3817937" cy="4892675"/>
            <a:chOff x="2875" y="364"/>
            <a:chExt cx="2405" cy="3082"/>
          </a:xfrm>
        </p:grpSpPr>
        <p:grpSp>
          <p:nvGrpSpPr>
            <p:cNvPr id="56331" name="Group 14"/>
            <p:cNvGrpSpPr>
              <a:grpSpLocks/>
            </p:cNvGrpSpPr>
            <p:nvPr/>
          </p:nvGrpSpPr>
          <p:grpSpPr bwMode="auto">
            <a:xfrm rot="-637980">
              <a:off x="2937" y="364"/>
              <a:ext cx="2255" cy="3082"/>
              <a:chOff x="1296" y="1824"/>
              <a:chExt cx="1440" cy="1968"/>
            </a:xfrm>
          </p:grpSpPr>
          <p:sp>
            <p:nvSpPr>
              <p:cNvPr id="56338" name="Line 12"/>
              <p:cNvSpPr>
                <a:spLocks noChangeShapeType="1"/>
              </p:cNvSpPr>
              <p:nvPr/>
            </p:nvSpPr>
            <p:spPr bwMode="auto">
              <a:xfrm flipH="1" flipV="1">
                <a:off x="1584" y="1968"/>
                <a:ext cx="1152" cy="1680"/>
              </a:xfrm>
              <a:prstGeom prst="line">
                <a:avLst/>
              </a:prstGeom>
              <a:noFill/>
              <a:ln w="2857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39" name="Line 13"/>
              <p:cNvSpPr>
                <a:spLocks noChangeShapeType="1"/>
              </p:cNvSpPr>
              <p:nvPr/>
            </p:nvSpPr>
            <p:spPr bwMode="auto">
              <a:xfrm flipH="1" flipV="1">
                <a:off x="1296" y="1824"/>
                <a:ext cx="1344" cy="1968"/>
              </a:xfrm>
              <a:prstGeom prst="line">
                <a:avLst/>
              </a:prstGeom>
              <a:noFill/>
              <a:ln w="2857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6332" name="Group 22"/>
            <p:cNvGrpSpPr>
              <a:grpSpLocks/>
            </p:cNvGrpSpPr>
            <p:nvPr/>
          </p:nvGrpSpPr>
          <p:grpSpPr bwMode="auto">
            <a:xfrm>
              <a:off x="2875" y="768"/>
              <a:ext cx="2405" cy="2077"/>
              <a:chOff x="2862" y="788"/>
              <a:chExt cx="2405" cy="2077"/>
            </a:xfrm>
          </p:grpSpPr>
          <p:sp>
            <p:nvSpPr>
              <p:cNvPr id="56333" name="Arc 16"/>
              <p:cNvSpPr>
                <a:spLocks/>
              </p:cNvSpPr>
              <p:nvPr/>
            </p:nvSpPr>
            <p:spPr bwMode="auto">
              <a:xfrm flipH="1">
                <a:off x="3764" y="1136"/>
                <a:ext cx="376" cy="150"/>
              </a:xfrm>
              <a:custGeom>
                <a:avLst/>
                <a:gdLst>
                  <a:gd name="T0" fmla="*/ 0 w 21600"/>
                  <a:gd name="T1" fmla="*/ 0 h 21600"/>
                  <a:gd name="T2" fmla="*/ 7 w 21600"/>
                  <a:gd name="T3" fmla="*/ 1 h 21600"/>
                  <a:gd name="T4" fmla="*/ 0 w 21600"/>
                  <a:gd name="T5" fmla="*/ 1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334" name="Arc 17"/>
              <p:cNvSpPr>
                <a:spLocks/>
              </p:cNvSpPr>
              <p:nvPr/>
            </p:nvSpPr>
            <p:spPr bwMode="auto">
              <a:xfrm flipH="1">
                <a:off x="3313" y="985"/>
                <a:ext cx="376" cy="226"/>
              </a:xfrm>
              <a:custGeom>
                <a:avLst/>
                <a:gdLst>
                  <a:gd name="T0" fmla="*/ 0 w 21600"/>
                  <a:gd name="T1" fmla="*/ 0 h 21600"/>
                  <a:gd name="T2" fmla="*/ 7 w 21600"/>
                  <a:gd name="T3" fmla="*/ 2 h 21600"/>
                  <a:gd name="T4" fmla="*/ 0 w 21600"/>
                  <a:gd name="T5" fmla="*/ 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335" name="Line 18"/>
              <p:cNvSpPr>
                <a:spLocks noChangeShapeType="1"/>
              </p:cNvSpPr>
              <p:nvPr/>
            </p:nvSpPr>
            <p:spPr bwMode="auto">
              <a:xfrm flipH="1" flipV="1">
                <a:off x="3238" y="835"/>
                <a:ext cx="451" cy="451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36" name="Line 19"/>
              <p:cNvSpPr>
                <a:spLocks noChangeShapeType="1"/>
              </p:cNvSpPr>
              <p:nvPr/>
            </p:nvSpPr>
            <p:spPr bwMode="auto">
              <a:xfrm flipH="1" flipV="1">
                <a:off x="2862" y="788"/>
                <a:ext cx="451" cy="451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37" name="Line 20"/>
              <p:cNvSpPr>
                <a:spLocks noChangeShapeType="1"/>
              </p:cNvSpPr>
              <p:nvPr/>
            </p:nvSpPr>
            <p:spPr bwMode="auto">
              <a:xfrm flipH="1" flipV="1">
                <a:off x="5117" y="2714"/>
                <a:ext cx="150" cy="151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573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573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75D04B1-C2C2-4520-80B7-383339B6281F}" type="slidenum">
              <a:rPr lang="en-US" smtClean="0"/>
              <a:pPr/>
              <a:t>49</a:t>
            </a:fld>
            <a:endParaRPr lang="en-US" smtClean="0"/>
          </a:p>
        </p:txBody>
      </p:sp>
      <p:sp>
        <p:nvSpPr>
          <p:cNvPr id="5734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15400" cy="457200"/>
          </a:xfrm>
        </p:spPr>
        <p:txBody>
          <a:bodyPr/>
          <a:lstStyle/>
          <a:p>
            <a:r>
              <a:rPr lang="en-US" smtClean="0"/>
              <a:t>Diffraction of moving crystal</a:t>
            </a:r>
          </a:p>
        </p:txBody>
      </p:sp>
      <p:sp>
        <p:nvSpPr>
          <p:cNvPr id="573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762000"/>
            <a:ext cx="6629400" cy="2133600"/>
          </a:xfrm>
          <a:noFill/>
        </p:spPr>
        <p:txBody>
          <a:bodyPr/>
          <a:lstStyle/>
          <a:p>
            <a:r>
              <a:rPr lang="en-US" smtClean="0"/>
              <a:t>All spots between ellipses between</a:t>
            </a:r>
          </a:p>
          <a:p>
            <a:pPr lvl="1"/>
            <a:r>
              <a:rPr lang="en-US" smtClean="0"/>
              <a:t>Start of rotation</a:t>
            </a:r>
          </a:p>
          <a:p>
            <a:pPr lvl="1"/>
            <a:r>
              <a:rPr lang="en-US" smtClean="0"/>
              <a:t>End</a:t>
            </a:r>
          </a:p>
          <a:p>
            <a:r>
              <a:rPr lang="en-US" smtClean="0"/>
              <a:t>Regions of reflections = “lunes”</a:t>
            </a:r>
          </a:p>
        </p:txBody>
      </p:sp>
      <p:grpSp>
        <p:nvGrpSpPr>
          <p:cNvPr id="57351" name="Group 18"/>
          <p:cNvGrpSpPr>
            <a:grpSpLocks/>
          </p:cNvGrpSpPr>
          <p:nvPr/>
        </p:nvGrpSpPr>
        <p:grpSpPr bwMode="auto">
          <a:xfrm>
            <a:off x="381000" y="3276600"/>
            <a:ext cx="3332163" cy="3190875"/>
            <a:chOff x="1885" y="384"/>
            <a:chExt cx="3683" cy="3527"/>
          </a:xfrm>
        </p:grpSpPr>
        <p:sp>
          <p:nvSpPr>
            <p:cNvPr id="57359" name="Arc 4"/>
            <p:cNvSpPr>
              <a:spLocks/>
            </p:cNvSpPr>
            <p:nvPr/>
          </p:nvSpPr>
          <p:spPr bwMode="auto">
            <a:xfrm>
              <a:off x="1885" y="760"/>
              <a:ext cx="3392" cy="3151"/>
            </a:xfrm>
            <a:custGeom>
              <a:avLst/>
              <a:gdLst>
                <a:gd name="T0" fmla="*/ 0 w 28666"/>
                <a:gd name="T1" fmla="*/ 17 h 26630"/>
                <a:gd name="T2" fmla="*/ 393 w 28666"/>
                <a:gd name="T3" fmla="*/ 373 h 26630"/>
                <a:gd name="T4" fmla="*/ 99 w 28666"/>
                <a:gd name="T5" fmla="*/ 302 h 26630"/>
                <a:gd name="T6" fmla="*/ 0 60000 65536"/>
                <a:gd name="T7" fmla="*/ 0 60000 65536"/>
                <a:gd name="T8" fmla="*/ 0 60000 65536"/>
                <a:gd name="T9" fmla="*/ 0 w 28666"/>
                <a:gd name="T10" fmla="*/ 0 h 26630"/>
                <a:gd name="T11" fmla="*/ 28666 w 28666"/>
                <a:gd name="T12" fmla="*/ 26630 h 2663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666" h="26630" fill="none" extrusionOk="0">
                  <a:moveTo>
                    <a:pt x="0" y="1188"/>
                  </a:moveTo>
                  <a:cubicBezTo>
                    <a:pt x="2272" y="401"/>
                    <a:pt x="4660" y="-1"/>
                    <a:pt x="7066" y="0"/>
                  </a:cubicBezTo>
                  <a:cubicBezTo>
                    <a:pt x="18995" y="0"/>
                    <a:pt x="28666" y="9670"/>
                    <a:pt x="28666" y="21600"/>
                  </a:cubicBezTo>
                  <a:cubicBezTo>
                    <a:pt x="28666" y="23294"/>
                    <a:pt x="28466" y="24982"/>
                    <a:pt x="28072" y="26630"/>
                  </a:cubicBezTo>
                </a:path>
                <a:path w="28666" h="26630" stroke="0" extrusionOk="0">
                  <a:moveTo>
                    <a:pt x="0" y="1188"/>
                  </a:moveTo>
                  <a:cubicBezTo>
                    <a:pt x="2272" y="401"/>
                    <a:pt x="4660" y="-1"/>
                    <a:pt x="7066" y="0"/>
                  </a:cubicBezTo>
                  <a:cubicBezTo>
                    <a:pt x="18995" y="0"/>
                    <a:pt x="28666" y="9670"/>
                    <a:pt x="28666" y="21600"/>
                  </a:cubicBezTo>
                  <a:cubicBezTo>
                    <a:pt x="28666" y="23294"/>
                    <a:pt x="28466" y="24982"/>
                    <a:pt x="28072" y="26630"/>
                  </a:cubicBezTo>
                  <a:lnTo>
                    <a:pt x="7066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60" name="Line 5"/>
            <p:cNvSpPr>
              <a:spLocks noChangeShapeType="1"/>
            </p:cNvSpPr>
            <p:nvPr/>
          </p:nvSpPr>
          <p:spPr bwMode="auto">
            <a:xfrm>
              <a:off x="3504" y="3216"/>
              <a:ext cx="1763" cy="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7361" name="Group 6"/>
            <p:cNvGrpSpPr>
              <a:grpSpLocks/>
            </p:cNvGrpSpPr>
            <p:nvPr/>
          </p:nvGrpSpPr>
          <p:grpSpPr bwMode="auto">
            <a:xfrm>
              <a:off x="3313" y="384"/>
              <a:ext cx="2255" cy="3082"/>
              <a:chOff x="1296" y="1824"/>
              <a:chExt cx="1440" cy="1968"/>
            </a:xfrm>
          </p:grpSpPr>
          <p:sp>
            <p:nvSpPr>
              <p:cNvPr id="57371" name="Line 7"/>
              <p:cNvSpPr>
                <a:spLocks noChangeShapeType="1"/>
              </p:cNvSpPr>
              <p:nvPr/>
            </p:nvSpPr>
            <p:spPr bwMode="auto">
              <a:xfrm flipH="1" flipV="1">
                <a:off x="1584" y="1968"/>
                <a:ext cx="1152" cy="1680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72" name="Line 8"/>
              <p:cNvSpPr>
                <a:spLocks noChangeShapeType="1"/>
              </p:cNvSpPr>
              <p:nvPr/>
            </p:nvSpPr>
            <p:spPr bwMode="auto">
              <a:xfrm flipH="1" flipV="1">
                <a:off x="1296" y="1824"/>
                <a:ext cx="1344" cy="1968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7362" name="Group 9"/>
            <p:cNvGrpSpPr>
              <a:grpSpLocks/>
            </p:cNvGrpSpPr>
            <p:nvPr/>
          </p:nvGrpSpPr>
          <p:grpSpPr bwMode="auto">
            <a:xfrm rot="-637980">
              <a:off x="2937" y="384"/>
              <a:ext cx="2255" cy="3082"/>
              <a:chOff x="1296" y="1824"/>
              <a:chExt cx="1440" cy="1968"/>
            </a:xfrm>
          </p:grpSpPr>
          <p:sp>
            <p:nvSpPr>
              <p:cNvPr id="57369" name="Line 10"/>
              <p:cNvSpPr>
                <a:spLocks noChangeShapeType="1"/>
              </p:cNvSpPr>
              <p:nvPr/>
            </p:nvSpPr>
            <p:spPr bwMode="auto">
              <a:xfrm flipH="1" flipV="1">
                <a:off x="1584" y="1968"/>
                <a:ext cx="1152" cy="1680"/>
              </a:xfrm>
              <a:prstGeom prst="line">
                <a:avLst/>
              </a:prstGeom>
              <a:noFill/>
              <a:ln w="2857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70" name="Line 11"/>
              <p:cNvSpPr>
                <a:spLocks noChangeShapeType="1"/>
              </p:cNvSpPr>
              <p:nvPr/>
            </p:nvSpPr>
            <p:spPr bwMode="auto">
              <a:xfrm flipH="1" flipV="1">
                <a:off x="1296" y="1824"/>
                <a:ext cx="1344" cy="1968"/>
              </a:xfrm>
              <a:prstGeom prst="line">
                <a:avLst/>
              </a:prstGeom>
              <a:noFill/>
              <a:ln w="2857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7363" name="Group 12"/>
            <p:cNvGrpSpPr>
              <a:grpSpLocks/>
            </p:cNvGrpSpPr>
            <p:nvPr/>
          </p:nvGrpSpPr>
          <p:grpSpPr bwMode="auto">
            <a:xfrm>
              <a:off x="2862" y="788"/>
              <a:ext cx="2405" cy="2077"/>
              <a:chOff x="2862" y="788"/>
              <a:chExt cx="2405" cy="2077"/>
            </a:xfrm>
          </p:grpSpPr>
          <p:sp>
            <p:nvSpPr>
              <p:cNvPr id="57364" name="Arc 13"/>
              <p:cNvSpPr>
                <a:spLocks/>
              </p:cNvSpPr>
              <p:nvPr/>
            </p:nvSpPr>
            <p:spPr bwMode="auto">
              <a:xfrm flipH="1">
                <a:off x="3764" y="1136"/>
                <a:ext cx="376" cy="150"/>
              </a:xfrm>
              <a:custGeom>
                <a:avLst/>
                <a:gdLst>
                  <a:gd name="T0" fmla="*/ 0 w 21600"/>
                  <a:gd name="T1" fmla="*/ 0 h 21600"/>
                  <a:gd name="T2" fmla="*/ 7 w 21600"/>
                  <a:gd name="T3" fmla="*/ 1 h 21600"/>
                  <a:gd name="T4" fmla="*/ 0 w 21600"/>
                  <a:gd name="T5" fmla="*/ 1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65" name="Arc 14"/>
              <p:cNvSpPr>
                <a:spLocks/>
              </p:cNvSpPr>
              <p:nvPr/>
            </p:nvSpPr>
            <p:spPr bwMode="auto">
              <a:xfrm flipH="1">
                <a:off x="3313" y="985"/>
                <a:ext cx="376" cy="226"/>
              </a:xfrm>
              <a:custGeom>
                <a:avLst/>
                <a:gdLst>
                  <a:gd name="T0" fmla="*/ 0 w 21600"/>
                  <a:gd name="T1" fmla="*/ 0 h 21600"/>
                  <a:gd name="T2" fmla="*/ 7 w 21600"/>
                  <a:gd name="T3" fmla="*/ 2 h 21600"/>
                  <a:gd name="T4" fmla="*/ 0 w 21600"/>
                  <a:gd name="T5" fmla="*/ 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66" name="Line 15"/>
              <p:cNvSpPr>
                <a:spLocks noChangeShapeType="1"/>
              </p:cNvSpPr>
              <p:nvPr/>
            </p:nvSpPr>
            <p:spPr bwMode="auto">
              <a:xfrm flipH="1" flipV="1">
                <a:off x="3238" y="835"/>
                <a:ext cx="451" cy="451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67" name="Line 16"/>
              <p:cNvSpPr>
                <a:spLocks noChangeShapeType="1"/>
              </p:cNvSpPr>
              <p:nvPr/>
            </p:nvSpPr>
            <p:spPr bwMode="auto">
              <a:xfrm flipH="1" flipV="1">
                <a:off x="2862" y="788"/>
                <a:ext cx="451" cy="451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68" name="Line 17"/>
              <p:cNvSpPr>
                <a:spLocks noChangeShapeType="1"/>
              </p:cNvSpPr>
              <p:nvPr/>
            </p:nvSpPr>
            <p:spPr bwMode="auto">
              <a:xfrm flipH="1" flipV="1">
                <a:off x="5117" y="2714"/>
                <a:ext cx="150" cy="151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7352" name="Oval 20"/>
          <p:cNvSpPr>
            <a:spLocks noChangeArrowheads="1"/>
          </p:cNvSpPr>
          <p:nvPr/>
        </p:nvSpPr>
        <p:spPr bwMode="auto">
          <a:xfrm>
            <a:off x="6781800" y="1828800"/>
            <a:ext cx="762000" cy="2590800"/>
          </a:xfrm>
          <a:prstGeom prst="ellipse">
            <a:avLst/>
          </a:prstGeom>
          <a:noFill/>
          <a:ln w="2857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27"/>
          <p:cNvGrpSpPr>
            <a:grpSpLocks/>
          </p:cNvGrpSpPr>
          <p:nvPr/>
        </p:nvGrpSpPr>
        <p:grpSpPr bwMode="auto">
          <a:xfrm>
            <a:off x="1828800" y="1295400"/>
            <a:ext cx="6553200" cy="4038600"/>
            <a:chOff x="1152" y="816"/>
            <a:chExt cx="4128" cy="2544"/>
          </a:xfrm>
        </p:grpSpPr>
        <p:grpSp>
          <p:nvGrpSpPr>
            <p:cNvPr id="57354" name="Group 22"/>
            <p:cNvGrpSpPr>
              <a:grpSpLocks/>
            </p:cNvGrpSpPr>
            <p:nvPr/>
          </p:nvGrpSpPr>
          <p:grpSpPr bwMode="auto">
            <a:xfrm>
              <a:off x="4128" y="816"/>
              <a:ext cx="1152" cy="1632"/>
              <a:chOff x="3936" y="1152"/>
              <a:chExt cx="1152" cy="1632"/>
            </a:xfrm>
          </p:grpSpPr>
          <p:sp>
            <p:nvSpPr>
              <p:cNvPr id="57357" name="Oval 19" descr="Dotted grid"/>
              <p:cNvSpPr>
                <a:spLocks noChangeArrowheads="1"/>
              </p:cNvSpPr>
              <p:nvPr/>
            </p:nvSpPr>
            <p:spPr bwMode="auto">
              <a:xfrm>
                <a:off x="3936" y="1152"/>
                <a:ext cx="1152" cy="1632"/>
              </a:xfrm>
              <a:prstGeom prst="ellipse">
                <a:avLst/>
              </a:prstGeom>
              <a:pattFill prst="dotGrid">
                <a:fgClr>
                  <a:schemeClr val="accent2"/>
                </a:fgClr>
                <a:bgClr>
                  <a:schemeClr val="bg1"/>
                </a:bgClr>
              </a:pattFill>
              <a:ln w="2857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58" name="Oval 21"/>
              <p:cNvSpPr>
                <a:spLocks noChangeArrowheads="1"/>
              </p:cNvSpPr>
              <p:nvPr/>
            </p:nvSpPr>
            <p:spPr bwMode="auto">
              <a:xfrm>
                <a:off x="4320" y="1152"/>
                <a:ext cx="528" cy="1632"/>
              </a:xfrm>
              <a:prstGeom prst="ellipse">
                <a:avLst/>
              </a:prstGeom>
              <a:solidFill>
                <a:schemeClr val="bg1"/>
              </a:solidFill>
              <a:ln w="2857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7355" name="Line 23"/>
            <p:cNvSpPr>
              <a:spLocks noChangeShapeType="1"/>
            </p:cNvSpPr>
            <p:nvPr/>
          </p:nvSpPr>
          <p:spPr bwMode="auto">
            <a:xfrm flipV="1">
              <a:off x="2208" y="1728"/>
              <a:ext cx="2928" cy="1632"/>
            </a:xfrm>
            <a:prstGeom prst="line">
              <a:avLst/>
            </a:prstGeom>
            <a:noFill/>
            <a:ln w="28575">
              <a:solidFill>
                <a:srgbClr val="99FF66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356" name="Line 25"/>
            <p:cNvSpPr>
              <a:spLocks noChangeShapeType="1"/>
            </p:cNvSpPr>
            <p:nvPr/>
          </p:nvSpPr>
          <p:spPr bwMode="auto">
            <a:xfrm flipV="1">
              <a:off x="1152" y="1584"/>
              <a:ext cx="3120" cy="816"/>
            </a:xfrm>
            <a:prstGeom prst="line">
              <a:avLst/>
            </a:prstGeom>
            <a:noFill/>
            <a:ln w="28575">
              <a:solidFill>
                <a:srgbClr val="99FF66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7171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717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46507B-A3F5-4943-8505-2851E7A963AF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optimal wavelength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05200" y="2133600"/>
            <a:ext cx="4343400" cy="533400"/>
          </a:xfrm>
        </p:spPr>
        <p:txBody>
          <a:bodyPr/>
          <a:lstStyle/>
          <a:p>
            <a:r>
              <a:rPr lang="en-US" sz="2400" smtClean="0"/>
              <a:t>Make much longer 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962400" y="5105400"/>
            <a:ext cx="5029200" cy="1371600"/>
          </a:xfrm>
        </p:spPr>
        <p:txBody>
          <a:bodyPr/>
          <a:lstStyle/>
          <a:p>
            <a:r>
              <a:rPr lang="en-US" sz="2400" smtClean="0"/>
              <a:t>Scattered waves more in phase</a:t>
            </a:r>
          </a:p>
          <a:p>
            <a:r>
              <a:rPr lang="en-US" sz="2400" smtClean="0"/>
              <a:t>Less interference</a:t>
            </a:r>
          </a:p>
          <a:p>
            <a:r>
              <a:rPr lang="en-US" sz="2400" smtClean="0"/>
              <a:t>Less dependent on structure</a:t>
            </a:r>
          </a:p>
        </p:txBody>
      </p:sp>
      <p:sp>
        <p:nvSpPr>
          <p:cNvPr id="7176" name="Line 62"/>
          <p:cNvSpPr>
            <a:spLocks noChangeShapeType="1"/>
          </p:cNvSpPr>
          <p:nvPr/>
        </p:nvSpPr>
        <p:spPr bwMode="auto">
          <a:xfrm flipH="1">
            <a:off x="160338" y="533400"/>
            <a:ext cx="247650" cy="620713"/>
          </a:xfrm>
          <a:prstGeom prst="line">
            <a:avLst/>
          </a:prstGeom>
          <a:noFill/>
          <a:ln w="317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7" name="Arc 63"/>
          <p:cNvSpPr>
            <a:spLocks/>
          </p:cNvSpPr>
          <p:nvPr/>
        </p:nvSpPr>
        <p:spPr bwMode="auto">
          <a:xfrm rot="6634920">
            <a:off x="825500" y="1276350"/>
            <a:ext cx="185738" cy="185738"/>
          </a:xfrm>
          <a:custGeom>
            <a:avLst/>
            <a:gdLst>
              <a:gd name="T0" fmla="*/ 0 w 21600"/>
              <a:gd name="T1" fmla="*/ 0 h 21600"/>
              <a:gd name="T2" fmla="*/ 13733931 w 21600"/>
              <a:gd name="T3" fmla="*/ 13733931 h 21600"/>
              <a:gd name="T4" fmla="*/ 0 w 21600"/>
              <a:gd name="T5" fmla="*/ 13733931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Arc 64"/>
          <p:cNvSpPr>
            <a:spLocks/>
          </p:cNvSpPr>
          <p:nvPr/>
        </p:nvSpPr>
        <p:spPr bwMode="auto">
          <a:xfrm rot="6634920" flipH="1" flipV="1">
            <a:off x="1065213" y="1166813"/>
            <a:ext cx="185737" cy="185737"/>
          </a:xfrm>
          <a:custGeom>
            <a:avLst/>
            <a:gdLst>
              <a:gd name="T0" fmla="*/ 0 w 21600"/>
              <a:gd name="T1" fmla="*/ 0 h 21600"/>
              <a:gd name="T2" fmla="*/ 13733703 w 21600"/>
              <a:gd name="T3" fmla="*/ 13733703 h 21600"/>
              <a:gd name="T4" fmla="*/ 0 w 21600"/>
              <a:gd name="T5" fmla="*/ 1373370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Arc 65"/>
          <p:cNvSpPr>
            <a:spLocks/>
          </p:cNvSpPr>
          <p:nvPr/>
        </p:nvSpPr>
        <p:spPr bwMode="auto">
          <a:xfrm rot="6634920" flipH="1">
            <a:off x="1239044" y="1232694"/>
            <a:ext cx="185738" cy="184150"/>
          </a:xfrm>
          <a:custGeom>
            <a:avLst/>
            <a:gdLst>
              <a:gd name="T0" fmla="*/ 0 w 21600"/>
              <a:gd name="T1" fmla="*/ 0 h 21600"/>
              <a:gd name="T2" fmla="*/ 13733931 w 21600"/>
              <a:gd name="T3" fmla="*/ 13384669 h 21600"/>
              <a:gd name="T4" fmla="*/ 0 w 21600"/>
              <a:gd name="T5" fmla="*/ 13384669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Arc 66"/>
          <p:cNvSpPr>
            <a:spLocks/>
          </p:cNvSpPr>
          <p:nvPr/>
        </p:nvSpPr>
        <p:spPr bwMode="auto">
          <a:xfrm rot="6634920" flipV="1">
            <a:off x="1347788" y="1471613"/>
            <a:ext cx="185737" cy="185737"/>
          </a:xfrm>
          <a:custGeom>
            <a:avLst/>
            <a:gdLst>
              <a:gd name="T0" fmla="*/ 0 w 21600"/>
              <a:gd name="T1" fmla="*/ 0 h 21600"/>
              <a:gd name="T2" fmla="*/ 13733703 w 21600"/>
              <a:gd name="T3" fmla="*/ 13733703 h 21600"/>
              <a:gd name="T4" fmla="*/ 0 w 21600"/>
              <a:gd name="T5" fmla="*/ 1373370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181" name="Group 67"/>
          <p:cNvGrpSpPr>
            <a:grpSpLocks/>
          </p:cNvGrpSpPr>
          <p:nvPr/>
        </p:nvGrpSpPr>
        <p:grpSpPr bwMode="auto">
          <a:xfrm rot="6634920" flipV="1">
            <a:off x="368300" y="760413"/>
            <a:ext cx="371475" cy="742950"/>
            <a:chOff x="3888" y="2496"/>
            <a:chExt cx="1152" cy="1152"/>
          </a:xfrm>
        </p:grpSpPr>
        <p:sp>
          <p:nvSpPr>
            <p:cNvPr id="7293" name="Arc 68"/>
            <p:cNvSpPr>
              <a:spLocks/>
            </p:cNvSpPr>
            <p:nvPr/>
          </p:nvSpPr>
          <p:spPr bwMode="auto">
            <a:xfrm flipV="1">
              <a:off x="4464" y="2496"/>
              <a:ext cx="576" cy="2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94" name="Arc 69"/>
            <p:cNvSpPr>
              <a:spLocks/>
            </p:cNvSpPr>
            <p:nvPr/>
          </p:nvSpPr>
          <p:spPr bwMode="auto">
            <a:xfrm flipH="1">
              <a:off x="3888" y="2784"/>
              <a:ext cx="576" cy="2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95" name="Arc 70"/>
            <p:cNvSpPr>
              <a:spLocks/>
            </p:cNvSpPr>
            <p:nvPr/>
          </p:nvSpPr>
          <p:spPr bwMode="auto">
            <a:xfrm flipH="1" flipV="1">
              <a:off x="3888" y="3072"/>
              <a:ext cx="576" cy="2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96" name="Arc 71"/>
            <p:cNvSpPr>
              <a:spLocks/>
            </p:cNvSpPr>
            <p:nvPr/>
          </p:nvSpPr>
          <p:spPr bwMode="auto">
            <a:xfrm>
              <a:off x="4464" y="3360"/>
              <a:ext cx="576" cy="2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82" name="Line 72"/>
          <p:cNvSpPr>
            <a:spLocks noChangeShapeType="1"/>
          </p:cNvSpPr>
          <p:nvPr/>
        </p:nvSpPr>
        <p:spPr bwMode="auto">
          <a:xfrm rot="1234920" flipV="1">
            <a:off x="152400" y="1279525"/>
            <a:ext cx="1628775" cy="1587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83" name="Arc 73"/>
          <p:cNvSpPr>
            <a:spLocks/>
          </p:cNvSpPr>
          <p:nvPr/>
        </p:nvSpPr>
        <p:spPr bwMode="auto">
          <a:xfrm rot="6634920">
            <a:off x="1525588" y="1538288"/>
            <a:ext cx="185737" cy="185737"/>
          </a:xfrm>
          <a:custGeom>
            <a:avLst/>
            <a:gdLst>
              <a:gd name="T0" fmla="*/ 0 w 21600"/>
              <a:gd name="T1" fmla="*/ 0 h 21600"/>
              <a:gd name="T2" fmla="*/ 13733703 w 21600"/>
              <a:gd name="T3" fmla="*/ 13733703 h 21600"/>
              <a:gd name="T4" fmla="*/ 0 w 21600"/>
              <a:gd name="T5" fmla="*/ 1373370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4" name="Arc 75"/>
          <p:cNvSpPr>
            <a:spLocks/>
          </p:cNvSpPr>
          <p:nvPr/>
        </p:nvSpPr>
        <p:spPr bwMode="auto">
          <a:xfrm rot="16200000" flipV="1">
            <a:off x="2438400" y="1895475"/>
            <a:ext cx="96838" cy="198438"/>
          </a:xfrm>
          <a:custGeom>
            <a:avLst/>
            <a:gdLst>
              <a:gd name="T0" fmla="*/ 0 w 21600"/>
              <a:gd name="T1" fmla="*/ 0 h 21600"/>
              <a:gd name="T2" fmla="*/ 1946390 w 21600"/>
              <a:gd name="T3" fmla="*/ 16748157 h 21600"/>
              <a:gd name="T4" fmla="*/ 0 w 21600"/>
              <a:gd name="T5" fmla="*/ 1674815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17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5" name="Arc 76"/>
          <p:cNvSpPr>
            <a:spLocks/>
          </p:cNvSpPr>
          <p:nvPr/>
        </p:nvSpPr>
        <p:spPr bwMode="auto">
          <a:xfrm rot="16200000" flipH="1">
            <a:off x="2613025" y="1987551"/>
            <a:ext cx="90487" cy="201612"/>
          </a:xfrm>
          <a:custGeom>
            <a:avLst/>
            <a:gdLst>
              <a:gd name="T0" fmla="*/ 0 w 21600"/>
              <a:gd name="T1" fmla="*/ 0 h 21600"/>
              <a:gd name="T2" fmla="*/ 1588001 w 21600"/>
              <a:gd name="T3" fmla="*/ 17564734 h 21600"/>
              <a:gd name="T4" fmla="*/ 0 w 21600"/>
              <a:gd name="T5" fmla="*/ 17564734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17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6" name="Arc 77"/>
          <p:cNvSpPr>
            <a:spLocks/>
          </p:cNvSpPr>
          <p:nvPr/>
        </p:nvSpPr>
        <p:spPr bwMode="auto">
          <a:xfrm rot="-5400000" flipH="1" flipV="1">
            <a:off x="2798763" y="1987550"/>
            <a:ext cx="90487" cy="201613"/>
          </a:xfrm>
          <a:custGeom>
            <a:avLst/>
            <a:gdLst>
              <a:gd name="T0" fmla="*/ 0 w 21600"/>
              <a:gd name="T1" fmla="*/ 0 h 21600"/>
              <a:gd name="T2" fmla="*/ 1588001 w 21600"/>
              <a:gd name="T3" fmla="*/ 17564999 h 21600"/>
              <a:gd name="T4" fmla="*/ 0 w 21600"/>
              <a:gd name="T5" fmla="*/ 17564999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17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7" name="Arc 78"/>
          <p:cNvSpPr>
            <a:spLocks/>
          </p:cNvSpPr>
          <p:nvPr/>
        </p:nvSpPr>
        <p:spPr bwMode="auto">
          <a:xfrm rot="-5400000">
            <a:off x="2995613" y="1895475"/>
            <a:ext cx="96838" cy="198437"/>
          </a:xfrm>
          <a:custGeom>
            <a:avLst/>
            <a:gdLst>
              <a:gd name="T0" fmla="*/ 0 w 21600"/>
              <a:gd name="T1" fmla="*/ 0 h 21600"/>
              <a:gd name="T2" fmla="*/ 1946390 w 21600"/>
              <a:gd name="T3" fmla="*/ 16747898 h 21600"/>
              <a:gd name="T4" fmla="*/ 0 w 21600"/>
              <a:gd name="T5" fmla="*/ 16747898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17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8" name="Arc 79"/>
          <p:cNvSpPr>
            <a:spLocks/>
          </p:cNvSpPr>
          <p:nvPr/>
        </p:nvSpPr>
        <p:spPr bwMode="auto">
          <a:xfrm rot="16200000" flipV="1">
            <a:off x="3182938" y="1895475"/>
            <a:ext cx="96838" cy="198437"/>
          </a:xfrm>
          <a:custGeom>
            <a:avLst/>
            <a:gdLst>
              <a:gd name="T0" fmla="*/ 0 w 21600"/>
              <a:gd name="T1" fmla="*/ 0 h 21600"/>
              <a:gd name="T2" fmla="*/ 1946390 w 21600"/>
              <a:gd name="T3" fmla="*/ 16747898 h 21600"/>
              <a:gd name="T4" fmla="*/ 0 w 21600"/>
              <a:gd name="T5" fmla="*/ 16747898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17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9" name="Arc 80"/>
          <p:cNvSpPr>
            <a:spLocks/>
          </p:cNvSpPr>
          <p:nvPr/>
        </p:nvSpPr>
        <p:spPr bwMode="auto">
          <a:xfrm rot="16200000" flipH="1">
            <a:off x="1908175" y="1987551"/>
            <a:ext cx="90487" cy="201612"/>
          </a:xfrm>
          <a:custGeom>
            <a:avLst/>
            <a:gdLst>
              <a:gd name="T0" fmla="*/ 0 w 21600"/>
              <a:gd name="T1" fmla="*/ 0 h 21600"/>
              <a:gd name="T2" fmla="*/ 1588001 w 21600"/>
              <a:gd name="T3" fmla="*/ 17564734 h 21600"/>
              <a:gd name="T4" fmla="*/ 0 w 21600"/>
              <a:gd name="T5" fmla="*/ 17564734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17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0" name="Arc 81"/>
          <p:cNvSpPr>
            <a:spLocks/>
          </p:cNvSpPr>
          <p:nvPr/>
        </p:nvSpPr>
        <p:spPr bwMode="auto">
          <a:xfrm rot="-5400000" flipH="1" flipV="1">
            <a:off x="2093913" y="1987550"/>
            <a:ext cx="90487" cy="201613"/>
          </a:xfrm>
          <a:custGeom>
            <a:avLst/>
            <a:gdLst>
              <a:gd name="T0" fmla="*/ 0 w 21600"/>
              <a:gd name="T1" fmla="*/ 0 h 21600"/>
              <a:gd name="T2" fmla="*/ 1588001 w 21600"/>
              <a:gd name="T3" fmla="*/ 17564999 h 21600"/>
              <a:gd name="T4" fmla="*/ 0 w 21600"/>
              <a:gd name="T5" fmla="*/ 17564999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17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Arc 82"/>
          <p:cNvSpPr>
            <a:spLocks/>
          </p:cNvSpPr>
          <p:nvPr/>
        </p:nvSpPr>
        <p:spPr bwMode="auto">
          <a:xfrm rot="-5400000">
            <a:off x="2290763" y="1895475"/>
            <a:ext cx="96838" cy="198437"/>
          </a:xfrm>
          <a:custGeom>
            <a:avLst/>
            <a:gdLst>
              <a:gd name="T0" fmla="*/ 0 w 21600"/>
              <a:gd name="T1" fmla="*/ 0 h 21600"/>
              <a:gd name="T2" fmla="*/ 1946390 w 21600"/>
              <a:gd name="T3" fmla="*/ 16747898 h 21600"/>
              <a:gd name="T4" fmla="*/ 0 w 21600"/>
              <a:gd name="T5" fmla="*/ 16747898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17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2" name="Line 83"/>
          <p:cNvSpPr>
            <a:spLocks noChangeShapeType="1"/>
          </p:cNvSpPr>
          <p:nvPr/>
        </p:nvSpPr>
        <p:spPr bwMode="auto">
          <a:xfrm>
            <a:off x="1890713" y="2035175"/>
            <a:ext cx="1447800" cy="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93" name="Oval 85" descr="30%"/>
          <p:cNvSpPr>
            <a:spLocks noChangeArrowheads="1"/>
          </p:cNvSpPr>
          <p:nvPr/>
        </p:nvSpPr>
        <p:spPr bwMode="auto">
          <a:xfrm>
            <a:off x="1649413" y="904875"/>
            <a:ext cx="249237" cy="249238"/>
          </a:xfrm>
          <a:prstGeom prst="ellipse">
            <a:avLst/>
          </a:prstGeom>
          <a:pattFill prst="pct30">
            <a:fgClr>
              <a:schemeClr val="accent2"/>
            </a:fgClr>
            <a:bgClr>
              <a:schemeClr val="bg1"/>
            </a:bgClr>
          </a:pattFill>
          <a:ln w="317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194" name="Group 86"/>
          <p:cNvGrpSpPr>
            <a:grpSpLocks/>
          </p:cNvGrpSpPr>
          <p:nvPr/>
        </p:nvGrpSpPr>
        <p:grpSpPr bwMode="auto">
          <a:xfrm>
            <a:off x="1773238" y="914400"/>
            <a:ext cx="1449387" cy="269875"/>
            <a:chOff x="3455" y="2591"/>
            <a:chExt cx="1681" cy="432"/>
          </a:xfrm>
        </p:grpSpPr>
        <p:grpSp>
          <p:nvGrpSpPr>
            <p:cNvPr id="7282" name="Group 87"/>
            <p:cNvGrpSpPr>
              <a:grpSpLocks/>
            </p:cNvGrpSpPr>
            <p:nvPr/>
          </p:nvGrpSpPr>
          <p:grpSpPr bwMode="auto">
            <a:xfrm rot="-5400000">
              <a:off x="4488" y="2376"/>
              <a:ext cx="432" cy="862"/>
              <a:chOff x="3888" y="2496"/>
              <a:chExt cx="1152" cy="1152"/>
            </a:xfrm>
          </p:grpSpPr>
          <p:sp>
            <p:nvSpPr>
              <p:cNvPr id="7289" name="Arc 88"/>
              <p:cNvSpPr>
                <a:spLocks/>
              </p:cNvSpPr>
              <p:nvPr/>
            </p:nvSpPr>
            <p:spPr bwMode="auto">
              <a:xfrm flipV="1">
                <a:off x="4464" y="2496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90" name="Arc 89"/>
              <p:cNvSpPr>
                <a:spLocks/>
              </p:cNvSpPr>
              <p:nvPr/>
            </p:nvSpPr>
            <p:spPr bwMode="auto">
              <a:xfrm flipH="1">
                <a:off x="3888" y="2784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91" name="Arc 90"/>
              <p:cNvSpPr>
                <a:spLocks/>
              </p:cNvSpPr>
              <p:nvPr/>
            </p:nvSpPr>
            <p:spPr bwMode="auto">
              <a:xfrm flipH="1" flipV="1">
                <a:off x="3888" y="3072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92" name="Arc 91"/>
              <p:cNvSpPr>
                <a:spLocks/>
              </p:cNvSpPr>
              <p:nvPr/>
            </p:nvSpPr>
            <p:spPr bwMode="auto">
              <a:xfrm>
                <a:off x="4464" y="3360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283" name="Group 92"/>
            <p:cNvGrpSpPr>
              <a:grpSpLocks/>
            </p:cNvGrpSpPr>
            <p:nvPr/>
          </p:nvGrpSpPr>
          <p:grpSpPr bwMode="auto">
            <a:xfrm rot="-5400000">
              <a:off x="3670" y="2376"/>
              <a:ext cx="432" cy="862"/>
              <a:chOff x="3888" y="2496"/>
              <a:chExt cx="1152" cy="1152"/>
            </a:xfrm>
          </p:grpSpPr>
          <p:sp>
            <p:nvSpPr>
              <p:cNvPr id="7285" name="Arc 93"/>
              <p:cNvSpPr>
                <a:spLocks/>
              </p:cNvSpPr>
              <p:nvPr/>
            </p:nvSpPr>
            <p:spPr bwMode="auto">
              <a:xfrm flipV="1">
                <a:off x="4464" y="2496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86" name="Arc 94"/>
              <p:cNvSpPr>
                <a:spLocks/>
              </p:cNvSpPr>
              <p:nvPr/>
            </p:nvSpPr>
            <p:spPr bwMode="auto">
              <a:xfrm flipH="1">
                <a:off x="3888" y="2784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87" name="Arc 95"/>
              <p:cNvSpPr>
                <a:spLocks/>
              </p:cNvSpPr>
              <p:nvPr/>
            </p:nvSpPr>
            <p:spPr bwMode="auto">
              <a:xfrm flipH="1" flipV="1">
                <a:off x="3888" y="3072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88" name="Arc 96"/>
              <p:cNvSpPr>
                <a:spLocks/>
              </p:cNvSpPr>
              <p:nvPr/>
            </p:nvSpPr>
            <p:spPr bwMode="auto">
              <a:xfrm>
                <a:off x="4464" y="3360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284" name="Line 97"/>
            <p:cNvSpPr>
              <a:spLocks noChangeShapeType="1"/>
            </p:cNvSpPr>
            <p:nvPr/>
          </p:nvSpPr>
          <p:spPr bwMode="auto">
            <a:xfrm>
              <a:off x="3456" y="2798"/>
              <a:ext cx="1680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95" name="Group 98"/>
          <p:cNvGrpSpPr>
            <a:grpSpLocks/>
          </p:cNvGrpSpPr>
          <p:nvPr/>
        </p:nvGrpSpPr>
        <p:grpSpPr bwMode="auto">
          <a:xfrm rot="1234920" flipV="1">
            <a:off x="366713" y="592138"/>
            <a:ext cx="1449387" cy="373062"/>
            <a:chOff x="3455" y="2591"/>
            <a:chExt cx="1681" cy="432"/>
          </a:xfrm>
        </p:grpSpPr>
        <p:grpSp>
          <p:nvGrpSpPr>
            <p:cNvPr id="7271" name="Group 99"/>
            <p:cNvGrpSpPr>
              <a:grpSpLocks/>
            </p:cNvGrpSpPr>
            <p:nvPr/>
          </p:nvGrpSpPr>
          <p:grpSpPr bwMode="auto">
            <a:xfrm rot="-5400000">
              <a:off x="4488" y="2376"/>
              <a:ext cx="432" cy="862"/>
              <a:chOff x="3888" y="2496"/>
              <a:chExt cx="1152" cy="1152"/>
            </a:xfrm>
          </p:grpSpPr>
          <p:sp>
            <p:nvSpPr>
              <p:cNvPr id="7278" name="Arc 100"/>
              <p:cNvSpPr>
                <a:spLocks/>
              </p:cNvSpPr>
              <p:nvPr/>
            </p:nvSpPr>
            <p:spPr bwMode="auto">
              <a:xfrm flipV="1">
                <a:off x="4464" y="2496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9" name="Arc 101"/>
              <p:cNvSpPr>
                <a:spLocks/>
              </p:cNvSpPr>
              <p:nvPr/>
            </p:nvSpPr>
            <p:spPr bwMode="auto">
              <a:xfrm flipH="1">
                <a:off x="3888" y="2784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80" name="Arc 102"/>
              <p:cNvSpPr>
                <a:spLocks/>
              </p:cNvSpPr>
              <p:nvPr/>
            </p:nvSpPr>
            <p:spPr bwMode="auto">
              <a:xfrm flipH="1" flipV="1">
                <a:off x="3888" y="3072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81" name="Arc 103"/>
              <p:cNvSpPr>
                <a:spLocks/>
              </p:cNvSpPr>
              <p:nvPr/>
            </p:nvSpPr>
            <p:spPr bwMode="auto">
              <a:xfrm>
                <a:off x="4464" y="3360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272" name="Group 104"/>
            <p:cNvGrpSpPr>
              <a:grpSpLocks/>
            </p:cNvGrpSpPr>
            <p:nvPr/>
          </p:nvGrpSpPr>
          <p:grpSpPr bwMode="auto">
            <a:xfrm rot="-5400000">
              <a:off x="3670" y="2376"/>
              <a:ext cx="432" cy="862"/>
              <a:chOff x="3888" y="2496"/>
              <a:chExt cx="1152" cy="1152"/>
            </a:xfrm>
          </p:grpSpPr>
          <p:sp>
            <p:nvSpPr>
              <p:cNvPr id="7274" name="Arc 105"/>
              <p:cNvSpPr>
                <a:spLocks/>
              </p:cNvSpPr>
              <p:nvPr/>
            </p:nvSpPr>
            <p:spPr bwMode="auto">
              <a:xfrm flipV="1">
                <a:off x="4464" y="2496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5" name="Arc 106"/>
              <p:cNvSpPr>
                <a:spLocks/>
              </p:cNvSpPr>
              <p:nvPr/>
            </p:nvSpPr>
            <p:spPr bwMode="auto">
              <a:xfrm flipH="1">
                <a:off x="3888" y="2784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6" name="Arc 107"/>
              <p:cNvSpPr>
                <a:spLocks/>
              </p:cNvSpPr>
              <p:nvPr/>
            </p:nvSpPr>
            <p:spPr bwMode="auto">
              <a:xfrm flipH="1" flipV="1">
                <a:off x="3888" y="3072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7" name="Arc 108"/>
              <p:cNvSpPr>
                <a:spLocks/>
              </p:cNvSpPr>
              <p:nvPr/>
            </p:nvSpPr>
            <p:spPr bwMode="auto">
              <a:xfrm>
                <a:off x="4464" y="3360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273" name="Line 109"/>
            <p:cNvSpPr>
              <a:spLocks noChangeShapeType="1"/>
            </p:cNvSpPr>
            <p:nvPr/>
          </p:nvSpPr>
          <p:spPr bwMode="auto">
            <a:xfrm>
              <a:off x="3456" y="2798"/>
              <a:ext cx="1680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215" name="Oval 111" descr="30%"/>
          <p:cNvSpPr>
            <a:spLocks noChangeArrowheads="1"/>
          </p:cNvSpPr>
          <p:nvPr/>
        </p:nvSpPr>
        <p:spPr bwMode="auto">
          <a:xfrm>
            <a:off x="1533525" y="1327150"/>
            <a:ext cx="481013" cy="481013"/>
          </a:xfrm>
          <a:prstGeom prst="ellipse">
            <a:avLst/>
          </a:prstGeom>
          <a:pattFill prst="pct30">
            <a:fgClr>
              <a:schemeClr val="accent2"/>
            </a:fgClr>
            <a:bgClr>
              <a:schemeClr val="bg1"/>
            </a:bgClr>
          </a:pattFill>
          <a:ln w="317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197" name="Group 113"/>
          <p:cNvGrpSpPr>
            <a:grpSpLocks/>
          </p:cNvGrpSpPr>
          <p:nvPr/>
        </p:nvGrpSpPr>
        <p:grpSpPr bwMode="auto">
          <a:xfrm>
            <a:off x="1752600" y="1401763"/>
            <a:ext cx="1470025" cy="371475"/>
            <a:chOff x="3863" y="3270"/>
            <a:chExt cx="1705" cy="432"/>
          </a:xfrm>
        </p:grpSpPr>
        <p:sp>
          <p:nvSpPr>
            <p:cNvPr id="7262" name="Arc 114"/>
            <p:cNvSpPr>
              <a:spLocks/>
            </p:cNvSpPr>
            <p:nvPr/>
          </p:nvSpPr>
          <p:spPr bwMode="auto">
            <a:xfrm rot="16200000" flipV="1">
              <a:off x="4465" y="3270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63" name="Arc 115"/>
            <p:cNvSpPr>
              <a:spLocks/>
            </p:cNvSpPr>
            <p:nvPr/>
          </p:nvSpPr>
          <p:spPr bwMode="auto">
            <a:xfrm rot="16200000" flipH="1">
              <a:off x="4681" y="3486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64" name="Arc 116"/>
            <p:cNvSpPr>
              <a:spLocks/>
            </p:cNvSpPr>
            <p:nvPr/>
          </p:nvSpPr>
          <p:spPr bwMode="auto">
            <a:xfrm rot="-5400000" flipH="1" flipV="1">
              <a:off x="4896" y="3486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65" name="Arc 117"/>
            <p:cNvSpPr>
              <a:spLocks/>
            </p:cNvSpPr>
            <p:nvPr/>
          </p:nvSpPr>
          <p:spPr bwMode="auto">
            <a:xfrm rot="-5400000">
              <a:off x="5112" y="3270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66" name="Arc 118"/>
            <p:cNvSpPr>
              <a:spLocks/>
            </p:cNvSpPr>
            <p:nvPr/>
          </p:nvSpPr>
          <p:spPr bwMode="auto">
            <a:xfrm rot="16200000" flipV="1">
              <a:off x="5328" y="3270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67" name="Arc 119"/>
            <p:cNvSpPr>
              <a:spLocks/>
            </p:cNvSpPr>
            <p:nvPr/>
          </p:nvSpPr>
          <p:spPr bwMode="auto">
            <a:xfrm rot="16200000" flipH="1">
              <a:off x="3863" y="3486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68" name="Arc 120"/>
            <p:cNvSpPr>
              <a:spLocks/>
            </p:cNvSpPr>
            <p:nvPr/>
          </p:nvSpPr>
          <p:spPr bwMode="auto">
            <a:xfrm rot="-5400000" flipH="1" flipV="1">
              <a:off x="4078" y="3486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69" name="Arc 121"/>
            <p:cNvSpPr>
              <a:spLocks/>
            </p:cNvSpPr>
            <p:nvPr/>
          </p:nvSpPr>
          <p:spPr bwMode="auto">
            <a:xfrm rot="-5400000">
              <a:off x="4294" y="3270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0" name="Line 122"/>
            <p:cNvSpPr>
              <a:spLocks noChangeShapeType="1"/>
            </p:cNvSpPr>
            <p:nvPr/>
          </p:nvSpPr>
          <p:spPr bwMode="auto">
            <a:xfrm>
              <a:off x="3888" y="3478"/>
              <a:ext cx="1680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98" name="Group 238"/>
          <p:cNvGrpSpPr>
            <a:grpSpLocks/>
          </p:cNvGrpSpPr>
          <p:nvPr/>
        </p:nvGrpSpPr>
        <p:grpSpPr bwMode="auto">
          <a:xfrm>
            <a:off x="627063" y="2560638"/>
            <a:ext cx="6154737" cy="1905000"/>
            <a:chOff x="395" y="1613"/>
            <a:chExt cx="3877" cy="1200"/>
          </a:xfrm>
        </p:grpSpPr>
        <p:grpSp>
          <p:nvGrpSpPr>
            <p:cNvPr id="7211" name="Group 214"/>
            <p:cNvGrpSpPr>
              <a:grpSpLocks/>
            </p:cNvGrpSpPr>
            <p:nvPr/>
          </p:nvGrpSpPr>
          <p:grpSpPr bwMode="auto">
            <a:xfrm rot="-45483">
              <a:off x="2275" y="2525"/>
              <a:ext cx="1911" cy="259"/>
              <a:chOff x="3455" y="2591"/>
              <a:chExt cx="1681" cy="432"/>
            </a:xfrm>
          </p:grpSpPr>
          <p:grpSp>
            <p:nvGrpSpPr>
              <p:cNvPr id="7251" name="Group 215"/>
              <p:cNvGrpSpPr>
                <a:grpSpLocks/>
              </p:cNvGrpSpPr>
              <p:nvPr/>
            </p:nvGrpSpPr>
            <p:grpSpPr bwMode="auto">
              <a:xfrm rot="-5400000">
                <a:off x="4488" y="2376"/>
                <a:ext cx="432" cy="862"/>
                <a:chOff x="3888" y="2496"/>
                <a:chExt cx="1152" cy="1152"/>
              </a:xfrm>
            </p:grpSpPr>
            <p:sp>
              <p:nvSpPr>
                <p:cNvPr id="7258" name="Arc 216"/>
                <p:cNvSpPr>
                  <a:spLocks/>
                </p:cNvSpPr>
                <p:nvPr/>
              </p:nvSpPr>
              <p:spPr bwMode="auto">
                <a:xfrm flipV="1">
                  <a:off x="4464" y="2496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59" name="Arc 217"/>
                <p:cNvSpPr>
                  <a:spLocks/>
                </p:cNvSpPr>
                <p:nvPr/>
              </p:nvSpPr>
              <p:spPr bwMode="auto">
                <a:xfrm flipH="1">
                  <a:off x="3888" y="2784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60" name="Arc 218"/>
                <p:cNvSpPr>
                  <a:spLocks/>
                </p:cNvSpPr>
                <p:nvPr/>
              </p:nvSpPr>
              <p:spPr bwMode="auto">
                <a:xfrm flipH="1" flipV="1">
                  <a:off x="3888" y="3072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61" name="Arc 219"/>
                <p:cNvSpPr>
                  <a:spLocks/>
                </p:cNvSpPr>
                <p:nvPr/>
              </p:nvSpPr>
              <p:spPr bwMode="auto">
                <a:xfrm>
                  <a:off x="4464" y="3360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252" name="Group 220"/>
              <p:cNvGrpSpPr>
                <a:grpSpLocks/>
              </p:cNvGrpSpPr>
              <p:nvPr/>
            </p:nvGrpSpPr>
            <p:grpSpPr bwMode="auto">
              <a:xfrm rot="-5400000">
                <a:off x="3670" y="2376"/>
                <a:ext cx="432" cy="862"/>
                <a:chOff x="3888" y="2496"/>
                <a:chExt cx="1152" cy="1152"/>
              </a:xfrm>
            </p:grpSpPr>
            <p:sp>
              <p:nvSpPr>
                <p:cNvPr id="7254" name="Arc 221"/>
                <p:cNvSpPr>
                  <a:spLocks/>
                </p:cNvSpPr>
                <p:nvPr/>
              </p:nvSpPr>
              <p:spPr bwMode="auto">
                <a:xfrm flipV="1">
                  <a:off x="4464" y="2496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55" name="Arc 222"/>
                <p:cNvSpPr>
                  <a:spLocks/>
                </p:cNvSpPr>
                <p:nvPr/>
              </p:nvSpPr>
              <p:spPr bwMode="auto">
                <a:xfrm flipH="1">
                  <a:off x="3888" y="2784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56" name="Arc 223"/>
                <p:cNvSpPr>
                  <a:spLocks/>
                </p:cNvSpPr>
                <p:nvPr/>
              </p:nvSpPr>
              <p:spPr bwMode="auto">
                <a:xfrm flipH="1" flipV="1">
                  <a:off x="3888" y="3072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57" name="Arc 224"/>
                <p:cNvSpPr>
                  <a:spLocks/>
                </p:cNvSpPr>
                <p:nvPr/>
              </p:nvSpPr>
              <p:spPr bwMode="auto">
                <a:xfrm>
                  <a:off x="4464" y="3360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253" name="Line 225"/>
              <p:cNvSpPr>
                <a:spLocks noChangeShapeType="1"/>
              </p:cNvSpPr>
              <p:nvPr/>
            </p:nvSpPr>
            <p:spPr bwMode="auto">
              <a:xfrm>
                <a:off x="3456" y="2798"/>
                <a:ext cx="1680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212" name="Oval 152" descr="30%"/>
            <p:cNvSpPr>
              <a:spLocks noChangeArrowheads="1"/>
            </p:cNvSpPr>
            <p:nvPr/>
          </p:nvSpPr>
          <p:spPr bwMode="auto">
            <a:xfrm>
              <a:off x="2291" y="2211"/>
              <a:ext cx="157" cy="157"/>
            </a:xfrm>
            <a:prstGeom prst="ellipse">
              <a:avLst/>
            </a:prstGeom>
            <a:pattFill prst="pct30">
              <a:fgClr>
                <a:schemeClr val="accent2"/>
              </a:fgClr>
              <a:bgClr>
                <a:schemeClr val="bg1"/>
              </a:bgClr>
            </a:pattFill>
            <a:ln w="3175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3" name="Line 131"/>
            <p:cNvSpPr>
              <a:spLocks noChangeShapeType="1"/>
            </p:cNvSpPr>
            <p:nvPr/>
          </p:nvSpPr>
          <p:spPr bwMode="auto">
            <a:xfrm flipH="1">
              <a:off x="447" y="1613"/>
              <a:ext cx="156" cy="391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7214" name="Group 165"/>
            <p:cNvGrpSpPr>
              <a:grpSpLocks/>
            </p:cNvGrpSpPr>
            <p:nvPr/>
          </p:nvGrpSpPr>
          <p:grpSpPr bwMode="auto">
            <a:xfrm rot="1234920" flipV="1">
              <a:off x="539" y="1823"/>
              <a:ext cx="1911" cy="259"/>
              <a:chOff x="3455" y="2591"/>
              <a:chExt cx="1681" cy="432"/>
            </a:xfrm>
          </p:grpSpPr>
          <p:grpSp>
            <p:nvGrpSpPr>
              <p:cNvPr id="7240" name="Group 166"/>
              <p:cNvGrpSpPr>
                <a:grpSpLocks/>
              </p:cNvGrpSpPr>
              <p:nvPr/>
            </p:nvGrpSpPr>
            <p:grpSpPr bwMode="auto">
              <a:xfrm rot="-5400000">
                <a:off x="4488" y="2376"/>
                <a:ext cx="432" cy="862"/>
                <a:chOff x="3888" y="2496"/>
                <a:chExt cx="1152" cy="1152"/>
              </a:xfrm>
            </p:grpSpPr>
            <p:sp>
              <p:nvSpPr>
                <p:cNvPr id="7247" name="Arc 167"/>
                <p:cNvSpPr>
                  <a:spLocks/>
                </p:cNvSpPr>
                <p:nvPr/>
              </p:nvSpPr>
              <p:spPr bwMode="auto">
                <a:xfrm flipV="1">
                  <a:off x="4464" y="2496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48" name="Arc 168"/>
                <p:cNvSpPr>
                  <a:spLocks/>
                </p:cNvSpPr>
                <p:nvPr/>
              </p:nvSpPr>
              <p:spPr bwMode="auto">
                <a:xfrm flipH="1">
                  <a:off x="3888" y="2784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49" name="Arc 169"/>
                <p:cNvSpPr>
                  <a:spLocks/>
                </p:cNvSpPr>
                <p:nvPr/>
              </p:nvSpPr>
              <p:spPr bwMode="auto">
                <a:xfrm flipH="1" flipV="1">
                  <a:off x="3888" y="3072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50" name="Arc 170"/>
                <p:cNvSpPr>
                  <a:spLocks/>
                </p:cNvSpPr>
                <p:nvPr/>
              </p:nvSpPr>
              <p:spPr bwMode="auto">
                <a:xfrm>
                  <a:off x="4464" y="3360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241" name="Group 171"/>
              <p:cNvGrpSpPr>
                <a:grpSpLocks/>
              </p:cNvGrpSpPr>
              <p:nvPr/>
            </p:nvGrpSpPr>
            <p:grpSpPr bwMode="auto">
              <a:xfrm rot="-5400000">
                <a:off x="3670" y="2376"/>
                <a:ext cx="432" cy="862"/>
                <a:chOff x="3888" y="2496"/>
                <a:chExt cx="1152" cy="1152"/>
              </a:xfrm>
            </p:grpSpPr>
            <p:sp>
              <p:nvSpPr>
                <p:cNvPr id="7243" name="Arc 172"/>
                <p:cNvSpPr>
                  <a:spLocks/>
                </p:cNvSpPr>
                <p:nvPr/>
              </p:nvSpPr>
              <p:spPr bwMode="auto">
                <a:xfrm flipV="1">
                  <a:off x="4464" y="2496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44" name="Arc 173"/>
                <p:cNvSpPr>
                  <a:spLocks/>
                </p:cNvSpPr>
                <p:nvPr/>
              </p:nvSpPr>
              <p:spPr bwMode="auto">
                <a:xfrm flipH="1">
                  <a:off x="3888" y="2784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45" name="Arc 174"/>
                <p:cNvSpPr>
                  <a:spLocks/>
                </p:cNvSpPr>
                <p:nvPr/>
              </p:nvSpPr>
              <p:spPr bwMode="auto">
                <a:xfrm flipH="1" flipV="1">
                  <a:off x="3888" y="3072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46" name="Arc 175"/>
                <p:cNvSpPr>
                  <a:spLocks/>
                </p:cNvSpPr>
                <p:nvPr/>
              </p:nvSpPr>
              <p:spPr bwMode="auto">
                <a:xfrm>
                  <a:off x="4464" y="3360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242" name="Line 176"/>
              <p:cNvSpPr>
                <a:spLocks noChangeShapeType="1"/>
              </p:cNvSpPr>
              <p:nvPr/>
            </p:nvSpPr>
            <p:spPr bwMode="auto">
              <a:xfrm>
                <a:off x="3456" y="2798"/>
                <a:ext cx="1680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215" name="Oval 177" descr="30%"/>
            <p:cNvSpPr>
              <a:spLocks noChangeArrowheads="1"/>
            </p:cNvSpPr>
            <p:nvPr/>
          </p:nvSpPr>
          <p:spPr bwMode="auto">
            <a:xfrm>
              <a:off x="2218" y="2477"/>
              <a:ext cx="303" cy="303"/>
            </a:xfrm>
            <a:prstGeom prst="ellipse">
              <a:avLst/>
            </a:prstGeom>
            <a:pattFill prst="pct30">
              <a:fgClr>
                <a:schemeClr val="accent2"/>
              </a:fgClr>
              <a:bgClr>
                <a:schemeClr val="bg1"/>
              </a:bgClr>
            </a:pattFill>
            <a:ln w="3175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216" name="Group 190"/>
            <p:cNvGrpSpPr>
              <a:grpSpLocks/>
            </p:cNvGrpSpPr>
            <p:nvPr/>
          </p:nvGrpSpPr>
          <p:grpSpPr bwMode="auto">
            <a:xfrm rot="6634920" flipV="1">
              <a:off x="1654" y="1992"/>
              <a:ext cx="259" cy="980"/>
              <a:chOff x="3888" y="2496"/>
              <a:chExt cx="1152" cy="1152"/>
            </a:xfrm>
          </p:grpSpPr>
          <p:sp>
            <p:nvSpPr>
              <p:cNvPr id="7236" name="Arc 191"/>
              <p:cNvSpPr>
                <a:spLocks/>
              </p:cNvSpPr>
              <p:nvPr/>
            </p:nvSpPr>
            <p:spPr bwMode="auto">
              <a:xfrm flipV="1">
                <a:off x="4464" y="2496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7" name="Arc 192"/>
              <p:cNvSpPr>
                <a:spLocks/>
              </p:cNvSpPr>
              <p:nvPr/>
            </p:nvSpPr>
            <p:spPr bwMode="auto">
              <a:xfrm flipH="1">
                <a:off x="3888" y="2784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8" name="Arc 193"/>
              <p:cNvSpPr>
                <a:spLocks/>
              </p:cNvSpPr>
              <p:nvPr/>
            </p:nvSpPr>
            <p:spPr bwMode="auto">
              <a:xfrm flipH="1" flipV="1">
                <a:off x="3888" y="3072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9" name="Arc 194"/>
              <p:cNvSpPr>
                <a:spLocks/>
              </p:cNvSpPr>
              <p:nvPr/>
            </p:nvSpPr>
            <p:spPr bwMode="auto">
              <a:xfrm>
                <a:off x="4464" y="3360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217" name="Group 195"/>
            <p:cNvGrpSpPr>
              <a:grpSpLocks/>
            </p:cNvGrpSpPr>
            <p:nvPr/>
          </p:nvGrpSpPr>
          <p:grpSpPr bwMode="auto">
            <a:xfrm rot="6634920" flipV="1">
              <a:off x="783" y="1665"/>
              <a:ext cx="259" cy="980"/>
              <a:chOff x="3888" y="2496"/>
              <a:chExt cx="1152" cy="1152"/>
            </a:xfrm>
          </p:grpSpPr>
          <p:sp>
            <p:nvSpPr>
              <p:cNvPr id="7232" name="Arc 196"/>
              <p:cNvSpPr>
                <a:spLocks/>
              </p:cNvSpPr>
              <p:nvPr/>
            </p:nvSpPr>
            <p:spPr bwMode="auto">
              <a:xfrm flipV="1">
                <a:off x="4464" y="2496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3" name="Arc 197"/>
              <p:cNvSpPr>
                <a:spLocks/>
              </p:cNvSpPr>
              <p:nvPr/>
            </p:nvSpPr>
            <p:spPr bwMode="auto">
              <a:xfrm flipH="1">
                <a:off x="3888" y="2784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4" name="Arc 198"/>
              <p:cNvSpPr>
                <a:spLocks/>
              </p:cNvSpPr>
              <p:nvPr/>
            </p:nvSpPr>
            <p:spPr bwMode="auto">
              <a:xfrm flipH="1" flipV="1">
                <a:off x="3888" y="3072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5" name="Arc 199"/>
              <p:cNvSpPr>
                <a:spLocks/>
              </p:cNvSpPr>
              <p:nvPr/>
            </p:nvSpPr>
            <p:spPr bwMode="auto">
              <a:xfrm>
                <a:off x="4464" y="3360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218" name="Line 200"/>
            <p:cNvSpPr>
              <a:spLocks noChangeShapeType="1"/>
            </p:cNvSpPr>
            <p:nvPr/>
          </p:nvSpPr>
          <p:spPr bwMode="auto">
            <a:xfrm rot="1234920" flipV="1">
              <a:off x="395" y="2301"/>
              <a:ext cx="2061" cy="4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9" name="Arc 201"/>
            <p:cNvSpPr>
              <a:spLocks/>
            </p:cNvSpPr>
            <p:nvPr/>
          </p:nvSpPr>
          <p:spPr bwMode="auto">
            <a:xfrm>
              <a:off x="2170" y="2765"/>
              <a:ext cx="192" cy="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220" name="Group 202"/>
            <p:cNvGrpSpPr>
              <a:grpSpLocks/>
            </p:cNvGrpSpPr>
            <p:nvPr/>
          </p:nvGrpSpPr>
          <p:grpSpPr bwMode="auto">
            <a:xfrm rot="-45483">
              <a:off x="2361" y="2237"/>
              <a:ext cx="1911" cy="106"/>
              <a:chOff x="3455" y="2591"/>
              <a:chExt cx="1681" cy="432"/>
            </a:xfrm>
          </p:grpSpPr>
          <p:grpSp>
            <p:nvGrpSpPr>
              <p:cNvPr id="7221" name="Group 203"/>
              <p:cNvGrpSpPr>
                <a:grpSpLocks/>
              </p:cNvGrpSpPr>
              <p:nvPr/>
            </p:nvGrpSpPr>
            <p:grpSpPr bwMode="auto">
              <a:xfrm rot="-5400000">
                <a:off x="4488" y="2376"/>
                <a:ext cx="432" cy="862"/>
                <a:chOff x="3888" y="2496"/>
                <a:chExt cx="1152" cy="1152"/>
              </a:xfrm>
            </p:grpSpPr>
            <p:sp>
              <p:nvSpPr>
                <p:cNvPr id="7228" name="Arc 204"/>
                <p:cNvSpPr>
                  <a:spLocks/>
                </p:cNvSpPr>
                <p:nvPr/>
              </p:nvSpPr>
              <p:spPr bwMode="auto">
                <a:xfrm flipV="1">
                  <a:off x="4464" y="2496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29" name="Arc 205"/>
                <p:cNvSpPr>
                  <a:spLocks/>
                </p:cNvSpPr>
                <p:nvPr/>
              </p:nvSpPr>
              <p:spPr bwMode="auto">
                <a:xfrm flipH="1">
                  <a:off x="3888" y="2784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30" name="Arc 206"/>
                <p:cNvSpPr>
                  <a:spLocks/>
                </p:cNvSpPr>
                <p:nvPr/>
              </p:nvSpPr>
              <p:spPr bwMode="auto">
                <a:xfrm flipH="1" flipV="1">
                  <a:off x="3888" y="3072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31" name="Arc 207"/>
                <p:cNvSpPr>
                  <a:spLocks/>
                </p:cNvSpPr>
                <p:nvPr/>
              </p:nvSpPr>
              <p:spPr bwMode="auto">
                <a:xfrm>
                  <a:off x="4464" y="3360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222" name="Group 208"/>
              <p:cNvGrpSpPr>
                <a:grpSpLocks/>
              </p:cNvGrpSpPr>
              <p:nvPr/>
            </p:nvGrpSpPr>
            <p:grpSpPr bwMode="auto">
              <a:xfrm rot="-5400000">
                <a:off x="3670" y="2376"/>
                <a:ext cx="432" cy="862"/>
                <a:chOff x="3888" y="2496"/>
                <a:chExt cx="1152" cy="1152"/>
              </a:xfrm>
            </p:grpSpPr>
            <p:sp>
              <p:nvSpPr>
                <p:cNvPr id="7224" name="Arc 209"/>
                <p:cNvSpPr>
                  <a:spLocks/>
                </p:cNvSpPr>
                <p:nvPr/>
              </p:nvSpPr>
              <p:spPr bwMode="auto">
                <a:xfrm flipV="1">
                  <a:off x="4464" y="2496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25" name="Arc 210"/>
                <p:cNvSpPr>
                  <a:spLocks/>
                </p:cNvSpPr>
                <p:nvPr/>
              </p:nvSpPr>
              <p:spPr bwMode="auto">
                <a:xfrm flipH="1">
                  <a:off x="3888" y="2784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26" name="Arc 211"/>
                <p:cNvSpPr>
                  <a:spLocks/>
                </p:cNvSpPr>
                <p:nvPr/>
              </p:nvSpPr>
              <p:spPr bwMode="auto">
                <a:xfrm flipH="1" flipV="1">
                  <a:off x="3888" y="3072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27" name="Arc 212"/>
                <p:cNvSpPr>
                  <a:spLocks/>
                </p:cNvSpPr>
                <p:nvPr/>
              </p:nvSpPr>
              <p:spPr bwMode="auto">
                <a:xfrm>
                  <a:off x="4464" y="3360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223" name="Line 213"/>
              <p:cNvSpPr>
                <a:spLocks noChangeShapeType="1"/>
              </p:cNvSpPr>
              <p:nvPr/>
            </p:nvSpPr>
            <p:spPr bwMode="auto">
              <a:xfrm>
                <a:off x="3456" y="2798"/>
                <a:ext cx="1680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2" name="Group 226"/>
          <p:cNvGrpSpPr>
            <a:grpSpLocks/>
          </p:cNvGrpSpPr>
          <p:nvPr/>
        </p:nvGrpSpPr>
        <p:grpSpPr bwMode="auto">
          <a:xfrm rot="-45483">
            <a:off x="3611563" y="4618038"/>
            <a:ext cx="3033712" cy="411162"/>
            <a:chOff x="3455" y="2591"/>
            <a:chExt cx="1681" cy="432"/>
          </a:xfrm>
        </p:grpSpPr>
        <p:grpSp>
          <p:nvGrpSpPr>
            <p:cNvPr id="7200" name="Group 227"/>
            <p:cNvGrpSpPr>
              <a:grpSpLocks/>
            </p:cNvGrpSpPr>
            <p:nvPr/>
          </p:nvGrpSpPr>
          <p:grpSpPr bwMode="auto">
            <a:xfrm rot="-5400000">
              <a:off x="4488" y="2376"/>
              <a:ext cx="432" cy="862"/>
              <a:chOff x="3888" y="2496"/>
              <a:chExt cx="1152" cy="1152"/>
            </a:xfrm>
          </p:grpSpPr>
          <p:sp>
            <p:nvSpPr>
              <p:cNvPr id="7207" name="Arc 228"/>
              <p:cNvSpPr>
                <a:spLocks/>
              </p:cNvSpPr>
              <p:nvPr/>
            </p:nvSpPr>
            <p:spPr bwMode="auto">
              <a:xfrm flipV="1">
                <a:off x="4464" y="2496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8" name="Arc 229"/>
              <p:cNvSpPr>
                <a:spLocks/>
              </p:cNvSpPr>
              <p:nvPr/>
            </p:nvSpPr>
            <p:spPr bwMode="auto">
              <a:xfrm flipH="1">
                <a:off x="3888" y="2784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9" name="Arc 230"/>
              <p:cNvSpPr>
                <a:spLocks/>
              </p:cNvSpPr>
              <p:nvPr/>
            </p:nvSpPr>
            <p:spPr bwMode="auto">
              <a:xfrm flipH="1" flipV="1">
                <a:off x="3888" y="3072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10" name="Arc 231"/>
              <p:cNvSpPr>
                <a:spLocks/>
              </p:cNvSpPr>
              <p:nvPr/>
            </p:nvSpPr>
            <p:spPr bwMode="auto">
              <a:xfrm>
                <a:off x="4464" y="3360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201" name="Group 232"/>
            <p:cNvGrpSpPr>
              <a:grpSpLocks/>
            </p:cNvGrpSpPr>
            <p:nvPr/>
          </p:nvGrpSpPr>
          <p:grpSpPr bwMode="auto">
            <a:xfrm rot="-5400000">
              <a:off x="3670" y="2376"/>
              <a:ext cx="432" cy="862"/>
              <a:chOff x="3888" y="2496"/>
              <a:chExt cx="1152" cy="1152"/>
            </a:xfrm>
          </p:grpSpPr>
          <p:sp>
            <p:nvSpPr>
              <p:cNvPr id="7203" name="Arc 233"/>
              <p:cNvSpPr>
                <a:spLocks/>
              </p:cNvSpPr>
              <p:nvPr/>
            </p:nvSpPr>
            <p:spPr bwMode="auto">
              <a:xfrm flipV="1">
                <a:off x="4464" y="2496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4" name="Arc 234"/>
              <p:cNvSpPr>
                <a:spLocks/>
              </p:cNvSpPr>
              <p:nvPr/>
            </p:nvSpPr>
            <p:spPr bwMode="auto">
              <a:xfrm flipH="1">
                <a:off x="3888" y="2784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5" name="Arc 235"/>
              <p:cNvSpPr>
                <a:spLocks/>
              </p:cNvSpPr>
              <p:nvPr/>
            </p:nvSpPr>
            <p:spPr bwMode="auto">
              <a:xfrm flipH="1" flipV="1">
                <a:off x="3888" y="3072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6" name="Arc 236"/>
              <p:cNvSpPr>
                <a:spLocks/>
              </p:cNvSpPr>
              <p:nvPr/>
            </p:nvSpPr>
            <p:spPr bwMode="auto">
              <a:xfrm>
                <a:off x="4464" y="3360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202" name="Line 237"/>
            <p:cNvSpPr>
              <a:spLocks noChangeShapeType="1"/>
            </p:cNvSpPr>
            <p:nvPr/>
          </p:nvSpPr>
          <p:spPr bwMode="auto">
            <a:xfrm>
              <a:off x="3456" y="2798"/>
              <a:ext cx="1680" cy="0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 build="p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583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583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B19E794-2B3E-42F4-81DD-B1A32390899D}" type="slidenum">
              <a:rPr lang="en-US" smtClean="0"/>
              <a:pPr/>
              <a:t>50</a:t>
            </a:fld>
            <a:endParaRPr lang="en-US" smtClean="0"/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1143000" y="1066800"/>
            <a:ext cx="4572000" cy="3505200"/>
            <a:chOff x="720" y="672"/>
            <a:chExt cx="2880" cy="2208"/>
          </a:xfrm>
        </p:grpSpPr>
        <p:grpSp>
          <p:nvGrpSpPr>
            <p:cNvPr id="58398" name="Group 29"/>
            <p:cNvGrpSpPr>
              <a:grpSpLocks/>
            </p:cNvGrpSpPr>
            <p:nvPr/>
          </p:nvGrpSpPr>
          <p:grpSpPr bwMode="auto">
            <a:xfrm>
              <a:off x="2005" y="672"/>
              <a:ext cx="1595" cy="2208"/>
              <a:chOff x="2149" y="2400"/>
              <a:chExt cx="1595" cy="2208"/>
            </a:xfrm>
          </p:grpSpPr>
          <p:sp>
            <p:nvSpPr>
              <p:cNvPr id="58400" name="Oval 27" descr="Dotted grid"/>
              <p:cNvSpPr>
                <a:spLocks noChangeArrowheads="1"/>
              </p:cNvSpPr>
              <p:nvPr/>
            </p:nvSpPr>
            <p:spPr bwMode="auto">
              <a:xfrm>
                <a:off x="2149" y="2400"/>
                <a:ext cx="1558" cy="2208"/>
              </a:xfrm>
              <a:prstGeom prst="ellipse">
                <a:avLst/>
              </a:prstGeom>
              <a:pattFill prst="dotGrid">
                <a:fgClr>
                  <a:schemeClr val="hlink"/>
                </a:fgClr>
                <a:bgClr>
                  <a:schemeClr val="bg1"/>
                </a:bgClr>
              </a:pattFill>
              <a:ln w="2857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01" name="Oval 28"/>
              <p:cNvSpPr>
                <a:spLocks noChangeArrowheads="1"/>
              </p:cNvSpPr>
              <p:nvPr/>
            </p:nvSpPr>
            <p:spPr bwMode="auto">
              <a:xfrm>
                <a:off x="2668" y="2400"/>
                <a:ext cx="1076" cy="2208"/>
              </a:xfrm>
              <a:prstGeom prst="ellipse">
                <a:avLst/>
              </a:prstGeom>
              <a:solidFill>
                <a:schemeClr val="bg1"/>
              </a:solidFill>
              <a:ln w="2857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8399" name="Line 30"/>
            <p:cNvSpPr>
              <a:spLocks noChangeShapeType="1"/>
            </p:cNvSpPr>
            <p:nvPr/>
          </p:nvSpPr>
          <p:spPr bwMode="auto">
            <a:xfrm flipV="1">
              <a:off x="720" y="1536"/>
              <a:ext cx="1392" cy="432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3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7010400" cy="457200"/>
          </a:xfrm>
        </p:spPr>
        <p:txBody>
          <a:bodyPr/>
          <a:lstStyle/>
          <a:p>
            <a:r>
              <a:rPr lang="en-US" smtClean="0"/>
              <a:t>Lunar or spatial overlap</a:t>
            </a:r>
          </a:p>
        </p:txBody>
      </p:sp>
      <p:sp>
        <p:nvSpPr>
          <p:cNvPr id="583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0" y="762000"/>
            <a:ext cx="3505200" cy="5791200"/>
          </a:xfrm>
          <a:noFill/>
        </p:spPr>
        <p:txBody>
          <a:bodyPr/>
          <a:lstStyle/>
          <a:p>
            <a:r>
              <a:rPr lang="en-US" smtClean="0"/>
              <a:t>Wide rotation</a:t>
            </a:r>
          </a:p>
          <a:p>
            <a:pPr lvl="1"/>
            <a:r>
              <a:rPr lang="en-US" smtClean="0"/>
              <a:t>Fat ellipses</a:t>
            </a:r>
          </a:p>
          <a:p>
            <a:pPr lvl="1"/>
            <a:r>
              <a:rPr lang="en-US" smtClean="0"/>
              <a:t>Many reflections from each plane</a:t>
            </a:r>
          </a:p>
          <a:p>
            <a:r>
              <a:rPr lang="en-US" smtClean="0"/>
              <a:t>Planes project to same part of detector</a:t>
            </a:r>
          </a:p>
          <a:p>
            <a:pPr lvl="1"/>
            <a:r>
              <a:rPr lang="en-US" smtClean="0"/>
              <a:t>Lunes overlap</a:t>
            </a:r>
          </a:p>
          <a:p>
            <a:pPr lvl="1"/>
            <a:r>
              <a:rPr lang="en-US" smtClean="0"/>
              <a:t>Spots may overlap</a:t>
            </a:r>
          </a:p>
        </p:txBody>
      </p:sp>
      <p:grpSp>
        <p:nvGrpSpPr>
          <p:cNvPr id="58376" name="Group 4"/>
          <p:cNvGrpSpPr>
            <a:grpSpLocks/>
          </p:cNvGrpSpPr>
          <p:nvPr/>
        </p:nvGrpSpPr>
        <p:grpSpPr bwMode="auto">
          <a:xfrm>
            <a:off x="152400" y="2667000"/>
            <a:ext cx="3332163" cy="3190875"/>
            <a:chOff x="1885" y="384"/>
            <a:chExt cx="3683" cy="3527"/>
          </a:xfrm>
        </p:grpSpPr>
        <p:sp>
          <p:nvSpPr>
            <p:cNvPr id="58384" name="Arc 5"/>
            <p:cNvSpPr>
              <a:spLocks/>
            </p:cNvSpPr>
            <p:nvPr/>
          </p:nvSpPr>
          <p:spPr bwMode="auto">
            <a:xfrm>
              <a:off x="1885" y="760"/>
              <a:ext cx="3392" cy="3151"/>
            </a:xfrm>
            <a:custGeom>
              <a:avLst/>
              <a:gdLst>
                <a:gd name="T0" fmla="*/ 0 w 28666"/>
                <a:gd name="T1" fmla="*/ 17 h 26630"/>
                <a:gd name="T2" fmla="*/ 393 w 28666"/>
                <a:gd name="T3" fmla="*/ 373 h 26630"/>
                <a:gd name="T4" fmla="*/ 99 w 28666"/>
                <a:gd name="T5" fmla="*/ 302 h 26630"/>
                <a:gd name="T6" fmla="*/ 0 60000 65536"/>
                <a:gd name="T7" fmla="*/ 0 60000 65536"/>
                <a:gd name="T8" fmla="*/ 0 60000 65536"/>
                <a:gd name="T9" fmla="*/ 0 w 28666"/>
                <a:gd name="T10" fmla="*/ 0 h 26630"/>
                <a:gd name="T11" fmla="*/ 28666 w 28666"/>
                <a:gd name="T12" fmla="*/ 26630 h 2663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666" h="26630" fill="none" extrusionOk="0">
                  <a:moveTo>
                    <a:pt x="0" y="1188"/>
                  </a:moveTo>
                  <a:cubicBezTo>
                    <a:pt x="2272" y="401"/>
                    <a:pt x="4660" y="-1"/>
                    <a:pt x="7066" y="0"/>
                  </a:cubicBezTo>
                  <a:cubicBezTo>
                    <a:pt x="18995" y="0"/>
                    <a:pt x="28666" y="9670"/>
                    <a:pt x="28666" y="21600"/>
                  </a:cubicBezTo>
                  <a:cubicBezTo>
                    <a:pt x="28666" y="23294"/>
                    <a:pt x="28466" y="24982"/>
                    <a:pt x="28072" y="26630"/>
                  </a:cubicBezTo>
                </a:path>
                <a:path w="28666" h="26630" stroke="0" extrusionOk="0">
                  <a:moveTo>
                    <a:pt x="0" y="1188"/>
                  </a:moveTo>
                  <a:cubicBezTo>
                    <a:pt x="2272" y="401"/>
                    <a:pt x="4660" y="-1"/>
                    <a:pt x="7066" y="0"/>
                  </a:cubicBezTo>
                  <a:cubicBezTo>
                    <a:pt x="18995" y="0"/>
                    <a:pt x="28666" y="9670"/>
                    <a:pt x="28666" y="21600"/>
                  </a:cubicBezTo>
                  <a:cubicBezTo>
                    <a:pt x="28666" y="23294"/>
                    <a:pt x="28466" y="24982"/>
                    <a:pt x="28072" y="26630"/>
                  </a:cubicBezTo>
                  <a:lnTo>
                    <a:pt x="7066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5" name="Line 6"/>
            <p:cNvSpPr>
              <a:spLocks noChangeShapeType="1"/>
            </p:cNvSpPr>
            <p:nvPr/>
          </p:nvSpPr>
          <p:spPr bwMode="auto">
            <a:xfrm>
              <a:off x="3504" y="3216"/>
              <a:ext cx="1763" cy="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8386" name="Group 7"/>
            <p:cNvGrpSpPr>
              <a:grpSpLocks/>
            </p:cNvGrpSpPr>
            <p:nvPr/>
          </p:nvGrpSpPr>
          <p:grpSpPr bwMode="auto">
            <a:xfrm>
              <a:off x="3313" y="384"/>
              <a:ext cx="2255" cy="3082"/>
              <a:chOff x="1296" y="1824"/>
              <a:chExt cx="1440" cy="1968"/>
            </a:xfrm>
          </p:grpSpPr>
          <p:sp>
            <p:nvSpPr>
              <p:cNvPr id="58396" name="Line 8"/>
              <p:cNvSpPr>
                <a:spLocks noChangeShapeType="1"/>
              </p:cNvSpPr>
              <p:nvPr/>
            </p:nvSpPr>
            <p:spPr bwMode="auto">
              <a:xfrm flipH="1" flipV="1">
                <a:off x="1584" y="1968"/>
                <a:ext cx="1152" cy="1680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397" name="Line 9"/>
              <p:cNvSpPr>
                <a:spLocks noChangeShapeType="1"/>
              </p:cNvSpPr>
              <p:nvPr/>
            </p:nvSpPr>
            <p:spPr bwMode="auto">
              <a:xfrm flipH="1" flipV="1">
                <a:off x="1296" y="1824"/>
                <a:ext cx="1344" cy="1968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8387" name="Group 10"/>
            <p:cNvGrpSpPr>
              <a:grpSpLocks/>
            </p:cNvGrpSpPr>
            <p:nvPr/>
          </p:nvGrpSpPr>
          <p:grpSpPr bwMode="auto">
            <a:xfrm rot="-637980">
              <a:off x="2937" y="384"/>
              <a:ext cx="2255" cy="3082"/>
              <a:chOff x="1296" y="1824"/>
              <a:chExt cx="1440" cy="1968"/>
            </a:xfrm>
          </p:grpSpPr>
          <p:sp>
            <p:nvSpPr>
              <p:cNvPr id="58394" name="Line 11"/>
              <p:cNvSpPr>
                <a:spLocks noChangeShapeType="1"/>
              </p:cNvSpPr>
              <p:nvPr/>
            </p:nvSpPr>
            <p:spPr bwMode="auto">
              <a:xfrm flipH="1" flipV="1">
                <a:off x="1584" y="1968"/>
                <a:ext cx="1152" cy="1680"/>
              </a:xfrm>
              <a:prstGeom prst="line">
                <a:avLst/>
              </a:prstGeom>
              <a:noFill/>
              <a:ln w="2857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395" name="Line 12"/>
              <p:cNvSpPr>
                <a:spLocks noChangeShapeType="1"/>
              </p:cNvSpPr>
              <p:nvPr/>
            </p:nvSpPr>
            <p:spPr bwMode="auto">
              <a:xfrm flipH="1" flipV="1">
                <a:off x="1296" y="1824"/>
                <a:ext cx="1344" cy="1968"/>
              </a:xfrm>
              <a:prstGeom prst="line">
                <a:avLst/>
              </a:prstGeom>
              <a:noFill/>
              <a:ln w="2857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8388" name="Group 13"/>
            <p:cNvGrpSpPr>
              <a:grpSpLocks/>
            </p:cNvGrpSpPr>
            <p:nvPr/>
          </p:nvGrpSpPr>
          <p:grpSpPr bwMode="auto">
            <a:xfrm>
              <a:off x="2862" y="788"/>
              <a:ext cx="2405" cy="2077"/>
              <a:chOff x="2862" y="788"/>
              <a:chExt cx="2405" cy="2077"/>
            </a:xfrm>
          </p:grpSpPr>
          <p:sp>
            <p:nvSpPr>
              <p:cNvPr id="58389" name="Arc 14"/>
              <p:cNvSpPr>
                <a:spLocks/>
              </p:cNvSpPr>
              <p:nvPr/>
            </p:nvSpPr>
            <p:spPr bwMode="auto">
              <a:xfrm flipH="1">
                <a:off x="3764" y="1136"/>
                <a:ext cx="376" cy="150"/>
              </a:xfrm>
              <a:custGeom>
                <a:avLst/>
                <a:gdLst>
                  <a:gd name="T0" fmla="*/ 0 w 21600"/>
                  <a:gd name="T1" fmla="*/ 0 h 21600"/>
                  <a:gd name="T2" fmla="*/ 7 w 21600"/>
                  <a:gd name="T3" fmla="*/ 1 h 21600"/>
                  <a:gd name="T4" fmla="*/ 0 w 21600"/>
                  <a:gd name="T5" fmla="*/ 1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390" name="Arc 15"/>
              <p:cNvSpPr>
                <a:spLocks/>
              </p:cNvSpPr>
              <p:nvPr/>
            </p:nvSpPr>
            <p:spPr bwMode="auto">
              <a:xfrm flipH="1">
                <a:off x="3313" y="985"/>
                <a:ext cx="376" cy="226"/>
              </a:xfrm>
              <a:custGeom>
                <a:avLst/>
                <a:gdLst>
                  <a:gd name="T0" fmla="*/ 0 w 21600"/>
                  <a:gd name="T1" fmla="*/ 0 h 21600"/>
                  <a:gd name="T2" fmla="*/ 7 w 21600"/>
                  <a:gd name="T3" fmla="*/ 2 h 21600"/>
                  <a:gd name="T4" fmla="*/ 0 w 21600"/>
                  <a:gd name="T5" fmla="*/ 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391" name="Line 16"/>
              <p:cNvSpPr>
                <a:spLocks noChangeShapeType="1"/>
              </p:cNvSpPr>
              <p:nvPr/>
            </p:nvSpPr>
            <p:spPr bwMode="auto">
              <a:xfrm flipH="1" flipV="1">
                <a:off x="3238" y="835"/>
                <a:ext cx="451" cy="451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392" name="Line 17"/>
              <p:cNvSpPr>
                <a:spLocks noChangeShapeType="1"/>
              </p:cNvSpPr>
              <p:nvPr/>
            </p:nvSpPr>
            <p:spPr bwMode="auto">
              <a:xfrm flipH="1" flipV="1">
                <a:off x="2862" y="788"/>
                <a:ext cx="451" cy="451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393" name="Line 18"/>
              <p:cNvSpPr>
                <a:spLocks noChangeShapeType="1"/>
              </p:cNvSpPr>
              <p:nvPr/>
            </p:nvSpPr>
            <p:spPr bwMode="auto">
              <a:xfrm flipH="1" flipV="1">
                <a:off x="5117" y="2714"/>
                <a:ext cx="150" cy="151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8377" name="Oval 19"/>
          <p:cNvSpPr>
            <a:spLocks noChangeArrowheads="1"/>
          </p:cNvSpPr>
          <p:nvPr/>
        </p:nvSpPr>
        <p:spPr bwMode="auto">
          <a:xfrm>
            <a:off x="6781800" y="1828800"/>
            <a:ext cx="762000" cy="2590800"/>
          </a:xfrm>
          <a:prstGeom prst="ellipse">
            <a:avLst/>
          </a:prstGeom>
          <a:noFill/>
          <a:ln w="2857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8378" name="Group 21"/>
          <p:cNvGrpSpPr>
            <a:grpSpLocks/>
          </p:cNvGrpSpPr>
          <p:nvPr/>
        </p:nvGrpSpPr>
        <p:grpSpPr bwMode="auto">
          <a:xfrm>
            <a:off x="3657600" y="1447800"/>
            <a:ext cx="1828800" cy="2590800"/>
            <a:chOff x="3936" y="1152"/>
            <a:chExt cx="1152" cy="1632"/>
          </a:xfrm>
        </p:grpSpPr>
        <p:sp>
          <p:nvSpPr>
            <p:cNvPr id="58382" name="Oval 22" descr="Dotted grid"/>
            <p:cNvSpPr>
              <a:spLocks noChangeArrowheads="1"/>
            </p:cNvSpPr>
            <p:nvPr/>
          </p:nvSpPr>
          <p:spPr bwMode="auto">
            <a:xfrm>
              <a:off x="3936" y="1152"/>
              <a:ext cx="1152" cy="1632"/>
            </a:xfrm>
            <a:prstGeom prst="ellipse">
              <a:avLst/>
            </a:prstGeom>
            <a:pattFill prst="dotGrid">
              <a:fgClr>
                <a:schemeClr val="accent2"/>
              </a:fgClr>
              <a:bgClr>
                <a:schemeClr val="bg1"/>
              </a:bgClr>
            </a:patt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3" name="Oval 23"/>
            <p:cNvSpPr>
              <a:spLocks noChangeArrowheads="1"/>
            </p:cNvSpPr>
            <p:nvPr/>
          </p:nvSpPr>
          <p:spPr bwMode="auto">
            <a:xfrm>
              <a:off x="4320" y="1152"/>
              <a:ext cx="528" cy="1632"/>
            </a:xfrm>
            <a:prstGeom prst="ellipse">
              <a:avLst/>
            </a:prstGeom>
            <a:solidFill>
              <a:schemeClr val="bg1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8379" name="Line 24"/>
          <p:cNvSpPr>
            <a:spLocks noChangeShapeType="1"/>
          </p:cNvSpPr>
          <p:nvPr/>
        </p:nvSpPr>
        <p:spPr bwMode="auto">
          <a:xfrm flipV="1">
            <a:off x="3276600" y="2590800"/>
            <a:ext cx="2057400" cy="2133600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7615" name="Freeform 31" descr="Dotted diamond"/>
          <p:cNvSpPr>
            <a:spLocks/>
          </p:cNvSpPr>
          <p:nvPr/>
        </p:nvSpPr>
        <p:spPr bwMode="auto">
          <a:xfrm>
            <a:off x="3657600" y="1524000"/>
            <a:ext cx="533400" cy="2438400"/>
          </a:xfrm>
          <a:custGeom>
            <a:avLst/>
            <a:gdLst>
              <a:gd name="T0" fmla="*/ 457200 w 336"/>
              <a:gd name="T1" fmla="*/ 2438400 h 1536"/>
              <a:gd name="T2" fmla="*/ 152400 w 336"/>
              <a:gd name="T3" fmla="*/ 2057400 h 1536"/>
              <a:gd name="T4" fmla="*/ 0 w 336"/>
              <a:gd name="T5" fmla="*/ 1524000 h 1536"/>
              <a:gd name="T6" fmla="*/ 0 w 336"/>
              <a:gd name="T7" fmla="*/ 990600 h 1536"/>
              <a:gd name="T8" fmla="*/ 76200 w 336"/>
              <a:gd name="T9" fmla="*/ 609600 h 1536"/>
              <a:gd name="T10" fmla="*/ 228600 w 336"/>
              <a:gd name="T11" fmla="*/ 304800 h 1536"/>
              <a:gd name="T12" fmla="*/ 533400 w 336"/>
              <a:gd name="T13" fmla="*/ 0 h 1536"/>
              <a:gd name="T14" fmla="*/ 381000 w 336"/>
              <a:gd name="T15" fmla="*/ 304800 h 1536"/>
              <a:gd name="T16" fmla="*/ 304800 w 336"/>
              <a:gd name="T17" fmla="*/ 685800 h 1536"/>
              <a:gd name="T18" fmla="*/ 228600 w 336"/>
              <a:gd name="T19" fmla="*/ 1143000 h 1536"/>
              <a:gd name="T20" fmla="*/ 228600 w 336"/>
              <a:gd name="T21" fmla="*/ 1600200 h 1536"/>
              <a:gd name="T22" fmla="*/ 304800 w 336"/>
              <a:gd name="T23" fmla="*/ 2057400 h 1536"/>
              <a:gd name="T24" fmla="*/ 457200 w 336"/>
              <a:gd name="T25" fmla="*/ 2438400 h 1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36"/>
              <a:gd name="T40" fmla="*/ 0 h 1536"/>
              <a:gd name="T41" fmla="*/ 336 w 336"/>
              <a:gd name="T42" fmla="*/ 1536 h 1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36" h="1536">
                <a:moveTo>
                  <a:pt x="288" y="1536"/>
                </a:moveTo>
                <a:lnTo>
                  <a:pt x="96" y="1296"/>
                </a:lnTo>
                <a:lnTo>
                  <a:pt x="0" y="960"/>
                </a:lnTo>
                <a:lnTo>
                  <a:pt x="0" y="624"/>
                </a:lnTo>
                <a:lnTo>
                  <a:pt x="48" y="384"/>
                </a:lnTo>
                <a:lnTo>
                  <a:pt x="144" y="192"/>
                </a:lnTo>
                <a:lnTo>
                  <a:pt x="336" y="0"/>
                </a:lnTo>
                <a:lnTo>
                  <a:pt x="240" y="192"/>
                </a:lnTo>
                <a:lnTo>
                  <a:pt x="192" y="432"/>
                </a:lnTo>
                <a:lnTo>
                  <a:pt x="144" y="720"/>
                </a:lnTo>
                <a:lnTo>
                  <a:pt x="144" y="1008"/>
                </a:lnTo>
                <a:lnTo>
                  <a:pt x="192" y="1296"/>
                </a:lnTo>
                <a:lnTo>
                  <a:pt x="288" y="1536"/>
                </a:lnTo>
                <a:close/>
              </a:path>
            </a:pathLst>
          </a:custGeom>
          <a:pattFill prst="dotDmnd">
            <a:fgClr>
              <a:srgbClr val="FF0000"/>
            </a:fgClr>
            <a:bgClr>
              <a:schemeClr val="bg1"/>
            </a:bgClr>
          </a:pattFill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81" name="Line 25"/>
          <p:cNvSpPr>
            <a:spLocks noChangeShapeType="1"/>
          </p:cNvSpPr>
          <p:nvPr/>
        </p:nvSpPr>
        <p:spPr bwMode="auto">
          <a:xfrm flipV="1">
            <a:off x="1600200" y="2514600"/>
            <a:ext cx="2514600" cy="838200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7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7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glas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15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59395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5939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9577503-EF40-4357-955A-2D36EA8B376B}" type="slidenum">
              <a:rPr lang="en-US" smtClean="0"/>
              <a:pPr/>
              <a:t>51</a:t>
            </a:fld>
            <a:endParaRPr lang="en-US" smtClean="0"/>
          </a:p>
        </p:txBody>
      </p:sp>
      <p:sp>
        <p:nvSpPr>
          <p:cNvPr id="593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Avoiding Overlap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u="sng" smtClean="0"/>
              <a:t>Oscillation method</a:t>
            </a:r>
          </a:p>
          <a:p>
            <a:r>
              <a:rPr lang="en-US" sz="2400" smtClean="0"/>
              <a:t>Small rotations</a:t>
            </a:r>
          </a:p>
          <a:p>
            <a:r>
              <a:rPr lang="en-US" sz="2400" smtClean="0"/>
              <a:t>Overlap more w/ finely spaced planes</a:t>
            </a:r>
          </a:p>
          <a:p>
            <a:pPr lvl="1"/>
            <a:r>
              <a:rPr lang="en-US" smtClean="0"/>
              <a:t>Large unit cells</a:t>
            </a:r>
          </a:p>
          <a:p>
            <a:pPr lvl="1"/>
            <a:r>
              <a:rPr lang="en-US" smtClean="0"/>
              <a:t>Rotations &lt; 0.5°</a:t>
            </a:r>
          </a:p>
          <a:p>
            <a:r>
              <a:rPr lang="en-US" sz="2400" smtClean="0"/>
              <a:t>Typical unit cells</a:t>
            </a:r>
          </a:p>
          <a:p>
            <a:pPr lvl="1"/>
            <a:r>
              <a:rPr lang="en-US" smtClean="0"/>
              <a:t>Rotations: 2.5 to 5º</a:t>
            </a:r>
          </a:p>
          <a:p>
            <a:r>
              <a:rPr lang="en-US" sz="2400" smtClean="0"/>
              <a:t>Also depends on</a:t>
            </a:r>
          </a:p>
          <a:p>
            <a:pPr lvl="1"/>
            <a:r>
              <a:rPr lang="en-US" smtClean="0"/>
              <a:t>Resolution</a:t>
            </a:r>
          </a:p>
          <a:p>
            <a:pPr lvl="1"/>
            <a:r>
              <a:rPr lang="en-US" smtClean="0"/>
              <a:t>Mosaic spread</a:t>
            </a:r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u="sng" smtClean="0"/>
              <a:t>Precession method</a:t>
            </a:r>
          </a:p>
          <a:p>
            <a:r>
              <a:rPr lang="en-US" sz="2400" smtClean="0"/>
              <a:t>Metal screen</a:t>
            </a:r>
          </a:p>
          <a:p>
            <a:pPr lvl="1"/>
            <a:r>
              <a:rPr lang="en-US" smtClean="0"/>
              <a:t>Allows through xrays of one plane only</a:t>
            </a:r>
          </a:p>
          <a:p>
            <a:pPr lvl="1"/>
            <a:r>
              <a:rPr lang="en-US" smtClean="0"/>
              <a:t>Circular aperture</a:t>
            </a:r>
          </a:p>
          <a:p>
            <a:r>
              <a:rPr lang="en-US" sz="2400" smtClean="0"/>
              <a:t>Large rotations in all directions</a:t>
            </a:r>
          </a:p>
          <a:p>
            <a:pPr lvl="1"/>
            <a:r>
              <a:rPr lang="en-US" smtClean="0"/>
              <a:t>~ All reflections in one plane</a:t>
            </a:r>
          </a:p>
          <a:p>
            <a:r>
              <a:rPr lang="en-US" sz="2400" smtClean="0"/>
              <a:t>Film rotated to be || to crystal plane</a:t>
            </a:r>
          </a:p>
          <a:p>
            <a:pPr lvl="1"/>
            <a:r>
              <a:rPr lang="en-US" smtClean="0"/>
              <a:t>Undistorted image of lattice</a:t>
            </a:r>
          </a:p>
          <a:p>
            <a:pPr lvl="1"/>
            <a:r>
              <a:rPr lang="en-US" smtClean="0"/>
              <a:t>“Precession”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autoUpdateAnimBg="0"/>
      <p:bldP spid="68612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604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604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53DAC4-3EFA-4FE0-8DB8-D525A32CCA3D}" type="slidenum">
              <a:rPr lang="en-US" smtClean="0"/>
              <a:pPr/>
              <a:t>52</a:t>
            </a:fld>
            <a:endParaRPr lang="en-US" smtClean="0"/>
          </a:p>
        </p:txBody>
      </p:sp>
      <p:sp>
        <p:nvSpPr>
          <p:cNvPr id="604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Rotation or Oscillation Photography 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Crystal rotated - small angle, </a:t>
            </a:r>
            <a:r>
              <a:rPr lang="en-US" smtClean="0">
                <a:latin typeface="Symbol" pitchFamily="18" charset="2"/>
                <a:cs typeface="Times New Roman" pitchFamily="18" charset="0"/>
              </a:rPr>
              <a:t>Df</a:t>
            </a:r>
            <a:r>
              <a:rPr lang="en-US" smtClean="0"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</a:t>
            </a:r>
            <a:r>
              <a:rPr lang="en-US" smtClean="0">
                <a:cs typeface="Times New Roman" pitchFamily="18" charset="0"/>
              </a:rPr>
              <a:t> beam; 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</a:t>
            </a:r>
            <a:endParaRPr lang="en-US" smtClean="0">
              <a:cs typeface="Times New Roman" pitchFamily="18" charset="0"/>
            </a:endParaRPr>
          </a:p>
          <a:p>
            <a:r>
              <a:rPr lang="en-US" smtClean="0">
                <a:cs typeface="Times New Roman" pitchFamily="18" charset="0"/>
              </a:rPr>
              <a:t>10 fast oscillations better than 1 slow rotation:</a:t>
            </a:r>
          </a:p>
          <a:p>
            <a:pPr lvl="1"/>
            <a:r>
              <a:rPr lang="en-US" smtClean="0">
                <a:cs typeface="Times New Roman" pitchFamily="18" charset="0"/>
              </a:rPr>
              <a:t>Averages crystal decay &amp; beam fluctuations</a:t>
            </a:r>
          </a:p>
          <a:p>
            <a:pPr lvl="1"/>
            <a:r>
              <a:rPr lang="en-US" smtClean="0">
                <a:cs typeface="Times New Roman" pitchFamily="18" charset="0"/>
              </a:rPr>
              <a:t>during angular sweep.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autoUpdateAnimBg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614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614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316E38-0723-4A16-9C86-0B48ACC064A5}" type="slidenum">
              <a:rPr lang="en-US" smtClean="0"/>
              <a:pPr/>
              <a:t>53</a:t>
            </a:fld>
            <a:endParaRPr lang="en-US" smtClean="0"/>
          </a:p>
        </p:txBody>
      </p:sp>
      <p:sp>
        <p:nvSpPr>
          <p:cNvPr id="614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Rotate the Crystal or the Generator?</a:t>
            </a:r>
          </a:p>
        </p:txBody>
      </p:sp>
      <p:sp>
        <p:nvSpPr>
          <p:cNvPr id="614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85800"/>
            <a:ext cx="8839200" cy="1752600"/>
          </a:xfrm>
        </p:spPr>
        <p:txBody>
          <a:bodyPr/>
          <a:lstStyle/>
          <a:p>
            <a:r>
              <a:rPr lang="en-US" smtClean="0"/>
              <a:t>Most prefer to rotate the crystal</a:t>
            </a:r>
          </a:p>
          <a:p>
            <a:r>
              <a:rPr lang="en-US" smtClean="0"/>
              <a:t>Diagrams easier if rotate the laboratory</a:t>
            </a:r>
          </a:p>
          <a:p>
            <a:pPr lvl="1"/>
            <a:r>
              <a:rPr lang="en-US" smtClean="0"/>
              <a:t>Equivalent</a:t>
            </a:r>
          </a:p>
        </p:txBody>
      </p:sp>
      <p:grpSp>
        <p:nvGrpSpPr>
          <p:cNvPr id="61447" name="Group 4"/>
          <p:cNvGrpSpPr>
            <a:grpSpLocks/>
          </p:cNvGrpSpPr>
          <p:nvPr/>
        </p:nvGrpSpPr>
        <p:grpSpPr bwMode="auto">
          <a:xfrm>
            <a:off x="152400" y="2667000"/>
            <a:ext cx="3332163" cy="3190875"/>
            <a:chOff x="1885" y="384"/>
            <a:chExt cx="3683" cy="3527"/>
          </a:xfrm>
        </p:grpSpPr>
        <p:sp>
          <p:nvSpPr>
            <p:cNvPr id="61467" name="Arc 5"/>
            <p:cNvSpPr>
              <a:spLocks/>
            </p:cNvSpPr>
            <p:nvPr/>
          </p:nvSpPr>
          <p:spPr bwMode="auto">
            <a:xfrm>
              <a:off x="1885" y="760"/>
              <a:ext cx="3392" cy="3151"/>
            </a:xfrm>
            <a:custGeom>
              <a:avLst/>
              <a:gdLst>
                <a:gd name="T0" fmla="*/ 0 w 28666"/>
                <a:gd name="T1" fmla="*/ 17 h 26630"/>
                <a:gd name="T2" fmla="*/ 393 w 28666"/>
                <a:gd name="T3" fmla="*/ 373 h 26630"/>
                <a:gd name="T4" fmla="*/ 99 w 28666"/>
                <a:gd name="T5" fmla="*/ 302 h 26630"/>
                <a:gd name="T6" fmla="*/ 0 60000 65536"/>
                <a:gd name="T7" fmla="*/ 0 60000 65536"/>
                <a:gd name="T8" fmla="*/ 0 60000 65536"/>
                <a:gd name="T9" fmla="*/ 0 w 28666"/>
                <a:gd name="T10" fmla="*/ 0 h 26630"/>
                <a:gd name="T11" fmla="*/ 28666 w 28666"/>
                <a:gd name="T12" fmla="*/ 26630 h 2663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666" h="26630" fill="none" extrusionOk="0">
                  <a:moveTo>
                    <a:pt x="0" y="1188"/>
                  </a:moveTo>
                  <a:cubicBezTo>
                    <a:pt x="2272" y="401"/>
                    <a:pt x="4660" y="-1"/>
                    <a:pt x="7066" y="0"/>
                  </a:cubicBezTo>
                  <a:cubicBezTo>
                    <a:pt x="18995" y="0"/>
                    <a:pt x="28666" y="9670"/>
                    <a:pt x="28666" y="21600"/>
                  </a:cubicBezTo>
                  <a:cubicBezTo>
                    <a:pt x="28666" y="23294"/>
                    <a:pt x="28466" y="24982"/>
                    <a:pt x="28072" y="26630"/>
                  </a:cubicBezTo>
                </a:path>
                <a:path w="28666" h="26630" stroke="0" extrusionOk="0">
                  <a:moveTo>
                    <a:pt x="0" y="1188"/>
                  </a:moveTo>
                  <a:cubicBezTo>
                    <a:pt x="2272" y="401"/>
                    <a:pt x="4660" y="-1"/>
                    <a:pt x="7066" y="0"/>
                  </a:cubicBezTo>
                  <a:cubicBezTo>
                    <a:pt x="18995" y="0"/>
                    <a:pt x="28666" y="9670"/>
                    <a:pt x="28666" y="21600"/>
                  </a:cubicBezTo>
                  <a:cubicBezTo>
                    <a:pt x="28666" y="23294"/>
                    <a:pt x="28466" y="24982"/>
                    <a:pt x="28072" y="26630"/>
                  </a:cubicBezTo>
                  <a:lnTo>
                    <a:pt x="7066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68" name="Line 6"/>
            <p:cNvSpPr>
              <a:spLocks noChangeShapeType="1"/>
            </p:cNvSpPr>
            <p:nvPr/>
          </p:nvSpPr>
          <p:spPr bwMode="auto">
            <a:xfrm>
              <a:off x="3504" y="3216"/>
              <a:ext cx="1763" cy="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61469" name="Group 7"/>
            <p:cNvGrpSpPr>
              <a:grpSpLocks/>
            </p:cNvGrpSpPr>
            <p:nvPr/>
          </p:nvGrpSpPr>
          <p:grpSpPr bwMode="auto">
            <a:xfrm>
              <a:off x="3313" y="384"/>
              <a:ext cx="2255" cy="3082"/>
              <a:chOff x="1296" y="1824"/>
              <a:chExt cx="1440" cy="1968"/>
            </a:xfrm>
          </p:grpSpPr>
          <p:sp>
            <p:nvSpPr>
              <p:cNvPr id="61479" name="Line 8"/>
              <p:cNvSpPr>
                <a:spLocks noChangeShapeType="1"/>
              </p:cNvSpPr>
              <p:nvPr/>
            </p:nvSpPr>
            <p:spPr bwMode="auto">
              <a:xfrm flipH="1" flipV="1">
                <a:off x="1584" y="1968"/>
                <a:ext cx="1152" cy="1680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80" name="Line 9"/>
              <p:cNvSpPr>
                <a:spLocks noChangeShapeType="1"/>
              </p:cNvSpPr>
              <p:nvPr/>
            </p:nvSpPr>
            <p:spPr bwMode="auto">
              <a:xfrm flipH="1" flipV="1">
                <a:off x="1296" y="1824"/>
                <a:ext cx="1344" cy="1968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1470" name="Group 10"/>
            <p:cNvGrpSpPr>
              <a:grpSpLocks/>
            </p:cNvGrpSpPr>
            <p:nvPr/>
          </p:nvGrpSpPr>
          <p:grpSpPr bwMode="auto">
            <a:xfrm rot="-637980">
              <a:off x="2937" y="384"/>
              <a:ext cx="2255" cy="3082"/>
              <a:chOff x="1296" y="1824"/>
              <a:chExt cx="1440" cy="1968"/>
            </a:xfrm>
          </p:grpSpPr>
          <p:sp>
            <p:nvSpPr>
              <p:cNvPr id="61477" name="Line 11"/>
              <p:cNvSpPr>
                <a:spLocks noChangeShapeType="1"/>
              </p:cNvSpPr>
              <p:nvPr/>
            </p:nvSpPr>
            <p:spPr bwMode="auto">
              <a:xfrm flipH="1" flipV="1">
                <a:off x="1584" y="1968"/>
                <a:ext cx="1152" cy="1680"/>
              </a:xfrm>
              <a:prstGeom prst="line">
                <a:avLst/>
              </a:prstGeom>
              <a:noFill/>
              <a:ln w="2857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78" name="Line 12"/>
              <p:cNvSpPr>
                <a:spLocks noChangeShapeType="1"/>
              </p:cNvSpPr>
              <p:nvPr/>
            </p:nvSpPr>
            <p:spPr bwMode="auto">
              <a:xfrm flipH="1" flipV="1">
                <a:off x="1296" y="1824"/>
                <a:ext cx="1344" cy="1968"/>
              </a:xfrm>
              <a:prstGeom prst="line">
                <a:avLst/>
              </a:prstGeom>
              <a:noFill/>
              <a:ln w="2857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1471" name="Group 13"/>
            <p:cNvGrpSpPr>
              <a:grpSpLocks/>
            </p:cNvGrpSpPr>
            <p:nvPr/>
          </p:nvGrpSpPr>
          <p:grpSpPr bwMode="auto">
            <a:xfrm>
              <a:off x="2862" y="788"/>
              <a:ext cx="2405" cy="2077"/>
              <a:chOff x="2862" y="788"/>
              <a:chExt cx="2405" cy="2077"/>
            </a:xfrm>
          </p:grpSpPr>
          <p:sp>
            <p:nvSpPr>
              <p:cNvPr id="61472" name="Arc 14"/>
              <p:cNvSpPr>
                <a:spLocks/>
              </p:cNvSpPr>
              <p:nvPr/>
            </p:nvSpPr>
            <p:spPr bwMode="auto">
              <a:xfrm flipH="1">
                <a:off x="3764" y="1136"/>
                <a:ext cx="376" cy="150"/>
              </a:xfrm>
              <a:custGeom>
                <a:avLst/>
                <a:gdLst>
                  <a:gd name="T0" fmla="*/ 0 w 21600"/>
                  <a:gd name="T1" fmla="*/ 0 h 21600"/>
                  <a:gd name="T2" fmla="*/ 7 w 21600"/>
                  <a:gd name="T3" fmla="*/ 1 h 21600"/>
                  <a:gd name="T4" fmla="*/ 0 w 21600"/>
                  <a:gd name="T5" fmla="*/ 1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473" name="Arc 15"/>
              <p:cNvSpPr>
                <a:spLocks/>
              </p:cNvSpPr>
              <p:nvPr/>
            </p:nvSpPr>
            <p:spPr bwMode="auto">
              <a:xfrm flipH="1">
                <a:off x="3313" y="985"/>
                <a:ext cx="376" cy="226"/>
              </a:xfrm>
              <a:custGeom>
                <a:avLst/>
                <a:gdLst>
                  <a:gd name="T0" fmla="*/ 0 w 21600"/>
                  <a:gd name="T1" fmla="*/ 0 h 21600"/>
                  <a:gd name="T2" fmla="*/ 7 w 21600"/>
                  <a:gd name="T3" fmla="*/ 2 h 21600"/>
                  <a:gd name="T4" fmla="*/ 0 w 21600"/>
                  <a:gd name="T5" fmla="*/ 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474" name="Line 16"/>
              <p:cNvSpPr>
                <a:spLocks noChangeShapeType="1"/>
              </p:cNvSpPr>
              <p:nvPr/>
            </p:nvSpPr>
            <p:spPr bwMode="auto">
              <a:xfrm flipH="1" flipV="1">
                <a:off x="3238" y="835"/>
                <a:ext cx="451" cy="451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75" name="Line 17"/>
              <p:cNvSpPr>
                <a:spLocks noChangeShapeType="1"/>
              </p:cNvSpPr>
              <p:nvPr/>
            </p:nvSpPr>
            <p:spPr bwMode="auto">
              <a:xfrm flipH="1" flipV="1">
                <a:off x="2862" y="788"/>
                <a:ext cx="451" cy="451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76" name="Line 18"/>
              <p:cNvSpPr>
                <a:spLocks noChangeShapeType="1"/>
              </p:cNvSpPr>
              <p:nvPr/>
            </p:nvSpPr>
            <p:spPr bwMode="auto">
              <a:xfrm flipH="1" flipV="1">
                <a:off x="5117" y="2714"/>
                <a:ext cx="150" cy="151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1448" name="Arc 21"/>
          <p:cNvSpPr>
            <a:spLocks/>
          </p:cNvSpPr>
          <p:nvPr/>
        </p:nvSpPr>
        <p:spPr bwMode="auto">
          <a:xfrm flipH="1" flipV="1">
            <a:off x="2743200" y="4953000"/>
            <a:ext cx="304800" cy="531813"/>
          </a:xfrm>
          <a:custGeom>
            <a:avLst/>
            <a:gdLst>
              <a:gd name="T0" fmla="*/ 0 w 21600"/>
              <a:gd name="T1" fmla="*/ 0 h 37706"/>
              <a:gd name="T2" fmla="*/ 2865981 w 21600"/>
              <a:gd name="T3" fmla="*/ 7500798 h 37706"/>
              <a:gd name="T4" fmla="*/ 0 w 21600"/>
              <a:gd name="T5" fmla="*/ 4296859 h 37706"/>
              <a:gd name="T6" fmla="*/ 0 60000 65536"/>
              <a:gd name="T7" fmla="*/ 0 60000 65536"/>
              <a:gd name="T8" fmla="*/ 0 60000 65536"/>
              <a:gd name="T9" fmla="*/ 0 w 21600"/>
              <a:gd name="T10" fmla="*/ 0 h 37706"/>
              <a:gd name="T11" fmla="*/ 21600 w 21600"/>
              <a:gd name="T12" fmla="*/ 37706 h 377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770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7749"/>
                  <a:pt x="18978" y="33608"/>
                  <a:pt x="14392" y="37705"/>
                </a:cubicBezTo>
              </a:path>
              <a:path w="21600" h="3770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7749"/>
                  <a:pt x="18978" y="33608"/>
                  <a:pt x="14392" y="37705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9" name="Text Box 22"/>
          <p:cNvSpPr txBox="1">
            <a:spLocks noChangeArrowheads="1"/>
          </p:cNvSpPr>
          <p:nvPr/>
        </p:nvSpPr>
        <p:spPr bwMode="auto">
          <a:xfrm>
            <a:off x="2362200" y="5410200"/>
            <a:ext cx="5334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O</a:t>
            </a:r>
          </a:p>
        </p:txBody>
      </p:sp>
      <p:sp>
        <p:nvSpPr>
          <p:cNvPr id="61450" name="Line 37"/>
          <p:cNvSpPr>
            <a:spLocks noChangeShapeType="1"/>
          </p:cNvSpPr>
          <p:nvPr/>
        </p:nvSpPr>
        <p:spPr bwMode="auto">
          <a:xfrm rot="1069954" flipH="1" flipV="1">
            <a:off x="8251825" y="4821238"/>
            <a:ext cx="134938" cy="136525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" name="Group 47"/>
          <p:cNvGrpSpPr>
            <a:grpSpLocks/>
          </p:cNvGrpSpPr>
          <p:nvPr/>
        </p:nvGrpSpPr>
        <p:grpSpPr bwMode="auto">
          <a:xfrm>
            <a:off x="5526088" y="2438400"/>
            <a:ext cx="3084512" cy="3163888"/>
            <a:chOff x="3481" y="1536"/>
            <a:chExt cx="1943" cy="1993"/>
          </a:xfrm>
        </p:grpSpPr>
        <p:grpSp>
          <p:nvGrpSpPr>
            <p:cNvPr id="61458" name="Group 29"/>
            <p:cNvGrpSpPr>
              <a:grpSpLocks/>
            </p:cNvGrpSpPr>
            <p:nvPr/>
          </p:nvGrpSpPr>
          <p:grpSpPr bwMode="auto">
            <a:xfrm rot="431974">
              <a:off x="4139" y="1536"/>
              <a:ext cx="1285" cy="1756"/>
              <a:chOff x="1296" y="1824"/>
              <a:chExt cx="1440" cy="1968"/>
            </a:xfrm>
          </p:grpSpPr>
          <p:sp>
            <p:nvSpPr>
              <p:cNvPr id="61465" name="Line 30"/>
              <p:cNvSpPr>
                <a:spLocks noChangeShapeType="1"/>
              </p:cNvSpPr>
              <p:nvPr/>
            </p:nvSpPr>
            <p:spPr bwMode="auto">
              <a:xfrm flipH="1" flipV="1">
                <a:off x="1584" y="1968"/>
                <a:ext cx="1152" cy="1680"/>
              </a:xfrm>
              <a:prstGeom prst="line">
                <a:avLst/>
              </a:prstGeom>
              <a:noFill/>
              <a:ln w="2857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66" name="Line 31"/>
              <p:cNvSpPr>
                <a:spLocks noChangeShapeType="1"/>
              </p:cNvSpPr>
              <p:nvPr/>
            </p:nvSpPr>
            <p:spPr bwMode="auto">
              <a:xfrm flipH="1" flipV="1">
                <a:off x="1296" y="1824"/>
                <a:ext cx="1344" cy="1968"/>
              </a:xfrm>
              <a:prstGeom prst="line">
                <a:avLst/>
              </a:prstGeom>
              <a:noFill/>
              <a:ln w="2857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1459" name="Group 43"/>
            <p:cNvGrpSpPr>
              <a:grpSpLocks/>
            </p:cNvGrpSpPr>
            <p:nvPr/>
          </p:nvGrpSpPr>
          <p:grpSpPr bwMode="auto">
            <a:xfrm>
              <a:off x="3481" y="1620"/>
              <a:ext cx="1933" cy="1909"/>
              <a:chOff x="3219" y="1620"/>
              <a:chExt cx="1933" cy="1909"/>
            </a:xfrm>
          </p:grpSpPr>
          <p:sp>
            <p:nvSpPr>
              <p:cNvPr id="61460" name="Arc 24"/>
              <p:cNvSpPr>
                <a:spLocks/>
              </p:cNvSpPr>
              <p:nvPr/>
            </p:nvSpPr>
            <p:spPr bwMode="auto">
              <a:xfrm rot="1069954">
                <a:off x="3219" y="1655"/>
                <a:ext cx="1933" cy="1796"/>
              </a:xfrm>
              <a:custGeom>
                <a:avLst/>
                <a:gdLst>
                  <a:gd name="T0" fmla="*/ 0 w 28666"/>
                  <a:gd name="T1" fmla="*/ 5 h 26630"/>
                  <a:gd name="T2" fmla="*/ 128 w 28666"/>
                  <a:gd name="T3" fmla="*/ 121 h 26630"/>
                  <a:gd name="T4" fmla="*/ 32 w 28666"/>
                  <a:gd name="T5" fmla="*/ 98 h 26630"/>
                  <a:gd name="T6" fmla="*/ 0 60000 65536"/>
                  <a:gd name="T7" fmla="*/ 0 60000 65536"/>
                  <a:gd name="T8" fmla="*/ 0 60000 65536"/>
                  <a:gd name="T9" fmla="*/ 0 w 28666"/>
                  <a:gd name="T10" fmla="*/ 0 h 26630"/>
                  <a:gd name="T11" fmla="*/ 28666 w 28666"/>
                  <a:gd name="T12" fmla="*/ 26630 h 2663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666" h="26630" fill="none" extrusionOk="0">
                    <a:moveTo>
                      <a:pt x="0" y="1188"/>
                    </a:moveTo>
                    <a:cubicBezTo>
                      <a:pt x="2272" y="401"/>
                      <a:pt x="4660" y="-1"/>
                      <a:pt x="7066" y="0"/>
                    </a:cubicBezTo>
                    <a:cubicBezTo>
                      <a:pt x="18995" y="0"/>
                      <a:pt x="28666" y="9670"/>
                      <a:pt x="28666" y="21600"/>
                    </a:cubicBezTo>
                    <a:cubicBezTo>
                      <a:pt x="28666" y="23294"/>
                      <a:pt x="28466" y="24982"/>
                      <a:pt x="28072" y="26630"/>
                    </a:cubicBezTo>
                  </a:path>
                  <a:path w="28666" h="26630" stroke="0" extrusionOk="0">
                    <a:moveTo>
                      <a:pt x="0" y="1188"/>
                    </a:moveTo>
                    <a:cubicBezTo>
                      <a:pt x="2272" y="401"/>
                      <a:pt x="4660" y="-1"/>
                      <a:pt x="7066" y="0"/>
                    </a:cubicBezTo>
                    <a:cubicBezTo>
                      <a:pt x="18995" y="0"/>
                      <a:pt x="28666" y="9670"/>
                      <a:pt x="28666" y="21600"/>
                    </a:cubicBezTo>
                    <a:cubicBezTo>
                      <a:pt x="28666" y="23294"/>
                      <a:pt x="28466" y="24982"/>
                      <a:pt x="28072" y="26630"/>
                    </a:cubicBezTo>
                    <a:lnTo>
                      <a:pt x="7066" y="21600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461" name="Line 25"/>
              <p:cNvSpPr>
                <a:spLocks noChangeShapeType="1"/>
              </p:cNvSpPr>
              <p:nvPr/>
            </p:nvSpPr>
            <p:spPr bwMode="auto">
              <a:xfrm rot="1069954" flipV="1">
                <a:off x="3783" y="3155"/>
                <a:ext cx="1128" cy="37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62" name="Line 35"/>
              <p:cNvSpPr>
                <a:spLocks noChangeShapeType="1"/>
              </p:cNvSpPr>
              <p:nvPr/>
            </p:nvSpPr>
            <p:spPr bwMode="auto">
              <a:xfrm rot="1069954" flipH="1" flipV="1">
                <a:off x="4214" y="1712"/>
                <a:ext cx="257" cy="257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63" name="Line 36"/>
              <p:cNvSpPr>
                <a:spLocks noChangeShapeType="1"/>
              </p:cNvSpPr>
              <p:nvPr/>
            </p:nvSpPr>
            <p:spPr bwMode="auto">
              <a:xfrm rot="1069954" flipH="1" flipV="1">
                <a:off x="4019" y="1620"/>
                <a:ext cx="257" cy="257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64" name="Arc 38"/>
              <p:cNvSpPr>
                <a:spLocks/>
              </p:cNvSpPr>
              <p:nvPr/>
            </p:nvSpPr>
            <p:spPr bwMode="auto">
              <a:xfrm rot="1069954" flipH="1" flipV="1">
                <a:off x="4668" y="3044"/>
                <a:ext cx="197" cy="384"/>
              </a:xfrm>
              <a:custGeom>
                <a:avLst/>
                <a:gdLst>
                  <a:gd name="T0" fmla="*/ 0 w 22166"/>
                  <a:gd name="T1" fmla="*/ 0 h 43200"/>
                  <a:gd name="T2" fmla="*/ 0 w 22166"/>
                  <a:gd name="T3" fmla="*/ 3 h 43200"/>
                  <a:gd name="T4" fmla="*/ 0 w 22166"/>
                  <a:gd name="T5" fmla="*/ 2 h 43200"/>
                  <a:gd name="T6" fmla="*/ 0 60000 65536"/>
                  <a:gd name="T7" fmla="*/ 0 60000 65536"/>
                  <a:gd name="T8" fmla="*/ 0 60000 65536"/>
                  <a:gd name="T9" fmla="*/ 0 w 22166"/>
                  <a:gd name="T10" fmla="*/ 0 h 43200"/>
                  <a:gd name="T11" fmla="*/ 22166 w 22166"/>
                  <a:gd name="T12" fmla="*/ 43200 h 43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2166" h="43200" fill="none" extrusionOk="0">
                    <a:moveTo>
                      <a:pt x="565" y="0"/>
                    </a:moveTo>
                    <a:cubicBezTo>
                      <a:pt x="12495" y="0"/>
                      <a:pt x="22166" y="9670"/>
                      <a:pt x="22166" y="21600"/>
                    </a:cubicBezTo>
                    <a:cubicBezTo>
                      <a:pt x="22166" y="33529"/>
                      <a:pt x="12495" y="43200"/>
                      <a:pt x="566" y="43200"/>
                    </a:cubicBezTo>
                    <a:cubicBezTo>
                      <a:pt x="377" y="43200"/>
                      <a:pt x="188" y="43197"/>
                      <a:pt x="0" y="43192"/>
                    </a:cubicBezTo>
                  </a:path>
                  <a:path w="22166" h="43200" stroke="0" extrusionOk="0">
                    <a:moveTo>
                      <a:pt x="565" y="0"/>
                    </a:moveTo>
                    <a:cubicBezTo>
                      <a:pt x="12495" y="0"/>
                      <a:pt x="22166" y="9670"/>
                      <a:pt x="22166" y="21600"/>
                    </a:cubicBezTo>
                    <a:cubicBezTo>
                      <a:pt x="22166" y="33529"/>
                      <a:pt x="12495" y="43200"/>
                      <a:pt x="566" y="43200"/>
                    </a:cubicBezTo>
                    <a:cubicBezTo>
                      <a:pt x="377" y="43200"/>
                      <a:pt x="188" y="43197"/>
                      <a:pt x="0" y="43192"/>
                    </a:cubicBezTo>
                    <a:lnTo>
                      <a:pt x="566" y="21600"/>
                    </a:lnTo>
                    <a:close/>
                  </a:path>
                </a:pathLst>
              </a:cu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1452" name="Text Box 39"/>
          <p:cNvSpPr txBox="1">
            <a:spLocks noChangeArrowheads="1"/>
          </p:cNvSpPr>
          <p:nvPr/>
        </p:nvSpPr>
        <p:spPr bwMode="auto">
          <a:xfrm rot="1069954">
            <a:off x="7654925" y="5410200"/>
            <a:ext cx="5334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O</a:t>
            </a:r>
          </a:p>
        </p:txBody>
      </p:sp>
      <p:sp>
        <p:nvSpPr>
          <p:cNvPr id="61453" name="Arc 41"/>
          <p:cNvSpPr>
            <a:spLocks/>
          </p:cNvSpPr>
          <p:nvPr/>
        </p:nvSpPr>
        <p:spPr bwMode="auto">
          <a:xfrm rot="201655">
            <a:off x="5292725" y="2787650"/>
            <a:ext cx="3068638" cy="2851150"/>
          </a:xfrm>
          <a:custGeom>
            <a:avLst/>
            <a:gdLst>
              <a:gd name="T0" fmla="*/ 0 w 28666"/>
              <a:gd name="T1" fmla="*/ 13618068 h 26630"/>
              <a:gd name="T2" fmla="*/ 321684829 w 28666"/>
              <a:gd name="T3" fmla="*/ 305259361 h 26630"/>
              <a:gd name="T4" fmla="*/ 80971220 w 28666"/>
              <a:gd name="T5" fmla="*/ 247600410 h 26630"/>
              <a:gd name="T6" fmla="*/ 0 60000 65536"/>
              <a:gd name="T7" fmla="*/ 0 60000 65536"/>
              <a:gd name="T8" fmla="*/ 0 60000 65536"/>
              <a:gd name="T9" fmla="*/ 0 w 28666"/>
              <a:gd name="T10" fmla="*/ 0 h 26630"/>
              <a:gd name="T11" fmla="*/ 28666 w 28666"/>
              <a:gd name="T12" fmla="*/ 26630 h 2663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666" h="26630" fill="none" extrusionOk="0">
                <a:moveTo>
                  <a:pt x="0" y="1188"/>
                </a:moveTo>
                <a:cubicBezTo>
                  <a:pt x="2272" y="401"/>
                  <a:pt x="4660" y="-1"/>
                  <a:pt x="7066" y="0"/>
                </a:cubicBezTo>
                <a:cubicBezTo>
                  <a:pt x="18995" y="0"/>
                  <a:pt x="28666" y="9670"/>
                  <a:pt x="28666" y="21600"/>
                </a:cubicBezTo>
                <a:cubicBezTo>
                  <a:pt x="28666" y="23294"/>
                  <a:pt x="28466" y="24982"/>
                  <a:pt x="28072" y="26630"/>
                </a:cubicBezTo>
              </a:path>
              <a:path w="28666" h="26630" stroke="0" extrusionOk="0">
                <a:moveTo>
                  <a:pt x="0" y="1188"/>
                </a:moveTo>
                <a:cubicBezTo>
                  <a:pt x="2272" y="401"/>
                  <a:pt x="4660" y="-1"/>
                  <a:pt x="7066" y="0"/>
                </a:cubicBezTo>
                <a:cubicBezTo>
                  <a:pt x="18995" y="0"/>
                  <a:pt x="28666" y="9670"/>
                  <a:pt x="28666" y="21600"/>
                </a:cubicBezTo>
                <a:cubicBezTo>
                  <a:pt x="28666" y="23294"/>
                  <a:pt x="28466" y="24982"/>
                  <a:pt x="28072" y="26630"/>
                </a:cubicBezTo>
                <a:lnTo>
                  <a:pt x="7066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Line 42"/>
          <p:cNvSpPr>
            <a:spLocks noChangeShapeType="1"/>
          </p:cNvSpPr>
          <p:nvPr/>
        </p:nvSpPr>
        <p:spPr bwMode="auto">
          <a:xfrm flipV="1">
            <a:off x="6435725" y="5334000"/>
            <a:ext cx="1828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724" name="AutoShape 44"/>
          <p:cNvSpPr>
            <a:spLocks/>
          </p:cNvSpPr>
          <p:nvPr/>
        </p:nvSpPr>
        <p:spPr bwMode="auto">
          <a:xfrm>
            <a:off x="2819400" y="2163763"/>
            <a:ext cx="2095500" cy="808037"/>
          </a:xfrm>
          <a:prstGeom prst="borderCallout1">
            <a:avLst>
              <a:gd name="adj1" fmla="val 14144"/>
              <a:gd name="adj2" fmla="val 103634"/>
              <a:gd name="adj3" fmla="val 80944"/>
              <a:gd name="adj4" fmla="val 122954"/>
            </a:avLst>
          </a:prstGeom>
          <a:solidFill>
            <a:srgbClr val="99FF66"/>
          </a:solidFill>
          <a:ln w="28575">
            <a:solidFill>
              <a:schemeClr val="tx1"/>
            </a:solidFill>
            <a:miter lim="800000"/>
            <a:headEnd/>
            <a:tailEnd type="arrow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Ewald sphere at start</a:t>
            </a:r>
          </a:p>
        </p:txBody>
      </p:sp>
      <p:sp>
        <p:nvSpPr>
          <p:cNvPr id="71725" name="AutoShape 45"/>
          <p:cNvSpPr>
            <a:spLocks/>
          </p:cNvSpPr>
          <p:nvPr/>
        </p:nvSpPr>
        <p:spPr bwMode="auto">
          <a:xfrm>
            <a:off x="2819400" y="3138488"/>
            <a:ext cx="2486025" cy="609600"/>
          </a:xfrm>
          <a:prstGeom prst="borderCallout2">
            <a:avLst>
              <a:gd name="adj1" fmla="val 18750"/>
              <a:gd name="adj2" fmla="val 103065"/>
              <a:gd name="adj3" fmla="val 18750"/>
              <a:gd name="adj4" fmla="val 115773"/>
              <a:gd name="adj5" fmla="val -131250"/>
              <a:gd name="adj6" fmla="val 128991"/>
            </a:avLst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 type="arrow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End of rotation</a:t>
            </a:r>
          </a:p>
        </p:txBody>
      </p:sp>
      <p:sp>
        <p:nvSpPr>
          <p:cNvPr id="71726" name="AutoShape 46"/>
          <p:cNvSpPr>
            <a:spLocks/>
          </p:cNvSpPr>
          <p:nvPr/>
        </p:nvSpPr>
        <p:spPr bwMode="auto">
          <a:xfrm>
            <a:off x="3657600" y="3857625"/>
            <a:ext cx="2727325" cy="1781175"/>
          </a:xfrm>
          <a:prstGeom prst="borderCallout2">
            <a:avLst>
              <a:gd name="adj1" fmla="val 6417"/>
              <a:gd name="adj2" fmla="val 102792"/>
              <a:gd name="adj3" fmla="val 6417"/>
              <a:gd name="adj4" fmla="val 111931"/>
              <a:gd name="adj5" fmla="val -62565"/>
              <a:gd name="adj6" fmla="val 121477"/>
            </a:avLst>
          </a:prstGeom>
          <a:solidFill>
            <a:srgbClr val="6699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Will now focus on parts of planes that have cross the Ewald sphere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717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717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5" grpId="0" animBg="1" autoUpdateAnimBg="0"/>
      <p:bldP spid="71726" grpId="0" animBg="1" autoUpdateAnimBg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624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624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7D6233-AC6F-4794-8908-2A67594632CB}" type="slidenum">
              <a:rPr lang="en-US" smtClean="0"/>
              <a:pPr/>
              <a:t>54</a:t>
            </a:fld>
            <a:endParaRPr lang="en-US" smtClean="0"/>
          </a:p>
        </p:txBody>
      </p:sp>
      <p:sp>
        <p:nvSpPr>
          <p:cNvPr id="624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Full and Partial Reflections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85800"/>
            <a:ext cx="6400800" cy="5791200"/>
          </a:xfrm>
        </p:spPr>
        <p:txBody>
          <a:bodyPr/>
          <a:lstStyle/>
          <a:p>
            <a:r>
              <a:rPr lang="en-US" smtClean="0">
                <a:cs typeface="Times New Roman" pitchFamily="18" charset="0"/>
              </a:rPr>
              <a:t>Reciprocal lattice points have finite size</a:t>
            </a:r>
          </a:p>
          <a:p>
            <a:pPr lvl="1"/>
            <a:r>
              <a:rPr lang="en-US" smtClean="0">
                <a:cs typeface="Times New Roman" pitchFamily="18" charset="0"/>
              </a:rPr>
              <a:t>Mosaic spread</a:t>
            </a:r>
          </a:p>
          <a:p>
            <a:r>
              <a:rPr lang="en-US" smtClean="0">
                <a:cs typeface="Times New Roman" pitchFamily="18" charset="0"/>
              </a:rPr>
              <a:t>Whole reflections </a:t>
            </a:r>
          </a:p>
          <a:p>
            <a:pPr lvl="1"/>
            <a:r>
              <a:rPr lang="en-US" smtClean="0">
                <a:cs typeface="Times New Roman" pitchFamily="18" charset="0"/>
              </a:rPr>
              <a:t>Crossed completely by </a:t>
            </a:r>
            <a:br>
              <a:rPr lang="en-US" smtClean="0">
                <a:cs typeface="Times New Roman" pitchFamily="18" charset="0"/>
              </a:rPr>
            </a:br>
            <a:r>
              <a:rPr lang="en-US" smtClean="0">
                <a:cs typeface="Times New Roman" pitchFamily="18" charset="0"/>
              </a:rPr>
              <a:t>Ewald sphere w/in </a:t>
            </a:r>
            <a:r>
              <a:rPr lang="en-US" smtClean="0">
                <a:latin typeface="Symbol" pitchFamily="18" charset="2"/>
                <a:cs typeface="Times New Roman" pitchFamily="18" charset="0"/>
              </a:rPr>
              <a:t>Df</a:t>
            </a:r>
            <a:r>
              <a:rPr lang="en-US" smtClean="0">
                <a:cs typeface="Times New Roman" pitchFamily="18" charset="0"/>
              </a:rPr>
              <a:t>.</a:t>
            </a:r>
          </a:p>
          <a:p>
            <a:r>
              <a:rPr lang="en-US" smtClean="0">
                <a:cs typeface="Times New Roman" pitchFamily="18" charset="0"/>
              </a:rPr>
              <a:t>Partial reflections</a:t>
            </a:r>
          </a:p>
          <a:p>
            <a:pPr lvl="1"/>
            <a:r>
              <a:rPr lang="en-US" smtClean="0">
                <a:cs typeface="Times New Roman" pitchFamily="18" charset="0"/>
              </a:rPr>
              <a:t>On sphere at start or end of rotation</a:t>
            </a:r>
          </a:p>
          <a:p>
            <a:pPr lvl="1"/>
            <a:r>
              <a:rPr lang="en-US" smtClean="0">
                <a:cs typeface="Times New Roman" pitchFamily="18" charset="0"/>
              </a:rPr>
              <a:t>Only part of reflection recorded</a:t>
            </a:r>
          </a:p>
          <a:p>
            <a:pPr lvl="1"/>
            <a:r>
              <a:rPr lang="en-US" smtClean="0">
                <a:cs typeface="Times New Roman" pitchFamily="18" charset="0"/>
              </a:rPr>
              <a:t>Fraction recorded = “partiality”</a:t>
            </a:r>
          </a:p>
        </p:txBody>
      </p:sp>
      <p:sp>
        <p:nvSpPr>
          <p:cNvPr id="62471" name="Arc 9"/>
          <p:cNvSpPr>
            <a:spLocks/>
          </p:cNvSpPr>
          <p:nvPr/>
        </p:nvSpPr>
        <p:spPr bwMode="auto">
          <a:xfrm rot="1069954">
            <a:off x="4210050" y="1844675"/>
            <a:ext cx="3471863" cy="7842250"/>
          </a:xfrm>
          <a:custGeom>
            <a:avLst/>
            <a:gdLst>
              <a:gd name="T0" fmla="*/ 0 w 9549"/>
              <a:gd name="T1" fmla="*/ 395380 h 21600"/>
              <a:gd name="T2" fmla="*/ 1262313097 w 9549"/>
              <a:gd name="T3" fmla="*/ 268776411 h 21600"/>
              <a:gd name="T4" fmla="*/ 51158807 w 9549"/>
              <a:gd name="T5" fmla="*/ 2147483647 h 21600"/>
              <a:gd name="T6" fmla="*/ 0 60000 65536"/>
              <a:gd name="T7" fmla="*/ 0 60000 65536"/>
              <a:gd name="T8" fmla="*/ 0 60000 65536"/>
              <a:gd name="T9" fmla="*/ 0 w 9549"/>
              <a:gd name="T10" fmla="*/ 0 h 21600"/>
              <a:gd name="T11" fmla="*/ 9549 w 954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549" h="21600" fill="none" extrusionOk="0">
                <a:moveTo>
                  <a:pt x="0" y="3"/>
                </a:moveTo>
                <a:cubicBezTo>
                  <a:pt x="128" y="1"/>
                  <a:pt x="257" y="-1"/>
                  <a:pt x="387" y="0"/>
                </a:cubicBezTo>
                <a:cubicBezTo>
                  <a:pt x="3553" y="0"/>
                  <a:pt x="6681" y="696"/>
                  <a:pt x="9548" y="2039"/>
                </a:cubicBezTo>
              </a:path>
              <a:path w="9549" h="21600" stroke="0" extrusionOk="0">
                <a:moveTo>
                  <a:pt x="0" y="3"/>
                </a:moveTo>
                <a:cubicBezTo>
                  <a:pt x="128" y="1"/>
                  <a:pt x="257" y="-1"/>
                  <a:pt x="387" y="0"/>
                </a:cubicBezTo>
                <a:cubicBezTo>
                  <a:pt x="3553" y="0"/>
                  <a:pt x="6681" y="696"/>
                  <a:pt x="9548" y="2039"/>
                </a:cubicBezTo>
                <a:lnTo>
                  <a:pt x="387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2" name="Line 6"/>
          <p:cNvSpPr>
            <a:spLocks noChangeShapeType="1"/>
          </p:cNvSpPr>
          <p:nvPr/>
        </p:nvSpPr>
        <p:spPr bwMode="auto">
          <a:xfrm rot="431974" flipH="1" flipV="1">
            <a:off x="5970588" y="1377950"/>
            <a:ext cx="2270125" cy="3132138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473" name="Line 12"/>
          <p:cNvSpPr>
            <a:spLocks noChangeShapeType="1"/>
          </p:cNvSpPr>
          <p:nvPr/>
        </p:nvSpPr>
        <p:spPr bwMode="auto">
          <a:xfrm rot="1069954" flipH="1" flipV="1">
            <a:off x="6326188" y="2105025"/>
            <a:ext cx="1385887" cy="1382713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474" name="Arc 15"/>
          <p:cNvSpPr>
            <a:spLocks/>
          </p:cNvSpPr>
          <p:nvPr/>
        </p:nvSpPr>
        <p:spPr bwMode="auto">
          <a:xfrm rot="201655">
            <a:off x="3276600" y="2947988"/>
            <a:ext cx="5376863" cy="7567612"/>
          </a:xfrm>
          <a:custGeom>
            <a:avLst/>
            <a:gdLst>
              <a:gd name="T0" fmla="*/ 747565339 w 14791"/>
              <a:gd name="T1" fmla="*/ 0 h 20846"/>
              <a:gd name="T2" fmla="*/ 1954610419 w 14791"/>
              <a:gd name="T3" fmla="*/ 672640330 h 20846"/>
              <a:gd name="T4" fmla="*/ 0 w 14791"/>
              <a:gd name="T5" fmla="*/ 2147483647 h 20846"/>
              <a:gd name="T6" fmla="*/ 0 60000 65536"/>
              <a:gd name="T7" fmla="*/ 0 60000 65536"/>
              <a:gd name="T8" fmla="*/ 0 60000 65536"/>
              <a:gd name="T9" fmla="*/ 0 w 14791"/>
              <a:gd name="T10" fmla="*/ 0 h 20846"/>
              <a:gd name="T11" fmla="*/ 14791 w 14791"/>
              <a:gd name="T12" fmla="*/ 20846 h 208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791" h="20846" fill="none" extrusionOk="0">
                <a:moveTo>
                  <a:pt x="5657" y="-1"/>
                </a:moveTo>
                <a:cubicBezTo>
                  <a:pt x="9073" y="927"/>
                  <a:pt x="12210" y="2680"/>
                  <a:pt x="14790" y="5104"/>
                </a:cubicBezTo>
              </a:path>
              <a:path w="14791" h="20846" stroke="0" extrusionOk="0">
                <a:moveTo>
                  <a:pt x="5657" y="-1"/>
                </a:moveTo>
                <a:cubicBezTo>
                  <a:pt x="9073" y="927"/>
                  <a:pt x="12210" y="2680"/>
                  <a:pt x="14790" y="5104"/>
                </a:cubicBezTo>
                <a:lnTo>
                  <a:pt x="0" y="20846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5" name="Oval 19"/>
          <p:cNvSpPr>
            <a:spLocks noChangeArrowheads="1"/>
          </p:cNvSpPr>
          <p:nvPr/>
        </p:nvSpPr>
        <p:spPr bwMode="auto">
          <a:xfrm>
            <a:off x="6680200" y="2251075"/>
            <a:ext cx="304800" cy="3048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6" name="Oval 20"/>
          <p:cNvSpPr>
            <a:spLocks noChangeArrowheads="1"/>
          </p:cNvSpPr>
          <p:nvPr/>
        </p:nvSpPr>
        <p:spPr bwMode="auto">
          <a:xfrm>
            <a:off x="6997700" y="2835275"/>
            <a:ext cx="304800" cy="3048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7" name="Oval 21"/>
          <p:cNvSpPr>
            <a:spLocks noChangeArrowheads="1"/>
          </p:cNvSpPr>
          <p:nvPr/>
        </p:nvSpPr>
        <p:spPr bwMode="auto">
          <a:xfrm>
            <a:off x="7315200" y="3419475"/>
            <a:ext cx="304800" cy="3048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8" name="Oval 22"/>
          <p:cNvSpPr>
            <a:spLocks noChangeArrowheads="1"/>
          </p:cNvSpPr>
          <p:nvPr/>
        </p:nvSpPr>
        <p:spPr bwMode="auto">
          <a:xfrm>
            <a:off x="6362700" y="1666875"/>
            <a:ext cx="304800" cy="304800"/>
          </a:xfrm>
          <a:prstGeom prst="ellipse">
            <a:avLst/>
          </a:prstGeom>
          <a:gradFill rotWithShape="0">
            <a:gsLst>
              <a:gs pos="0">
                <a:schemeClr val="accent1"/>
              </a:gs>
              <a:gs pos="100000">
                <a:srgbClr val="FF0000"/>
              </a:gs>
            </a:gsLst>
            <a:lin ang="18900000" scaled="1"/>
          </a:gra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9" name="Oval 23"/>
          <p:cNvSpPr>
            <a:spLocks noChangeArrowheads="1"/>
          </p:cNvSpPr>
          <p:nvPr/>
        </p:nvSpPr>
        <p:spPr bwMode="auto">
          <a:xfrm>
            <a:off x="6045200" y="1082675"/>
            <a:ext cx="304800" cy="3048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80" name="Oval 24"/>
          <p:cNvSpPr>
            <a:spLocks noChangeArrowheads="1"/>
          </p:cNvSpPr>
          <p:nvPr/>
        </p:nvSpPr>
        <p:spPr bwMode="auto">
          <a:xfrm>
            <a:off x="7632700" y="4003675"/>
            <a:ext cx="304800" cy="304800"/>
          </a:xfrm>
          <a:prstGeom prst="ellipse">
            <a:avLst/>
          </a:prstGeom>
          <a:gradFill rotWithShape="0">
            <a:gsLst>
              <a:gs pos="0">
                <a:srgbClr val="FF0000"/>
              </a:gs>
              <a:gs pos="100000">
                <a:schemeClr val="accent1"/>
              </a:gs>
            </a:gsLst>
            <a:lin ang="18900000" scaled="1"/>
          </a:gra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81" name="Oval 25"/>
          <p:cNvSpPr>
            <a:spLocks noChangeArrowheads="1"/>
          </p:cNvSpPr>
          <p:nvPr/>
        </p:nvSpPr>
        <p:spPr bwMode="auto">
          <a:xfrm>
            <a:off x="7950200" y="4587875"/>
            <a:ext cx="304800" cy="3048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82" name="Arc 27"/>
          <p:cNvSpPr>
            <a:spLocks/>
          </p:cNvSpPr>
          <p:nvPr/>
        </p:nvSpPr>
        <p:spPr bwMode="auto">
          <a:xfrm rot="1354972" flipH="1">
            <a:off x="5638800" y="1741488"/>
            <a:ext cx="609600" cy="1306512"/>
          </a:xfrm>
          <a:custGeom>
            <a:avLst/>
            <a:gdLst>
              <a:gd name="T0" fmla="*/ 13596957 w 21600"/>
              <a:gd name="T1" fmla="*/ 0 h 13234"/>
              <a:gd name="T2" fmla="*/ 17204267 w 21600"/>
              <a:gd name="T3" fmla="*/ 128983962 h 13234"/>
              <a:gd name="T4" fmla="*/ 0 w 21600"/>
              <a:gd name="T5" fmla="*/ 128983962 h 13234"/>
              <a:gd name="T6" fmla="*/ 0 60000 65536"/>
              <a:gd name="T7" fmla="*/ 0 60000 65536"/>
              <a:gd name="T8" fmla="*/ 0 60000 65536"/>
              <a:gd name="T9" fmla="*/ 0 w 21600"/>
              <a:gd name="T10" fmla="*/ 0 h 13234"/>
              <a:gd name="T11" fmla="*/ 21600 w 21600"/>
              <a:gd name="T12" fmla="*/ 13234 h 1323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3234" fill="none" extrusionOk="0">
                <a:moveTo>
                  <a:pt x="17071" y="-1"/>
                </a:moveTo>
                <a:cubicBezTo>
                  <a:pt x="20006" y="3786"/>
                  <a:pt x="21600" y="8442"/>
                  <a:pt x="21600" y="13234"/>
                </a:cubicBezTo>
              </a:path>
              <a:path w="21600" h="13234" stroke="0" extrusionOk="0">
                <a:moveTo>
                  <a:pt x="17071" y="-1"/>
                </a:moveTo>
                <a:cubicBezTo>
                  <a:pt x="20006" y="3786"/>
                  <a:pt x="21600" y="8442"/>
                  <a:pt x="21600" y="13234"/>
                </a:cubicBezTo>
                <a:lnTo>
                  <a:pt x="0" y="13234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 autoUpdateAnimBg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634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634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5B49D1D-BAA5-41F8-9940-D089FC15BE6D}" type="slidenum">
              <a:rPr lang="en-US" smtClean="0"/>
              <a:pPr/>
              <a:t>55</a:t>
            </a:fld>
            <a:endParaRPr lang="en-US" smtClean="0"/>
          </a:p>
        </p:txBody>
      </p:sp>
      <p:sp>
        <p:nvSpPr>
          <p:cNvPr id="634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Structure amplitudes from partials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85800"/>
            <a:ext cx="8991600" cy="5791200"/>
          </a:xfrm>
        </p:spPr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en-US" smtClean="0"/>
              <a:t>Measured intensity = F²/partiality</a:t>
            </a:r>
          </a:p>
          <a:p>
            <a:pPr marL="533400" indent="-533400">
              <a:lnSpc>
                <a:spcPct val="90000"/>
              </a:lnSpc>
            </a:pPr>
            <a:r>
              <a:rPr lang="en-US" smtClean="0"/>
              <a:t>Partiality depends on experiment, not structure</a:t>
            </a:r>
          </a:p>
          <a:p>
            <a:pPr marL="533400" indent="-533400">
              <a:lnSpc>
                <a:spcPct val="90000"/>
              </a:lnSpc>
            </a:pPr>
            <a:r>
              <a:rPr lang="en-US" smtClean="0"/>
              <a:t>Need to correct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smtClean="0"/>
              <a:t>Make equivalent to full reflection </a:t>
            </a:r>
          </a:p>
          <a:p>
            <a:pPr marL="1371600" lvl="2" indent="-457200">
              <a:lnSpc>
                <a:spcPct val="90000"/>
              </a:lnSpc>
            </a:pPr>
            <a:r>
              <a:rPr lang="en-US" smtClean="0"/>
              <a:t>Partiality = 1</a:t>
            </a:r>
          </a:p>
          <a:p>
            <a:pPr marL="533400" indent="-533400">
              <a:lnSpc>
                <a:spcPct val="90000"/>
              </a:lnSpc>
            </a:pPr>
            <a:r>
              <a:rPr lang="en-US" smtClean="0"/>
              <a:t>Two approaches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smtClean="0"/>
              <a:t>Series of contiguous oscillations</a:t>
            </a:r>
          </a:p>
          <a:p>
            <a:pPr marL="1371600" lvl="2" indent="-457200">
              <a:lnSpc>
                <a:spcPct val="90000"/>
              </a:lnSpc>
            </a:pPr>
            <a:r>
              <a:rPr lang="en-US" smtClean="0"/>
              <a:t>Add intensities from successive images</a:t>
            </a:r>
          </a:p>
          <a:p>
            <a:pPr marL="1371600" lvl="2" indent="-457200">
              <a:lnSpc>
                <a:spcPct val="90000"/>
              </a:lnSpc>
            </a:pPr>
            <a:r>
              <a:rPr lang="en-US" smtClean="0"/>
              <a:t>Errors – changing beam intensity etc..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smtClean="0"/>
              <a:t>Estimate partiality </a:t>
            </a:r>
            <a:r>
              <a:rPr lang="en-US" smtClean="0">
                <a:sym typeface="Wingdings" pitchFamily="2" charset="2"/>
              </a:rPr>
              <a:t></a:t>
            </a:r>
            <a:r>
              <a:rPr lang="en-US" smtClean="0"/>
              <a:t> mathematical correction</a:t>
            </a:r>
          </a:p>
          <a:p>
            <a:pPr marL="1371600" lvl="2" indent="-457200">
              <a:lnSpc>
                <a:spcPct val="90000"/>
              </a:lnSpc>
            </a:pPr>
            <a:r>
              <a:rPr lang="en-US" smtClean="0"/>
              <a:t>Errors - Requires accurate understanding of crystal orientation</a:t>
            </a:r>
          </a:p>
          <a:p>
            <a:pPr marL="533400" indent="-533400">
              <a:lnSpc>
                <a:spcPct val="90000"/>
              </a:lnSpc>
            </a:pPr>
            <a:r>
              <a:rPr lang="en-US" smtClean="0"/>
              <a:t>Partial reflections less accurate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6963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696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475BE9-2514-4E06-B260-0022D0057F3B}" type="slidenum">
              <a:rPr lang="en-US" smtClean="0"/>
              <a:pPr/>
              <a:t>56</a:t>
            </a:fld>
            <a:endParaRPr lang="en-US" smtClean="0"/>
          </a:p>
        </p:txBody>
      </p:sp>
      <p:sp>
        <p:nvSpPr>
          <p:cNvPr id="696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Crystal Alignment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Some orientations </a:t>
            </a:r>
            <a:r>
              <a:rPr lang="en-US" smtClean="0"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mtClean="0">
                <a:cs typeface="Times New Roman" pitchFamily="18" charset="0"/>
              </a:rPr>
              <a:t> more efficient collection</a:t>
            </a:r>
          </a:p>
          <a:p>
            <a:pPr lvl="1"/>
            <a:r>
              <a:rPr lang="en-US" smtClean="0">
                <a:cs typeface="Times New Roman" pitchFamily="18" charset="0"/>
              </a:rPr>
              <a:t>Approximate alignment OK (not like precession)</a:t>
            </a:r>
          </a:p>
          <a:p>
            <a:r>
              <a:rPr lang="en-US" smtClean="0">
                <a:cs typeface="Times New Roman" pitchFamily="18" charset="0"/>
              </a:rPr>
              <a:t>Determine orientation then re-orient</a:t>
            </a:r>
          </a:p>
          <a:p>
            <a:pPr lvl="1"/>
            <a:r>
              <a:rPr lang="en-US" smtClean="0">
                <a:cs typeface="Times New Roman" pitchFamily="18" charset="0"/>
              </a:rPr>
              <a:t>Center zones from still images</a:t>
            </a:r>
          </a:p>
          <a:p>
            <a:pPr lvl="1"/>
            <a:r>
              <a:rPr lang="en-US" smtClean="0">
                <a:cs typeface="Times New Roman" pitchFamily="18" charset="0"/>
              </a:rPr>
              <a:t>Computer-auto-indexing (details later)</a:t>
            </a:r>
          </a:p>
          <a:p>
            <a:pPr lvl="2"/>
            <a:r>
              <a:rPr lang="en-US" smtClean="0">
                <a:cs typeface="Times New Roman" pitchFamily="18" charset="0"/>
              </a:rPr>
              <a:t>From 1 to 3 still images</a:t>
            </a:r>
          </a:p>
          <a:p>
            <a:r>
              <a:rPr lang="en-US" smtClean="0">
                <a:cs typeface="Times New Roman" pitchFamily="18" charset="0"/>
              </a:rPr>
              <a:t>No longer necessary to </a:t>
            </a:r>
            <a:r>
              <a:rPr lang="en-US" i="1" smtClean="0">
                <a:cs typeface="Times New Roman" pitchFamily="18" charset="0"/>
              </a:rPr>
              <a:t>precisely</a:t>
            </a:r>
            <a:r>
              <a:rPr lang="en-US" smtClean="0">
                <a:cs typeface="Times New Roman" pitchFamily="18" charset="0"/>
              </a:rPr>
              <a:t> orient before data collection</a:t>
            </a:r>
          </a:p>
          <a:p>
            <a:r>
              <a:rPr lang="en-US" smtClean="0">
                <a:cs typeface="Times New Roman" pitchFamily="18" charset="0"/>
              </a:rPr>
              <a:t>Some use the American Method</a:t>
            </a:r>
          </a:p>
          <a:p>
            <a:pPr lvl="1"/>
            <a:r>
              <a:rPr lang="en-US" smtClean="0">
                <a:cs typeface="Times New Roman" pitchFamily="18" charset="0"/>
              </a:rPr>
              <a:t>Shoot first – ask questions later</a:t>
            </a:r>
          </a:p>
          <a:p>
            <a:pPr lvl="1"/>
            <a:r>
              <a:rPr lang="en-US" smtClean="0">
                <a:cs typeface="Times New Roman" pitchFamily="18" charset="0"/>
              </a:rPr>
              <a:t>When crystal lifetime in beam is short</a:t>
            </a:r>
          </a:p>
        </p:txBody>
      </p:sp>
      <p:pic>
        <p:nvPicPr>
          <p:cNvPr id="37894" name="Picture 6" descr="bd06152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4170363"/>
            <a:ext cx="1808163" cy="2382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bldLvl="2" autoUpdateAnimBg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706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706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9B0CA1-BC89-4235-B9A7-EB9D7E1866CD}" type="slidenum">
              <a:rPr lang="en-US" smtClean="0"/>
              <a:pPr/>
              <a:t>57</a:t>
            </a:fld>
            <a:endParaRPr lang="en-US" smtClean="0"/>
          </a:p>
        </p:txBody>
      </p:sp>
      <p:sp>
        <p:nvSpPr>
          <p:cNvPr id="706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Prolonging Lifetime w/ Cryocrystallography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u="sng">
                <a:effectLst>
                  <a:outerShdw blurRad="38100" dist="38100" dir="2700000" algn="tl">
                    <a:srgbClr val="FFFFFF"/>
                  </a:outerShdw>
                </a:effectLst>
              </a:rPr>
              <a:t>Radiation damage</a:t>
            </a:r>
          </a:p>
          <a:p>
            <a:pPr>
              <a:defRPr/>
            </a:pPr>
            <a:r>
              <a:rPr lang="en-US"/>
              <a:t>Reduced at 100 K</a:t>
            </a:r>
          </a:p>
          <a:p>
            <a:pPr>
              <a:defRPr/>
            </a:pPr>
            <a:r>
              <a:rPr lang="en-US"/>
              <a:t>Caused by:</a:t>
            </a:r>
          </a:p>
          <a:p>
            <a:pPr lvl="1">
              <a:defRPr/>
            </a:pPr>
            <a:r>
              <a:rPr lang="en-US"/>
              <a:t>Crystal heating</a:t>
            </a:r>
          </a:p>
          <a:p>
            <a:pPr lvl="1">
              <a:defRPr/>
            </a:pPr>
            <a:r>
              <a:rPr lang="en-US"/>
              <a:t>Ionizing radiation </a:t>
            </a:r>
            <a:r>
              <a:rPr lang="en-US">
                <a:sym typeface="Wingdings" pitchFamily="2" charset="2"/>
              </a:rPr>
              <a:t></a:t>
            </a:r>
            <a:r>
              <a:rPr lang="en-US"/>
              <a:t> roaming free radicals</a:t>
            </a:r>
          </a:p>
          <a:p>
            <a:pPr lvl="2">
              <a:defRPr/>
            </a:pPr>
            <a:r>
              <a:rPr lang="en-US"/>
              <a:t>Changing covalent structure</a:t>
            </a:r>
          </a:p>
          <a:p>
            <a:pPr lvl="2">
              <a:defRPr/>
            </a:pPr>
            <a:r>
              <a:rPr lang="en-US"/>
              <a:t>Abated by reducing diffusion in 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 autoUpdateAnimBg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71683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7168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0B185F-32CB-43C4-BC3E-6C20D0984090}" type="slidenum">
              <a:rPr lang="en-US" smtClean="0"/>
              <a:pPr/>
              <a:t>58</a:t>
            </a:fld>
            <a:endParaRPr lang="en-US" smtClean="0"/>
          </a:p>
        </p:txBody>
      </p:sp>
      <p:sp>
        <p:nvSpPr>
          <p:cNvPr id="716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Freezing Crystals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 smtClean="0"/>
              <a:t>Vitreous ice (glass) OK</a:t>
            </a:r>
          </a:p>
          <a:p>
            <a:r>
              <a:rPr lang="en-US" sz="2400" smtClean="0"/>
              <a:t>Ice crystals:</a:t>
            </a:r>
          </a:p>
          <a:p>
            <a:pPr lvl="1"/>
            <a:r>
              <a:rPr lang="en-US" smtClean="0"/>
              <a:t>Destroy protein crystal</a:t>
            </a:r>
          </a:p>
          <a:p>
            <a:pPr lvl="1"/>
            <a:r>
              <a:rPr lang="en-US" smtClean="0"/>
              <a:t>Add ice diffraction</a:t>
            </a:r>
          </a:p>
          <a:p>
            <a:pPr lvl="1"/>
            <a:r>
              <a:rPr lang="en-US" smtClean="0"/>
              <a:t>Must be avoided</a:t>
            </a:r>
          </a:p>
          <a:p>
            <a:pPr lvl="2"/>
            <a:r>
              <a:rPr lang="en-US" smtClean="0"/>
              <a:t>Cryo-protection</a:t>
            </a:r>
          </a:p>
          <a:p>
            <a:pPr lvl="3"/>
            <a:r>
              <a:rPr lang="en-US" sz="2000" smtClean="0"/>
              <a:t>Antifreeze</a:t>
            </a:r>
          </a:p>
          <a:p>
            <a:pPr lvl="3"/>
            <a:r>
              <a:rPr lang="en-US" sz="2000" smtClean="0"/>
              <a:t>Glycerol, PEG, MPD…</a:t>
            </a:r>
          </a:p>
          <a:p>
            <a:pPr lvl="3"/>
            <a:r>
              <a:rPr lang="en-US" sz="2000" smtClean="0"/>
              <a:t>Oil coating</a:t>
            </a:r>
          </a:p>
          <a:p>
            <a:pPr lvl="3"/>
            <a:r>
              <a:rPr lang="en-US" sz="2000" smtClean="0"/>
              <a:t>Search for one that does no damage</a:t>
            </a:r>
          </a:p>
          <a:p>
            <a:pPr lvl="3"/>
            <a:r>
              <a:rPr lang="en-US" sz="2000" smtClean="0"/>
              <a:t>Serial transfer</a:t>
            </a:r>
          </a:p>
          <a:p>
            <a:pPr lvl="4"/>
            <a:r>
              <a:rPr lang="en-US" sz="2000" smtClean="0"/>
              <a:t>Reduce osmotic shock</a:t>
            </a:r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685800"/>
            <a:ext cx="4495800" cy="5791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u="sng" smtClean="0"/>
              <a:t>Flash freezing – 2 ways:</a:t>
            </a:r>
          </a:p>
          <a:p>
            <a:r>
              <a:rPr lang="en-US" sz="2400" smtClean="0"/>
              <a:t>Plunge into liq N</a:t>
            </a:r>
            <a:r>
              <a:rPr lang="en-US" sz="2400" baseline="-25000" smtClean="0"/>
              <a:t>2</a:t>
            </a:r>
            <a:r>
              <a:rPr lang="en-US" sz="2400" smtClean="0"/>
              <a:t>, propane</a:t>
            </a:r>
          </a:p>
          <a:p>
            <a:pPr lvl="1"/>
            <a:r>
              <a:rPr lang="en-US" smtClean="0"/>
              <a:t>Then put on x-ray camera</a:t>
            </a:r>
          </a:p>
          <a:p>
            <a:pPr lvl="2"/>
            <a:r>
              <a:rPr lang="en-US" smtClean="0"/>
              <a:t>Keeping at 100K</a:t>
            </a:r>
          </a:p>
          <a:p>
            <a:r>
              <a:rPr lang="en-US" sz="2400" smtClean="0"/>
              <a:t>Place on camera at 20º</a:t>
            </a:r>
          </a:p>
          <a:p>
            <a:pPr lvl="1"/>
            <a:r>
              <a:rPr lang="en-US" smtClean="0"/>
              <a:t>Quickly start N</a:t>
            </a:r>
            <a:r>
              <a:rPr lang="en-US" baseline="-25000" smtClean="0"/>
              <a:t>2</a:t>
            </a:r>
            <a:r>
              <a:rPr lang="en-US" smtClean="0"/>
              <a:t> stream</a:t>
            </a:r>
          </a:p>
          <a:p>
            <a:r>
              <a:rPr lang="en-US" sz="2400" smtClean="0"/>
              <a:t>Maintain in cold N</a:t>
            </a:r>
            <a:r>
              <a:rPr lang="en-US" sz="2400" baseline="-25000" smtClean="0"/>
              <a:t>2</a:t>
            </a:r>
            <a:r>
              <a:rPr lang="en-US" sz="2400" smtClean="0"/>
              <a:t> gas stream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 autoUpdateAnimBg="0"/>
      <p:bldP spid="80900" grpId="0" build="p" autoUpdateAnimBg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72707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7270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277C27-0C62-4450-A5A4-0E9DA1CB89E3}" type="slidenum">
              <a:rPr lang="en-US" smtClean="0"/>
              <a:pPr/>
              <a:t>59</a:t>
            </a:fld>
            <a:endParaRPr lang="en-US" smtClean="0"/>
          </a:p>
        </p:txBody>
      </p:sp>
      <p:sp>
        <p:nvSpPr>
          <p:cNvPr id="727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Crystal Mounting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685800"/>
            <a:ext cx="4343400" cy="3505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u="sng" smtClean="0"/>
              <a:t>Cryo-data collection</a:t>
            </a:r>
          </a:p>
          <a:p>
            <a:r>
              <a:rPr lang="en-US" sz="2400" smtClean="0"/>
              <a:t>Drop of frozen mother liquor</a:t>
            </a:r>
          </a:p>
          <a:p>
            <a:r>
              <a:rPr lang="en-US" sz="2400" smtClean="0"/>
              <a:t>Held in loop of fiber</a:t>
            </a:r>
          </a:p>
          <a:p>
            <a:r>
              <a:rPr lang="en-US" sz="2400" smtClean="0"/>
              <a:t>Scooped up using surface tension</a:t>
            </a:r>
          </a:p>
          <a:p>
            <a:r>
              <a:rPr lang="en-US" sz="2400" smtClean="0"/>
              <a:t>Open crystal </a:t>
            </a:r>
            <a:r>
              <a:rPr lang="en-US" sz="2400" smtClean="0">
                <a:sym typeface="Wingdings" pitchFamily="2" charset="2"/>
              </a:rPr>
              <a:t></a:t>
            </a:r>
            <a:r>
              <a:rPr lang="en-US" sz="2400" smtClean="0"/>
              <a:t> better heat conduction to liq N</a:t>
            </a:r>
            <a:r>
              <a:rPr lang="en-US" sz="2400" baseline="-25000" smtClean="0"/>
              <a:t>2</a:t>
            </a:r>
            <a:r>
              <a:rPr lang="en-US" sz="2400" smtClean="0"/>
              <a:t>.</a:t>
            </a:r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685800"/>
            <a:ext cx="4343400" cy="3124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u="sng" smtClean="0"/>
              <a:t>Collection at 4 to 30ºC</a:t>
            </a:r>
          </a:p>
          <a:p>
            <a:r>
              <a:rPr lang="en-US" sz="2400" smtClean="0"/>
              <a:t>In sealed capillary</a:t>
            </a:r>
          </a:p>
          <a:p>
            <a:pPr lvl="1"/>
            <a:r>
              <a:rPr lang="en-US" smtClean="0"/>
              <a:t>Maintain humidity</a:t>
            </a:r>
          </a:p>
          <a:p>
            <a:pPr lvl="1"/>
            <a:r>
              <a:rPr lang="en-US" smtClean="0"/>
              <a:t>Stop crystal drying</a:t>
            </a:r>
          </a:p>
          <a:p>
            <a:r>
              <a:rPr lang="en-US" sz="2400" smtClean="0"/>
              <a:t>Capillary made of quartz</a:t>
            </a:r>
          </a:p>
          <a:p>
            <a:pPr lvl="1"/>
            <a:r>
              <a:rPr lang="en-US" smtClean="0"/>
              <a:t>Minimize x-ray absorption</a:t>
            </a:r>
          </a:p>
        </p:txBody>
      </p:sp>
      <p:pic>
        <p:nvPicPr>
          <p:cNvPr id="72712" name="Picture 5" descr="RW_frozen_cryst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90800" y="5105400"/>
            <a:ext cx="233997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52400" y="3886200"/>
            <a:ext cx="4648200" cy="2667000"/>
            <a:chOff x="96" y="2448"/>
            <a:chExt cx="2928" cy="1680"/>
          </a:xfrm>
        </p:grpSpPr>
        <p:sp>
          <p:nvSpPr>
            <p:cNvPr id="72723" name="Freeform 6"/>
            <p:cNvSpPr>
              <a:spLocks/>
            </p:cNvSpPr>
            <p:nvPr/>
          </p:nvSpPr>
          <p:spPr bwMode="auto">
            <a:xfrm>
              <a:off x="96" y="2448"/>
              <a:ext cx="1152" cy="960"/>
            </a:xfrm>
            <a:custGeom>
              <a:avLst/>
              <a:gdLst>
                <a:gd name="T0" fmla="*/ 0 w 1152"/>
                <a:gd name="T1" fmla="*/ 528 h 960"/>
                <a:gd name="T2" fmla="*/ 720 w 1152"/>
                <a:gd name="T3" fmla="*/ 960 h 960"/>
                <a:gd name="T4" fmla="*/ 1008 w 1152"/>
                <a:gd name="T5" fmla="*/ 960 h 960"/>
                <a:gd name="T6" fmla="*/ 1152 w 1152"/>
                <a:gd name="T7" fmla="*/ 816 h 960"/>
                <a:gd name="T8" fmla="*/ 1152 w 1152"/>
                <a:gd name="T9" fmla="*/ 528 h 960"/>
                <a:gd name="T10" fmla="*/ 336 w 1152"/>
                <a:gd name="T11" fmla="*/ 0 h 960"/>
                <a:gd name="T12" fmla="*/ 0 w 1152"/>
                <a:gd name="T13" fmla="*/ 528 h 9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152"/>
                <a:gd name="T22" fmla="*/ 0 h 960"/>
                <a:gd name="T23" fmla="*/ 1152 w 1152"/>
                <a:gd name="T24" fmla="*/ 960 h 96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152" h="960">
                  <a:moveTo>
                    <a:pt x="0" y="528"/>
                  </a:moveTo>
                  <a:lnTo>
                    <a:pt x="720" y="960"/>
                  </a:lnTo>
                  <a:lnTo>
                    <a:pt x="1008" y="960"/>
                  </a:lnTo>
                  <a:lnTo>
                    <a:pt x="1152" y="816"/>
                  </a:lnTo>
                  <a:lnTo>
                    <a:pt x="1152" y="528"/>
                  </a:lnTo>
                  <a:lnTo>
                    <a:pt x="336" y="0"/>
                  </a:lnTo>
                  <a:lnTo>
                    <a:pt x="0" y="528"/>
                  </a:lnTo>
                  <a:close/>
                </a:path>
              </a:pathLst>
            </a:custGeom>
            <a:solidFill>
              <a:srgbClr val="6699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24" name="Text Box 7"/>
            <p:cNvSpPr txBox="1">
              <a:spLocks noChangeArrowheads="1"/>
            </p:cNvSpPr>
            <p:nvPr/>
          </p:nvSpPr>
          <p:spPr bwMode="auto">
            <a:xfrm>
              <a:off x="288" y="2736"/>
              <a:ext cx="864" cy="51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Cold N</a:t>
              </a:r>
              <a:r>
                <a:rPr lang="en-US" baseline="-25000"/>
                <a:t>2</a:t>
              </a:r>
              <a:r>
                <a:rPr lang="en-US"/>
                <a:t/>
              </a:r>
              <a:br>
                <a:rPr lang="en-US"/>
              </a:br>
              <a:r>
                <a:rPr lang="en-US"/>
                <a:t>stream</a:t>
              </a:r>
            </a:p>
          </p:txBody>
        </p:sp>
        <p:sp>
          <p:nvSpPr>
            <p:cNvPr id="72725" name="Freeform 9"/>
            <p:cNvSpPr>
              <a:spLocks/>
            </p:cNvSpPr>
            <p:nvPr/>
          </p:nvSpPr>
          <p:spPr bwMode="auto">
            <a:xfrm>
              <a:off x="1152" y="3408"/>
              <a:ext cx="912" cy="720"/>
            </a:xfrm>
            <a:custGeom>
              <a:avLst/>
              <a:gdLst>
                <a:gd name="T0" fmla="*/ 0 w 912"/>
                <a:gd name="T1" fmla="*/ 0 h 720"/>
                <a:gd name="T2" fmla="*/ 576 w 912"/>
                <a:gd name="T3" fmla="*/ 384 h 720"/>
                <a:gd name="T4" fmla="*/ 912 w 912"/>
                <a:gd name="T5" fmla="*/ 720 h 720"/>
                <a:gd name="T6" fmla="*/ 0 60000 65536"/>
                <a:gd name="T7" fmla="*/ 0 60000 65536"/>
                <a:gd name="T8" fmla="*/ 0 60000 65536"/>
                <a:gd name="T9" fmla="*/ 0 w 912"/>
                <a:gd name="T10" fmla="*/ 0 h 720"/>
                <a:gd name="T11" fmla="*/ 912 w 912"/>
                <a:gd name="T12" fmla="*/ 720 h 7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12" h="720">
                  <a:moveTo>
                    <a:pt x="0" y="0"/>
                  </a:moveTo>
                  <a:cubicBezTo>
                    <a:pt x="212" y="132"/>
                    <a:pt x="424" y="264"/>
                    <a:pt x="576" y="384"/>
                  </a:cubicBezTo>
                  <a:cubicBezTo>
                    <a:pt x="728" y="504"/>
                    <a:pt x="820" y="612"/>
                    <a:pt x="912" y="720"/>
                  </a:cubicBezTo>
                </a:path>
              </a:pathLst>
            </a:custGeom>
            <a:noFill/>
            <a:ln w="28575">
              <a:solidFill>
                <a:schemeClr val="hlink"/>
              </a:solidFill>
              <a:prstDash val="dash"/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26" name="Freeform 10"/>
            <p:cNvSpPr>
              <a:spLocks/>
            </p:cNvSpPr>
            <p:nvPr/>
          </p:nvSpPr>
          <p:spPr bwMode="auto">
            <a:xfrm>
              <a:off x="1200" y="3360"/>
              <a:ext cx="1824" cy="768"/>
            </a:xfrm>
            <a:custGeom>
              <a:avLst/>
              <a:gdLst>
                <a:gd name="T0" fmla="*/ 0 w 1824"/>
                <a:gd name="T1" fmla="*/ 0 h 768"/>
                <a:gd name="T2" fmla="*/ 768 w 1824"/>
                <a:gd name="T3" fmla="*/ 528 h 768"/>
                <a:gd name="T4" fmla="*/ 1248 w 1824"/>
                <a:gd name="T5" fmla="*/ 720 h 768"/>
                <a:gd name="T6" fmla="*/ 1824 w 1824"/>
                <a:gd name="T7" fmla="*/ 768 h 7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24"/>
                <a:gd name="T13" fmla="*/ 0 h 768"/>
                <a:gd name="T14" fmla="*/ 1824 w 1824"/>
                <a:gd name="T15" fmla="*/ 768 h 7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24" h="768">
                  <a:moveTo>
                    <a:pt x="0" y="0"/>
                  </a:moveTo>
                  <a:cubicBezTo>
                    <a:pt x="280" y="204"/>
                    <a:pt x="560" y="408"/>
                    <a:pt x="768" y="528"/>
                  </a:cubicBezTo>
                  <a:cubicBezTo>
                    <a:pt x="976" y="648"/>
                    <a:pt x="1072" y="680"/>
                    <a:pt x="1248" y="720"/>
                  </a:cubicBezTo>
                  <a:cubicBezTo>
                    <a:pt x="1424" y="760"/>
                    <a:pt x="1624" y="764"/>
                    <a:pt x="1824" y="768"/>
                  </a:cubicBezTo>
                </a:path>
              </a:pathLst>
            </a:custGeom>
            <a:noFill/>
            <a:ln w="28575">
              <a:solidFill>
                <a:schemeClr val="hlink"/>
              </a:solidFill>
              <a:prstDash val="dash"/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27" name="Freeform 11"/>
            <p:cNvSpPr>
              <a:spLocks/>
            </p:cNvSpPr>
            <p:nvPr/>
          </p:nvSpPr>
          <p:spPr bwMode="auto">
            <a:xfrm>
              <a:off x="1248" y="3264"/>
              <a:ext cx="1632" cy="320"/>
            </a:xfrm>
            <a:custGeom>
              <a:avLst/>
              <a:gdLst>
                <a:gd name="T0" fmla="*/ 0 w 1632"/>
                <a:gd name="T1" fmla="*/ 48 h 320"/>
                <a:gd name="T2" fmla="*/ 336 w 1632"/>
                <a:gd name="T3" fmla="*/ 288 h 320"/>
                <a:gd name="T4" fmla="*/ 528 w 1632"/>
                <a:gd name="T5" fmla="*/ 240 h 320"/>
                <a:gd name="T6" fmla="*/ 768 w 1632"/>
                <a:gd name="T7" fmla="*/ 144 h 320"/>
                <a:gd name="T8" fmla="*/ 1632 w 1632"/>
                <a:gd name="T9" fmla="*/ 0 h 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32"/>
                <a:gd name="T16" fmla="*/ 0 h 320"/>
                <a:gd name="T17" fmla="*/ 1632 w 1632"/>
                <a:gd name="T18" fmla="*/ 320 h 3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32" h="320">
                  <a:moveTo>
                    <a:pt x="0" y="48"/>
                  </a:moveTo>
                  <a:cubicBezTo>
                    <a:pt x="124" y="152"/>
                    <a:pt x="248" y="256"/>
                    <a:pt x="336" y="288"/>
                  </a:cubicBezTo>
                  <a:cubicBezTo>
                    <a:pt x="424" y="320"/>
                    <a:pt x="456" y="264"/>
                    <a:pt x="528" y="240"/>
                  </a:cubicBezTo>
                  <a:cubicBezTo>
                    <a:pt x="600" y="216"/>
                    <a:pt x="584" y="184"/>
                    <a:pt x="768" y="144"/>
                  </a:cubicBezTo>
                  <a:cubicBezTo>
                    <a:pt x="952" y="104"/>
                    <a:pt x="1292" y="52"/>
                    <a:pt x="1632" y="0"/>
                  </a:cubicBezTo>
                </a:path>
              </a:pathLst>
            </a:custGeom>
            <a:noFill/>
            <a:ln w="28575">
              <a:solidFill>
                <a:schemeClr val="hlink"/>
              </a:solidFill>
              <a:prstDash val="dash"/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28" name="Freeform 12"/>
            <p:cNvSpPr>
              <a:spLocks/>
            </p:cNvSpPr>
            <p:nvPr/>
          </p:nvSpPr>
          <p:spPr bwMode="auto">
            <a:xfrm>
              <a:off x="1296" y="3216"/>
              <a:ext cx="1536" cy="200"/>
            </a:xfrm>
            <a:custGeom>
              <a:avLst/>
              <a:gdLst>
                <a:gd name="T0" fmla="*/ 0 w 1536"/>
                <a:gd name="T1" fmla="*/ 48 h 200"/>
                <a:gd name="T2" fmla="*/ 288 w 1536"/>
                <a:gd name="T3" fmla="*/ 192 h 200"/>
                <a:gd name="T4" fmla="*/ 912 w 1536"/>
                <a:gd name="T5" fmla="*/ 96 h 200"/>
                <a:gd name="T6" fmla="*/ 1536 w 1536"/>
                <a:gd name="T7" fmla="*/ 0 h 2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36"/>
                <a:gd name="T13" fmla="*/ 0 h 200"/>
                <a:gd name="T14" fmla="*/ 1536 w 1536"/>
                <a:gd name="T15" fmla="*/ 200 h 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36" h="200">
                  <a:moveTo>
                    <a:pt x="0" y="48"/>
                  </a:moveTo>
                  <a:cubicBezTo>
                    <a:pt x="68" y="116"/>
                    <a:pt x="136" y="184"/>
                    <a:pt x="288" y="192"/>
                  </a:cubicBezTo>
                  <a:cubicBezTo>
                    <a:pt x="440" y="200"/>
                    <a:pt x="704" y="128"/>
                    <a:pt x="912" y="96"/>
                  </a:cubicBezTo>
                  <a:cubicBezTo>
                    <a:pt x="1120" y="64"/>
                    <a:pt x="1328" y="32"/>
                    <a:pt x="1536" y="0"/>
                  </a:cubicBezTo>
                </a:path>
              </a:pathLst>
            </a:custGeom>
            <a:noFill/>
            <a:ln w="28575">
              <a:solidFill>
                <a:schemeClr val="hlink"/>
              </a:solidFill>
              <a:prstDash val="dash"/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4114800" y="4114800"/>
            <a:ext cx="4953000" cy="2062163"/>
            <a:chOff x="2592" y="2592"/>
            <a:chExt cx="3120" cy="1299"/>
          </a:xfrm>
        </p:grpSpPr>
        <p:sp>
          <p:nvSpPr>
            <p:cNvPr id="72715" name="AutoShape 14"/>
            <p:cNvSpPr>
              <a:spLocks noChangeArrowheads="1"/>
            </p:cNvSpPr>
            <p:nvPr/>
          </p:nvSpPr>
          <p:spPr bwMode="auto">
            <a:xfrm>
              <a:off x="3936" y="2749"/>
              <a:ext cx="192" cy="166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Right">
                <a:rot lat="600000" lon="1799998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FF66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72716" name="Rectangle 15"/>
            <p:cNvSpPr>
              <a:spLocks noChangeArrowheads="1"/>
            </p:cNvSpPr>
            <p:nvPr/>
          </p:nvSpPr>
          <p:spPr bwMode="auto">
            <a:xfrm>
              <a:off x="4704" y="2688"/>
              <a:ext cx="480" cy="240"/>
            </a:xfrm>
            <a:prstGeom prst="rect">
              <a:avLst/>
            </a:prstGeom>
            <a:solidFill>
              <a:srgbClr val="6699FF"/>
            </a:solidFill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17" name="Rectangle 16"/>
            <p:cNvSpPr>
              <a:spLocks noChangeArrowheads="1"/>
            </p:cNvSpPr>
            <p:nvPr/>
          </p:nvSpPr>
          <p:spPr bwMode="auto">
            <a:xfrm>
              <a:off x="3168" y="2688"/>
              <a:ext cx="480" cy="240"/>
            </a:xfrm>
            <a:prstGeom prst="rect">
              <a:avLst/>
            </a:prstGeom>
            <a:solidFill>
              <a:srgbClr val="6699FF"/>
            </a:solidFill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18" name="Rectangle 17"/>
            <p:cNvSpPr>
              <a:spLocks noChangeArrowheads="1"/>
            </p:cNvSpPr>
            <p:nvPr/>
          </p:nvSpPr>
          <p:spPr bwMode="auto">
            <a:xfrm>
              <a:off x="2784" y="2688"/>
              <a:ext cx="2736" cy="24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19" name="Oval 18"/>
            <p:cNvSpPr>
              <a:spLocks noChangeArrowheads="1"/>
            </p:cNvSpPr>
            <p:nvPr/>
          </p:nvSpPr>
          <p:spPr bwMode="auto">
            <a:xfrm>
              <a:off x="2592" y="2592"/>
              <a:ext cx="384" cy="384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20" name="Oval 19"/>
            <p:cNvSpPr>
              <a:spLocks noChangeArrowheads="1"/>
            </p:cNvSpPr>
            <p:nvPr/>
          </p:nvSpPr>
          <p:spPr bwMode="auto">
            <a:xfrm>
              <a:off x="5328" y="2592"/>
              <a:ext cx="384" cy="384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21" name="AutoShape 20"/>
            <p:cNvSpPr>
              <a:spLocks/>
            </p:cNvSpPr>
            <p:nvPr/>
          </p:nvSpPr>
          <p:spPr bwMode="auto">
            <a:xfrm>
              <a:off x="3438" y="3091"/>
              <a:ext cx="1554" cy="317"/>
            </a:xfrm>
            <a:prstGeom prst="borderCallout2">
              <a:avLst>
                <a:gd name="adj1" fmla="val 22713"/>
                <a:gd name="adj2" fmla="val -3088"/>
                <a:gd name="adj3" fmla="val 22713"/>
                <a:gd name="adj4" fmla="val -6111"/>
                <a:gd name="adj5" fmla="val -75394"/>
                <a:gd name="adj6" fmla="val -9204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/>
                <a:t>Mother liquor</a:t>
              </a:r>
            </a:p>
          </p:txBody>
        </p:sp>
        <p:sp>
          <p:nvSpPr>
            <p:cNvPr id="72722" name="AutoShape 21"/>
            <p:cNvSpPr>
              <a:spLocks/>
            </p:cNvSpPr>
            <p:nvPr/>
          </p:nvSpPr>
          <p:spPr bwMode="auto">
            <a:xfrm>
              <a:off x="3456" y="3507"/>
              <a:ext cx="1529" cy="384"/>
            </a:xfrm>
            <a:prstGeom prst="borderCallout2">
              <a:avLst>
                <a:gd name="adj1" fmla="val 18750"/>
                <a:gd name="adj2" fmla="val 103139"/>
                <a:gd name="adj3" fmla="val 18750"/>
                <a:gd name="adj4" fmla="val 119815"/>
                <a:gd name="adj5" fmla="val -168231"/>
                <a:gd name="adj6" fmla="val 137083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/>
                <a:t>Wax seal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build="p" autoUpdateAnimBg="0"/>
      <p:bldP spid="82948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86A547-E15D-42A5-85F6-3AB86145C9C3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X-rays have wavelengths close to optimal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Max. interference: path length difference </a:t>
            </a:r>
            <a:r>
              <a:rPr lang="en-US" smtClean="0">
                <a:latin typeface="Symbol" pitchFamily="18" charset="2"/>
              </a:rPr>
              <a:t>»</a:t>
            </a:r>
            <a:r>
              <a:rPr lang="en-US" smtClean="0"/>
              <a:t> </a:t>
            </a:r>
            <a:r>
              <a:rPr lang="en-US" smtClean="0">
                <a:latin typeface="Symbol" pitchFamily="18" charset="2"/>
              </a:rPr>
              <a:t>l</a:t>
            </a:r>
            <a:r>
              <a:rPr lang="en-US" smtClean="0"/>
              <a:t>. </a:t>
            </a:r>
          </a:p>
          <a:p>
            <a:r>
              <a:rPr lang="en-US" smtClean="0">
                <a:latin typeface="Symbol" pitchFamily="18" charset="2"/>
              </a:rPr>
              <a:t>l</a:t>
            </a:r>
            <a:r>
              <a:rPr lang="en-US" smtClean="0"/>
              <a:t> ~ interatomic distances. </a:t>
            </a:r>
          </a:p>
          <a:p>
            <a:r>
              <a:rPr lang="en-US" smtClean="0"/>
              <a:t>Choose 0.7 Å </a:t>
            </a:r>
            <a:r>
              <a:rPr lang="en-US" smtClean="0">
                <a:latin typeface="Symbol" pitchFamily="18" charset="2"/>
              </a:rPr>
              <a:t>£</a:t>
            </a:r>
            <a:r>
              <a:rPr lang="en-US" smtClean="0"/>
              <a:t> </a:t>
            </a:r>
            <a:r>
              <a:rPr lang="en-US" smtClean="0">
                <a:latin typeface="Symbol" pitchFamily="18" charset="2"/>
              </a:rPr>
              <a:t>l</a:t>
            </a:r>
            <a:r>
              <a:rPr lang="en-US" smtClean="0"/>
              <a:t> </a:t>
            </a:r>
            <a:r>
              <a:rPr lang="en-US" smtClean="0">
                <a:latin typeface="Symbol" pitchFamily="18" charset="2"/>
              </a:rPr>
              <a:t>£</a:t>
            </a:r>
            <a:r>
              <a:rPr lang="en-US" smtClean="0"/>
              <a:t> 1.8 Å</a:t>
            </a:r>
          </a:p>
          <a:p>
            <a:r>
              <a:rPr lang="en-US" smtClean="0"/>
              <a:t>Commonly </a:t>
            </a:r>
            <a:r>
              <a:rPr lang="en-US" smtClean="0">
                <a:latin typeface="Symbol" pitchFamily="18" charset="2"/>
              </a:rPr>
              <a:t>l</a:t>
            </a:r>
            <a:r>
              <a:rPr lang="en-US" smtClean="0"/>
              <a:t> ~ 1.5 Å ~ C--C bond.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7373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7373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E098A3B-527E-4C5E-AFD9-BCF2BE84F479}" type="slidenum">
              <a:rPr lang="en-US" smtClean="0"/>
              <a:pPr/>
              <a:t>60</a:t>
            </a:fld>
            <a:endParaRPr lang="en-US" smtClean="0"/>
          </a:p>
        </p:txBody>
      </p:sp>
      <p:sp>
        <p:nvSpPr>
          <p:cNvPr id="737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Collection Instrumentation - Synchrotron</a:t>
            </a:r>
          </a:p>
        </p:txBody>
      </p:sp>
      <p:pic>
        <p:nvPicPr>
          <p:cNvPr id="73734" name="Picture 5" descr="F1_Ealick_MacCHES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0450" y="1524000"/>
            <a:ext cx="5670550" cy="391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3978" name="AutoShape 10"/>
          <p:cNvSpPr>
            <a:spLocks noChangeArrowheads="1"/>
          </p:cNvSpPr>
          <p:nvPr/>
        </p:nvSpPr>
        <p:spPr bwMode="auto">
          <a:xfrm rot="940632">
            <a:off x="457200" y="3048000"/>
            <a:ext cx="1905000" cy="685800"/>
          </a:xfrm>
          <a:prstGeom prst="rightArrow">
            <a:avLst>
              <a:gd name="adj1" fmla="val 50000"/>
              <a:gd name="adj2" fmla="val 69444"/>
            </a:avLst>
          </a:prstGeom>
          <a:solidFill>
            <a:srgbClr val="6699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X-rays</a:t>
            </a:r>
          </a:p>
        </p:txBody>
      </p:sp>
      <p:sp>
        <p:nvSpPr>
          <p:cNvPr id="83979" name="AutoShape 11"/>
          <p:cNvSpPr>
            <a:spLocks/>
          </p:cNvSpPr>
          <p:nvPr/>
        </p:nvSpPr>
        <p:spPr bwMode="auto">
          <a:xfrm>
            <a:off x="2863850" y="5638800"/>
            <a:ext cx="2124075" cy="842963"/>
          </a:xfrm>
          <a:prstGeom prst="borderCallout3">
            <a:avLst>
              <a:gd name="adj1" fmla="val 13560"/>
              <a:gd name="adj2" fmla="val 103588"/>
              <a:gd name="adj3" fmla="val 13560"/>
              <a:gd name="adj4" fmla="val 104560"/>
              <a:gd name="adj5" fmla="val -90773"/>
              <a:gd name="adj6" fmla="val 104560"/>
              <a:gd name="adj7" fmla="val -195292"/>
              <a:gd name="adj8" fmla="val 56801"/>
            </a:avLst>
          </a:prstGeom>
          <a:solidFill>
            <a:srgbClr val="99FF66"/>
          </a:solidFill>
          <a:ln w="28575">
            <a:solidFill>
              <a:schemeClr val="folHlink"/>
            </a:solidFill>
            <a:miter lim="800000"/>
            <a:headEnd/>
            <a:tailEnd type="arrow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Crystal here (honestly!)</a:t>
            </a:r>
          </a:p>
        </p:txBody>
      </p:sp>
      <p:sp>
        <p:nvSpPr>
          <p:cNvPr id="83980" name="AutoShape 12"/>
          <p:cNvSpPr>
            <a:spLocks/>
          </p:cNvSpPr>
          <p:nvPr/>
        </p:nvSpPr>
        <p:spPr bwMode="auto">
          <a:xfrm>
            <a:off x="958850" y="4713288"/>
            <a:ext cx="2406650" cy="773112"/>
          </a:xfrm>
          <a:prstGeom prst="borderCallout2">
            <a:avLst>
              <a:gd name="adj1" fmla="val 14782"/>
              <a:gd name="adj2" fmla="val 103167"/>
              <a:gd name="adj3" fmla="val 14782"/>
              <a:gd name="adj4" fmla="val 112333"/>
              <a:gd name="adj5" fmla="val -41477"/>
              <a:gd name="adj6" fmla="val 121898"/>
            </a:avLst>
          </a:prstGeom>
          <a:solidFill>
            <a:srgbClr val="99FF66"/>
          </a:solidFill>
          <a:ln w="28575">
            <a:solidFill>
              <a:schemeClr val="folHlink"/>
            </a:solidFill>
            <a:miter lim="800000"/>
            <a:headEnd/>
            <a:tailEnd type="arrow" w="med" len="med"/>
          </a:ln>
        </p:spPr>
        <p:txBody>
          <a:bodyPr/>
          <a:lstStyle/>
          <a:p>
            <a:pPr algn="ctr"/>
            <a:r>
              <a:rPr lang="en-US"/>
              <a:t>Motor to rotate crystal</a:t>
            </a:r>
          </a:p>
        </p:txBody>
      </p:sp>
      <p:sp>
        <p:nvSpPr>
          <p:cNvPr id="83981" name="AutoShape 13"/>
          <p:cNvSpPr>
            <a:spLocks/>
          </p:cNvSpPr>
          <p:nvPr/>
        </p:nvSpPr>
        <p:spPr bwMode="auto">
          <a:xfrm>
            <a:off x="5346700" y="1249363"/>
            <a:ext cx="1860550" cy="609600"/>
          </a:xfrm>
          <a:prstGeom prst="borderCallout2">
            <a:avLst>
              <a:gd name="adj1" fmla="val 18750"/>
              <a:gd name="adj2" fmla="val -4097"/>
              <a:gd name="adj3" fmla="val 18750"/>
              <a:gd name="adj4" fmla="val -28583"/>
              <a:gd name="adj5" fmla="val 333593"/>
              <a:gd name="adj6" fmla="val -54009"/>
            </a:avLst>
          </a:prstGeom>
          <a:solidFill>
            <a:srgbClr val="99FF66"/>
          </a:solidFill>
          <a:ln w="28575">
            <a:solidFill>
              <a:schemeClr val="folHlink"/>
            </a:solidFill>
            <a:miter lim="800000"/>
            <a:headEnd/>
            <a:tailEnd type="arrow" w="med" len="med"/>
          </a:ln>
        </p:spPr>
        <p:txBody>
          <a:bodyPr/>
          <a:lstStyle/>
          <a:p>
            <a:pPr algn="ctr"/>
            <a:r>
              <a:rPr lang="en-US"/>
              <a:t>Cryostream</a:t>
            </a:r>
          </a:p>
        </p:txBody>
      </p:sp>
      <p:sp>
        <p:nvSpPr>
          <p:cNvPr id="83982" name="AutoShape 14"/>
          <p:cNvSpPr>
            <a:spLocks/>
          </p:cNvSpPr>
          <p:nvPr/>
        </p:nvSpPr>
        <p:spPr bwMode="auto">
          <a:xfrm>
            <a:off x="5427663" y="5716588"/>
            <a:ext cx="2236787" cy="836612"/>
          </a:xfrm>
          <a:prstGeom prst="borderCallout3">
            <a:avLst>
              <a:gd name="adj1" fmla="val 13662"/>
              <a:gd name="adj2" fmla="val -3407"/>
              <a:gd name="adj3" fmla="val 13662"/>
              <a:gd name="adj4" fmla="val -3407"/>
              <a:gd name="adj5" fmla="val -89185"/>
              <a:gd name="adj6" fmla="val -3407"/>
              <a:gd name="adj7" fmla="val -206644"/>
              <a:gd name="adj8" fmla="val 16468"/>
            </a:avLst>
          </a:prstGeom>
          <a:solidFill>
            <a:srgbClr val="99FF66"/>
          </a:solidFill>
          <a:ln w="28575">
            <a:solidFill>
              <a:schemeClr val="folHlink"/>
            </a:solidFill>
            <a:miter lim="800000"/>
            <a:headEnd/>
            <a:tailEnd type="arrow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Detector (film)</a:t>
            </a:r>
          </a:p>
        </p:txBody>
      </p:sp>
      <p:sp>
        <p:nvSpPr>
          <p:cNvPr id="83983" name="AutoShape 15"/>
          <p:cNvSpPr>
            <a:spLocks/>
          </p:cNvSpPr>
          <p:nvPr/>
        </p:nvSpPr>
        <p:spPr bwMode="auto">
          <a:xfrm>
            <a:off x="990600" y="1524000"/>
            <a:ext cx="1797050" cy="773113"/>
          </a:xfrm>
          <a:prstGeom prst="borderCallout2">
            <a:avLst>
              <a:gd name="adj1" fmla="val 14782"/>
              <a:gd name="adj2" fmla="val 104241"/>
              <a:gd name="adj3" fmla="val 14782"/>
              <a:gd name="adj4" fmla="val 127917"/>
              <a:gd name="adj5" fmla="val 196097"/>
              <a:gd name="adj6" fmla="val 152648"/>
            </a:avLst>
          </a:prstGeom>
          <a:solidFill>
            <a:srgbClr val="99FF66"/>
          </a:solidFill>
          <a:ln w="28575">
            <a:solidFill>
              <a:schemeClr val="folHlink"/>
            </a:solidFill>
            <a:miter lim="800000"/>
            <a:headEnd/>
            <a:tailEnd type="arrow" w="med" len="med"/>
          </a:ln>
        </p:spPr>
        <p:txBody>
          <a:bodyPr/>
          <a:lstStyle/>
          <a:p>
            <a:pPr algn="ctr"/>
            <a:r>
              <a:rPr lang="en-US"/>
              <a:t>Video microscope</a:t>
            </a:r>
          </a:p>
        </p:txBody>
      </p:sp>
      <p:sp>
        <p:nvSpPr>
          <p:cNvPr id="73741" name="Text Box 16"/>
          <p:cNvSpPr txBox="1">
            <a:spLocks noChangeArrowheads="1"/>
          </p:cNvSpPr>
          <p:nvPr/>
        </p:nvSpPr>
        <p:spPr bwMode="auto">
          <a:xfrm>
            <a:off x="0" y="5943600"/>
            <a:ext cx="2667000" cy="5175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Thanks to Cornell High Energy Synchrotron Source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39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839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839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839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839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839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8" grpId="0" animBg="1" autoUpdateAnimBg="0"/>
      <p:bldP spid="83979" grpId="0" animBg="1" autoUpdateAnimBg="0"/>
      <p:bldP spid="83980" grpId="0" animBg="1" autoUpdateAnimBg="0"/>
      <p:bldP spid="83981" grpId="0" animBg="1" autoUpdateAnimBg="0"/>
      <p:bldP spid="83982" grpId="0" animBg="1" autoUpdateAnimBg="0"/>
      <p:bldP spid="83983" grpId="0" animBg="1" autoUpdateAnimBg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7475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7475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BD7DDA-DF8D-4388-9CE0-F6F0CB649D1A}" type="slidenum">
              <a:rPr lang="en-US" smtClean="0"/>
              <a:pPr/>
              <a:t>61</a:t>
            </a:fld>
            <a:endParaRPr lang="en-US" smtClean="0"/>
          </a:p>
        </p:txBody>
      </p:sp>
      <p:sp>
        <p:nvSpPr>
          <p:cNvPr id="747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Collection Instrumentation</a:t>
            </a:r>
          </a:p>
        </p:txBody>
      </p:sp>
      <p:pic>
        <p:nvPicPr>
          <p:cNvPr id="74758" name="Picture 6" descr="raxis_new"/>
          <p:cNvPicPr>
            <a:picLocks noChangeAspect="1" noChangeArrowheads="1"/>
          </p:cNvPicPr>
          <p:nvPr/>
        </p:nvPicPr>
        <p:blipFill>
          <a:blip r:embed="rId4" cstate="print"/>
          <a:srcRect r="10727" b="34848"/>
          <a:stretch>
            <a:fillRect/>
          </a:stretch>
        </p:blipFill>
        <p:spPr bwMode="auto">
          <a:xfrm>
            <a:off x="1066800" y="762000"/>
            <a:ext cx="6753225" cy="473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7047" name="AutoShape 7"/>
          <p:cNvSpPr>
            <a:spLocks noChangeArrowheads="1"/>
          </p:cNvSpPr>
          <p:nvPr/>
        </p:nvSpPr>
        <p:spPr bwMode="auto">
          <a:xfrm rot="15623">
            <a:off x="533400" y="2057400"/>
            <a:ext cx="1905000" cy="685800"/>
          </a:xfrm>
          <a:prstGeom prst="rightArrow">
            <a:avLst>
              <a:gd name="adj1" fmla="val 50000"/>
              <a:gd name="adj2" fmla="val 69444"/>
            </a:avLst>
          </a:prstGeom>
          <a:solidFill>
            <a:srgbClr val="6699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X-rays</a:t>
            </a:r>
          </a:p>
        </p:txBody>
      </p:sp>
      <p:sp>
        <p:nvSpPr>
          <p:cNvPr id="87048" name="AutoShape 8"/>
          <p:cNvSpPr>
            <a:spLocks/>
          </p:cNvSpPr>
          <p:nvPr/>
        </p:nvSpPr>
        <p:spPr bwMode="auto">
          <a:xfrm>
            <a:off x="2971800" y="5562600"/>
            <a:ext cx="2124075" cy="842963"/>
          </a:xfrm>
          <a:prstGeom prst="borderCallout3">
            <a:avLst>
              <a:gd name="adj1" fmla="val 13560"/>
              <a:gd name="adj2" fmla="val 103588"/>
              <a:gd name="adj3" fmla="val 13560"/>
              <a:gd name="adj4" fmla="val 104560"/>
              <a:gd name="adj5" fmla="val -182296"/>
              <a:gd name="adj6" fmla="val 104560"/>
              <a:gd name="adj7" fmla="val -378532"/>
              <a:gd name="adj8" fmla="val 22944"/>
            </a:avLst>
          </a:prstGeom>
          <a:solidFill>
            <a:srgbClr val="99FF66"/>
          </a:solidFill>
          <a:ln w="28575">
            <a:solidFill>
              <a:schemeClr val="folHlink"/>
            </a:solidFill>
            <a:miter lim="800000"/>
            <a:headEnd/>
            <a:tailEnd type="arrow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Crystal here (honestly!)</a:t>
            </a:r>
          </a:p>
        </p:txBody>
      </p:sp>
      <p:sp>
        <p:nvSpPr>
          <p:cNvPr id="87049" name="AutoShape 9"/>
          <p:cNvSpPr>
            <a:spLocks/>
          </p:cNvSpPr>
          <p:nvPr/>
        </p:nvSpPr>
        <p:spPr bwMode="auto">
          <a:xfrm>
            <a:off x="228600" y="3886200"/>
            <a:ext cx="2406650" cy="773113"/>
          </a:xfrm>
          <a:prstGeom prst="borderCallout2">
            <a:avLst>
              <a:gd name="adj1" fmla="val 14782"/>
              <a:gd name="adj2" fmla="val 103167"/>
              <a:gd name="adj3" fmla="val 14782"/>
              <a:gd name="adj4" fmla="val 118931"/>
              <a:gd name="adj5" fmla="val -129569"/>
              <a:gd name="adj6" fmla="val 135421"/>
            </a:avLst>
          </a:prstGeom>
          <a:solidFill>
            <a:srgbClr val="99FF66"/>
          </a:solidFill>
          <a:ln w="28575">
            <a:solidFill>
              <a:schemeClr val="folHlink"/>
            </a:solidFill>
            <a:miter lim="800000"/>
            <a:headEnd/>
            <a:tailEnd type="arrow" w="med" len="med"/>
          </a:ln>
        </p:spPr>
        <p:txBody>
          <a:bodyPr/>
          <a:lstStyle/>
          <a:p>
            <a:pPr algn="ctr"/>
            <a:r>
              <a:rPr lang="en-US"/>
              <a:t>Motor to rotate crystal</a:t>
            </a:r>
          </a:p>
        </p:txBody>
      </p:sp>
      <p:sp>
        <p:nvSpPr>
          <p:cNvPr id="87051" name="AutoShape 11"/>
          <p:cNvSpPr>
            <a:spLocks/>
          </p:cNvSpPr>
          <p:nvPr/>
        </p:nvSpPr>
        <p:spPr bwMode="auto">
          <a:xfrm>
            <a:off x="5656263" y="4343400"/>
            <a:ext cx="3487737" cy="836613"/>
          </a:xfrm>
          <a:prstGeom prst="borderCallout3">
            <a:avLst>
              <a:gd name="adj1" fmla="val 13662"/>
              <a:gd name="adj2" fmla="val -2185"/>
              <a:gd name="adj3" fmla="val 13662"/>
              <a:gd name="adj4" fmla="val -2185"/>
              <a:gd name="adj5" fmla="val -77421"/>
              <a:gd name="adj6" fmla="val -2185"/>
              <a:gd name="adj7" fmla="val -181593"/>
              <a:gd name="adj8" fmla="val 7556"/>
            </a:avLst>
          </a:prstGeom>
          <a:solidFill>
            <a:srgbClr val="99FF66"/>
          </a:solidFill>
          <a:ln w="28575">
            <a:solidFill>
              <a:schemeClr val="folHlink"/>
            </a:solidFill>
            <a:miter lim="800000"/>
            <a:headEnd/>
            <a:tailEnd type="arrow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Detector (image plates + automatic scanner)</a:t>
            </a:r>
          </a:p>
        </p:txBody>
      </p:sp>
      <p:sp>
        <p:nvSpPr>
          <p:cNvPr id="87053" name="Text Box 13"/>
          <p:cNvSpPr txBox="1">
            <a:spLocks noChangeArrowheads="1"/>
          </p:cNvSpPr>
          <p:nvPr/>
        </p:nvSpPr>
        <p:spPr bwMode="auto">
          <a:xfrm>
            <a:off x="228600" y="5562600"/>
            <a:ext cx="24384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effectLst>
                  <a:outerShdw blurRad="38100" dist="38100" dir="2700000" algn="tl">
                    <a:srgbClr val="FFFFFF"/>
                  </a:outerShdw>
                </a:effectLst>
              </a:rPr>
              <a:t>Thanks to Soma!</a:t>
            </a:r>
          </a:p>
        </p:txBody>
      </p:sp>
      <p:sp>
        <p:nvSpPr>
          <p:cNvPr id="74764" name="AutoShape 15"/>
          <p:cNvSpPr>
            <a:spLocks/>
          </p:cNvSpPr>
          <p:nvPr/>
        </p:nvSpPr>
        <p:spPr bwMode="auto">
          <a:xfrm>
            <a:off x="6705600" y="5791200"/>
            <a:ext cx="1804988" cy="609600"/>
          </a:xfrm>
          <a:prstGeom prst="borderCallout2">
            <a:avLst>
              <a:gd name="adj1" fmla="val 18750"/>
              <a:gd name="adj2" fmla="val -4222"/>
              <a:gd name="adj3" fmla="val 18750"/>
              <a:gd name="adj4" fmla="val -51977"/>
              <a:gd name="adj5" fmla="val -123958"/>
              <a:gd name="adj6" fmla="val -101407"/>
            </a:avLst>
          </a:prstGeom>
          <a:solidFill>
            <a:srgbClr val="99FF66"/>
          </a:solidFill>
          <a:ln w="28575">
            <a:solidFill>
              <a:schemeClr val="folHlink"/>
            </a:solidFill>
            <a:miter lim="800000"/>
            <a:headEnd/>
            <a:tailEnd type="arrow" w="med" len="med"/>
          </a:ln>
        </p:spPr>
        <p:txBody>
          <a:bodyPr/>
          <a:lstStyle/>
          <a:p>
            <a:pPr algn="ctr"/>
            <a:r>
              <a:rPr lang="en-US"/>
              <a:t>Generator</a:t>
            </a:r>
          </a:p>
        </p:txBody>
      </p:sp>
      <p:sp>
        <p:nvSpPr>
          <p:cNvPr id="74765" name="AutoShape 16"/>
          <p:cNvSpPr>
            <a:spLocks/>
          </p:cNvSpPr>
          <p:nvPr/>
        </p:nvSpPr>
        <p:spPr bwMode="auto">
          <a:xfrm>
            <a:off x="6400800" y="1600200"/>
            <a:ext cx="2514600" cy="1143000"/>
          </a:xfrm>
          <a:prstGeom prst="borderCallout2">
            <a:avLst>
              <a:gd name="adj1" fmla="val 10000"/>
              <a:gd name="adj2" fmla="val -3032"/>
              <a:gd name="adj3" fmla="val 10000"/>
              <a:gd name="adj4" fmla="val -46463"/>
              <a:gd name="adj5" fmla="val 46667"/>
              <a:gd name="adj6" fmla="val -91477"/>
            </a:avLst>
          </a:prstGeom>
          <a:solidFill>
            <a:srgbClr val="99FF66"/>
          </a:solidFill>
          <a:ln w="28575">
            <a:solidFill>
              <a:schemeClr val="folHlink"/>
            </a:solidFill>
            <a:miter lim="800000"/>
            <a:headEnd/>
            <a:tailEnd type="arrow" w="med" len="med"/>
          </a:ln>
        </p:spPr>
        <p:txBody>
          <a:bodyPr/>
          <a:lstStyle/>
          <a:p>
            <a:pPr algn="ctr"/>
            <a:r>
              <a:rPr lang="en-US"/>
              <a:t>Helium path to minimize air-absorption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70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870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870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870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87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7" grpId="0" animBg="1" autoUpdateAnimBg="0"/>
      <p:bldP spid="87048" grpId="0" animBg="1" autoUpdateAnimBg="0"/>
      <p:bldP spid="87049" grpId="0" animBg="1" autoUpdateAnimBg="0"/>
      <p:bldP spid="87051" grpId="0" animBg="1" autoUpdateAnimBg="0"/>
      <p:bldP spid="87053" grpId="0" build="p" autoUpdateAnimBg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757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757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C245B83-FB31-4F80-A3E0-2167DDAA2D3D}" type="slidenum">
              <a:rPr lang="en-US" smtClean="0"/>
              <a:pPr/>
              <a:t>62</a:t>
            </a:fld>
            <a:endParaRPr lang="en-US" smtClean="0"/>
          </a:p>
        </p:txBody>
      </p:sp>
      <p:sp>
        <p:nvSpPr>
          <p:cNvPr id="757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Detectors</a:t>
            </a:r>
          </a:p>
        </p:txBody>
      </p:sp>
      <p:graphicFrame>
        <p:nvGraphicFramePr>
          <p:cNvPr id="90152" name="Group 40"/>
          <p:cNvGraphicFramePr>
            <a:graphicFrameLocks noGrp="1"/>
          </p:cNvGraphicFramePr>
          <p:nvPr>
            <p:ph type="tbl" idx="1"/>
          </p:nvPr>
        </p:nvGraphicFramePr>
        <p:xfrm>
          <a:off x="152400" y="685800"/>
          <a:ext cx="8839200" cy="5791203"/>
        </p:xfrm>
        <a:graphic>
          <a:graphicData uri="http://schemas.openxmlformats.org/drawingml/2006/table">
            <a:tbl>
              <a:tblPr/>
              <a:tblGrid>
                <a:gridCol w="2209800"/>
                <a:gridCol w="2743200"/>
                <a:gridCol w="3886200"/>
              </a:tblGrid>
              <a:tr h="8270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Advantages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Disadvantages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70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Scintillation counter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Most precise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One spot at a time (small unit cells)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70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Film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Spatial resolution &lt; 50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</a:rPr>
                        <a:t>m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Background, dynamic range, turnaround 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Multiwire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Precise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Spatial resolution, expense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70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TV detector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Unstable, calibration, expense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70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Image plate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Size, Medium precision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Scan-time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70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CCD’s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Precise, dynamic range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Large ones very expensive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788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788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47EBB56-637B-4F11-B150-77B196C324A5}" type="slidenum">
              <a:rPr lang="en-US" smtClean="0"/>
              <a:pPr/>
              <a:t>63</a:t>
            </a:fld>
            <a:endParaRPr lang="en-US" smtClean="0"/>
          </a:p>
        </p:txBody>
      </p:sp>
      <p:sp>
        <p:nvSpPr>
          <p:cNvPr id="788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Data Processing - Overview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85800"/>
            <a:ext cx="8839200" cy="5943600"/>
          </a:xfrm>
        </p:spPr>
        <p:txBody>
          <a:bodyPr/>
          <a:lstStyle/>
          <a:p>
            <a:r>
              <a:rPr lang="en-US" smtClean="0"/>
              <a:t>Determine which region contains each reflection</a:t>
            </a:r>
          </a:p>
          <a:p>
            <a:pPr lvl="1"/>
            <a:r>
              <a:rPr lang="en-US" smtClean="0"/>
              <a:t>“</a:t>
            </a:r>
            <a:r>
              <a:rPr lang="en-US" b="1" smtClean="0"/>
              <a:t>Indexing</a:t>
            </a:r>
            <a:r>
              <a:rPr lang="en-US" smtClean="0"/>
              <a:t>”</a:t>
            </a:r>
          </a:p>
          <a:p>
            <a:pPr lvl="1"/>
            <a:r>
              <a:rPr lang="en-US" b="1" smtClean="0"/>
              <a:t>Orientational refinement</a:t>
            </a:r>
          </a:p>
          <a:p>
            <a:r>
              <a:rPr lang="en-US" b="1" smtClean="0"/>
              <a:t>Integrate</a:t>
            </a:r>
            <a:r>
              <a:rPr lang="en-US" smtClean="0"/>
              <a:t> intensity near reflection center</a:t>
            </a:r>
          </a:p>
          <a:p>
            <a:r>
              <a:rPr lang="en-US" smtClean="0"/>
              <a:t>Subtract background</a:t>
            </a:r>
          </a:p>
          <a:p>
            <a:r>
              <a:rPr lang="en-US" b="1" smtClean="0"/>
              <a:t>Scaling</a:t>
            </a:r>
            <a:r>
              <a:rPr lang="en-US" smtClean="0"/>
              <a:t>: </a:t>
            </a:r>
          </a:p>
          <a:p>
            <a:pPr lvl="1"/>
            <a:r>
              <a:rPr lang="en-US" smtClean="0"/>
              <a:t>Correct for factors that don’t depend on structure, but</a:t>
            </a:r>
          </a:p>
          <a:p>
            <a:pPr lvl="2"/>
            <a:r>
              <a:rPr lang="en-US" smtClean="0"/>
              <a:t>Geometry of data collection</a:t>
            </a:r>
          </a:p>
          <a:p>
            <a:pPr lvl="2"/>
            <a:r>
              <a:rPr lang="en-US" smtClean="0"/>
              <a:t>Shape and absorption of crystal</a:t>
            </a:r>
          </a:p>
          <a:p>
            <a:r>
              <a:rPr lang="en-US" b="1" smtClean="0"/>
              <a:t>Merging</a:t>
            </a:r>
            <a:r>
              <a:rPr lang="en-US" smtClean="0"/>
              <a:t> – symmetry equivalent measurements</a:t>
            </a:r>
          </a:p>
          <a:p>
            <a:pPr lvl="1"/>
            <a:r>
              <a:rPr lang="en-US" smtClean="0"/>
              <a:t>Calculate quality statistics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 build="p" autoUpdateAnimBg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972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972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A3B278-F009-4B0F-8A2A-CC97F9DCF216}" type="slidenum">
              <a:rPr lang="en-US" smtClean="0"/>
              <a:pPr/>
              <a:t>64</a:t>
            </a:fld>
            <a:endParaRPr lang="en-US" smtClean="0"/>
          </a:p>
        </p:txBody>
      </p:sp>
      <p:sp>
        <p:nvSpPr>
          <p:cNvPr id="972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Scaling - Introduction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Calculate image scale constant</a:t>
            </a:r>
          </a:p>
          <a:p>
            <a:pPr lvl="1"/>
            <a:r>
              <a:rPr lang="en-US" smtClean="0">
                <a:cs typeface="Times New Roman" pitchFamily="18" charset="0"/>
              </a:rPr>
              <a:t>Intensities agree w/ symmetry equivalents</a:t>
            </a:r>
          </a:p>
          <a:p>
            <a:r>
              <a:rPr lang="en-US" smtClean="0">
                <a:cs typeface="Times New Roman" pitchFamily="18" charset="0"/>
              </a:rPr>
              <a:t>Approx. correction for many factors:</a:t>
            </a:r>
          </a:p>
          <a:p>
            <a:pPr lvl="1"/>
            <a:r>
              <a:rPr lang="en-US" smtClean="0">
                <a:cs typeface="Times New Roman" pitchFamily="18" charset="0"/>
              </a:rPr>
              <a:t>Crystal Absorption: </a:t>
            </a:r>
          </a:p>
          <a:p>
            <a:pPr lvl="2"/>
            <a:r>
              <a:rPr lang="en-US" smtClean="0">
                <a:cs typeface="Times New Roman" pitchFamily="18" charset="0"/>
              </a:rPr>
              <a:t>Depends on path length </a:t>
            </a:r>
          </a:p>
          <a:p>
            <a:pPr lvl="3"/>
            <a:r>
              <a:rPr lang="en-US" smtClean="0">
                <a:cs typeface="Times New Roman" pitchFamily="18" charset="0"/>
              </a:rPr>
              <a:t>Depends on crystal orientation and individual reflection.</a:t>
            </a:r>
          </a:p>
          <a:p>
            <a:pPr lvl="1"/>
            <a:r>
              <a:rPr lang="en-US" smtClean="0">
                <a:cs typeface="Times New Roman" pitchFamily="18" charset="0"/>
              </a:rPr>
              <a:t>Other absorption: capillary, solvent -</a:t>
            </a:r>
          </a:p>
          <a:p>
            <a:pPr lvl="2"/>
            <a:r>
              <a:rPr lang="en-US" smtClean="0">
                <a:cs typeface="Times New Roman" pitchFamily="18" charset="0"/>
              </a:rPr>
              <a:t>varies  slowly, can be minimized.</a:t>
            </a:r>
          </a:p>
          <a:p>
            <a:pPr lvl="1"/>
            <a:r>
              <a:rPr lang="en-US" smtClean="0">
                <a:cs typeface="Times New Roman" pitchFamily="18" charset="0"/>
              </a:rPr>
              <a:t>Volume of crystal in beam: </a:t>
            </a:r>
          </a:p>
          <a:p>
            <a:pPr lvl="2"/>
            <a:r>
              <a:rPr lang="en-US" smtClean="0">
                <a:cs typeface="Times New Roman" pitchFamily="18" charset="0"/>
              </a:rPr>
              <a:t>depends on </a:t>
            </a:r>
            <a:r>
              <a:rPr lang="en-US" smtClean="0">
                <a:latin typeface="Symbol" pitchFamily="18" charset="2"/>
                <a:cs typeface="Times New Roman" pitchFamily="18" charset="0"/>
              </a:rPr>
              <a:t>f</a:t>
            </a:r>
            <a:r>
              <a:rPr lang="en-US" smtClean="0">
                <a:cs typeface="Times New Roman" pitchFamily="18" charset="0"/>
              </a:rPr>
              <a:t>, therefore image #</a:t>
            </a:r>
          </a:p>
          <a:p>
            <a:pPr lvl="1"/>
            <a:r>
              <a:rPr lang="en-US" smtClean="0">
                <a:cs typeface="Times New Roman" pitchFamily="18" charset="0"/>
              </a:rPr>
              <a:t>Decay due to radiation damage:</a:t>
            </a:r>
          </a:p>
          <a:p>
            <a:pPr lvl="2"/>
            <a:r>
              <a:rPr lang="en-US" smtClean="0">
                <a:cs typeface="Times New Roman" pitchFamily="18" charset="0"/>
              </a:rPr>
              <a:t>depends on resolution  and time (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smtClean="0">
                <a:cs typeface="Times New Roman" pitchFamily="18" charset="0"/>
              </a:rPr>
              <a:t> </a:t>
            </a:r>
            <a:r>
              <a:rPr lang="en-US" smtClean="0">
                <a:latin typeface="Symbol" pitchFamily="18" charset="2"/>
                <a:cs typeface="Times New Roman" pitchFamily="18" charset="0"/>
              </a:rPr>
              <a:t>f</a:t>
            </a:r>
            <a:r>
              <a:rPr lang="en-US" smtClean="0">
                <a:cs typeface="Times New Roman" pitchFamily="18" charset="0"/>
              </a:rPr>
              <a:t>, image #).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bldLvl="2" autoUpdateAnimBg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024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1024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FDC3D5-8CB6-4D23-A1EB-5C0101F9351F}" type="slidenum">
              <a:rPr lang="en-US" smtClean="0"/>
              <a:pPr/>
              <a:t>65</a:t>
            </a:fld>
            <a:endParaRPr lang="en-US" smtClean="0"/>
          </a:p>
        </p:txBody>
      </p:sp>
      <p:sp>
        <p:nvSpPr>
          <p:cNvPr id="1024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Quality of Scaling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Quality of data is now assessable with a  scaling R-factor.  R</a:t>
            </a:r>
            <a:r>
              <a:rPr lang="en-US" sz="2900" baseline="-30000" smtClean="0">
                <a:cs typeface="Times New Roman" pitchFamily="18" charset="0"/>
              </a:rPr>
              <a:t>i</a:t>
            </a:r>
            <a:r>
              <a:rPr lang="en-US" smtClean="0">
                <a:cs typeface="Times New Roman" pitchFamily="18" charset="0"/>
              </a:rPr>
              <a:t> = </a:t>
            </a:r>
            <a:r>
              <a:rPr lang="en-US" sz="4000" smtClean="0">
                <a:latin typeface="Symbol" pitchFamily="18" charset="2"/>
                <a:cs typeface="Times New Roman" pitchFamily="18" charset="0"/>
              </a:rPr>
              <a:t>S</a:t>
            </a:r>
            <a:r>
              <a:rPr lang="en-US" sz="4000" baseline="-25000" smtClean="0">
                <a:cs typeface="Times New Roman" pitchFamily="18" charset="0"/>
              </a:rPr>
              <a:t>h</a:t>
            </a:r>
            <a:r>
              <a:rPr lang="en-US" sz="4000" smtClean="0">
                <a:cs typeface="Times New Roman" pitchFamily="18" charset="0"/>
              </a:rPr>
              <a:t> </a:t>
            </a:r>
            <a:r>
              <a:rPr lang="en-US" sz="4000" smtClean="0">
                <a:latin typeface="Symbol" pitchFamily="18" charset="2"/>
                <a:cs typeface="Times New Roman" pitchFamily="18" charset="0"/>
              </a:rPr>
              <a:t>S</a:t>
            </a:r>
            <a:r>
              <a:rPr lang="en-US" sz="4000" baseline="-30000" smtClean="0">
                <a:cs typeface="Times New Roman" pitchFamily="18" charset="0"/>
              </a:rPr>
              <a:t>i</a:t>
            </a:r>
            <a:r>
              <a:rPr lang="en-US" smtClean="0">
                <a:cs typeface="Times New Roman" pitchFamily="18" charset="0"/>
              </a:rPr>
              <a:t> |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</a:t>
            </a:r>
            <a:r>
              <a:rPr lang="en-US" smtClean="0">
                <a:cs typeface="Times New Roman" pitchFamily="18" charset="0"/>
              </a:rPr>
              <a:t> I</a:t>
            </a:r>
            <a:r>
              <a:rPr lang="en-US" sz="2900" b="1" baseline="-30000" smtClean="0">
                <a:cs typeface="Times New Roman" pitchFamily="18" charset="0"/>
              </a:rPr>
              <a:t>h</a:t>
            </a:r>
            <a:r>
              <a:rPr lang="en-US" smtClean="0"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</a:t>
            </a:r>
            <a:r>
              <a:rPr lang="en-US" smtClean="0">
                <a:cs typeface="Times New Roman" pitchFamily="18" charset="0"/>
              </a:rPr>
              <a:t> - K</a:t>
            </a:r>
            <a:r>
              <a:rPr lang="en-US" sz="2900" baseline="-30000" smtClean="0">
                <a:cs typeface="Times New Roman" pitchFamily="18" charset="0"/>
              </a:rPr>
              <a:t>hi</a:t>
            </a:r>
            <a:r>
              <a:rPr lang="en-US" smtClean="0">
                <a:cs typeface="Times New Roman" pitchFamily="18" charset="0"/>
              </a:rPr>
              <a:t> I</a:t>
            </a:r>
            <a:r>
              <a:rPr lang="en-US" sz="2900" baseline="-30000" smtClean="0">
                <a:cs typeface="Times New Roman" pitchFamily="18" charset="0"/>
              </a:rPr>
              <a:t>hi</a:t>
            </a:r>
            <a:r>
              <a:rPr lang="en-US" smtClean="0">
                <a:cs typeface="Times New Roman" pitchFamily="18" charset="0"/>
              </a:rPr>
              <a:t>| / h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</a:t>
            </a:r>
            <a:r>
              <a:rPr lang="en-US" smtClean="0">
                <a:cs typeface="Times New Roman" pitchFamily="18" charset="0"/>
              </a:rPr>
              <a:t> I</a:t>
            </a:r>
            <a:r>
              <a:rPr lang="en-US" sz="2900" b="1" baseline="-30000" smtClean="0">
                <a:cs typeface="Times New Roman" pitchFamily="18" charset="0"/>
              </a:rPr>
              <a:t>h</a:t>
            </a:r>
            <a:r>
              <a:rPr lang="en-US" smtClean="0"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</a:t>
            </a:r>
            <a:r>
              <a:rPr lang="en-US" smtClean="0">
                <a:cs typeface="Times New Roman" pitchFamily="18" charset="0"/>
              </a:rPr>
              <a:t>  </a:t>
            </a:r>
          </a:p>
          <a:p>
            <a:pPr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Compare this R-factor to the least-squares residual (or corresponding variance):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Both depend on magnitude of difference.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Residual is squared, so more sensitive to large  differences.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R-factor is normalized, and expressed as decimal fraction or %.</a:t>
            </a:r>
          </a:p>
          <a:p>
            <a:pPr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R</a:t>
            </a:r>
            <a:r>
              <a:rPr lang="en-US" sz="2900" baseline="-30000" smtClean="0">
                <a:cs typeface="Times New Roman" pitchFamily="18" charset="0"/>
              </a:rPr>
              <a:t>i</a:t>
            </a:r>
            <a:r>
              <a:rPr lang="en-US" smtClean="0">
                <a:cs typeface="Times New Roman" pitchFamily="18" charset="0"/>
              </a:rPr>
              <a:t> (R</a:t>
            </a:r>
            <a:r>
              <a:rPr lang="en-US" baseline="-25000" smtClean="0">
                <a:cs typeface="Times New Roman" pitchFamily="18" charset="0"/>
              </a:rPr>
              <a:t>sym</a:t>
            </a:r>
            <a:r>
              <a:rPr lang="en-US" smtClean="0">
                <a:cs typeface="Times New Roman" pitchFamily="18" charset="0"/>
              </a:rPr>
              <a:t>) is calculated from intensities.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Most other R-factors are calculated from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>
                <a:cs typeface="Times New Roman" pitchFamily="18" charset="0"/>
              </a:rPr>
              <a:t>	|F| = </a:t>
            </a:r>
            <a:r>
              <a:rPr lang="en-US" smtClean="0">
                <a:cs typeface="Times New Roman" pitchFamily="18" charset="0"/>
                <a:sym typeface="Symbol" pitchFamily="18" charset="2"/>
              </a:rPr>
              <a:t></a:t>
            </a:r>
            <a:r>
              <a:rPr lang="en-US" smtClean="0">
                <a:cs typeface="Times New Roman" pitchFamily="18" charset="0"/>
              </a:rPr>
              <a:t>I.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bldLvl="2" autoUpdateAnimBg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034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1034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915FF0-3175-4BC6-BC90-11F5ECE6BE41}" type="slidenum">
              <a:rPr lang="en-US" smtClean="0"/>
              <a:pPr/>
              <a:t>66</a:t>
            </a:fld>
            <a:endParaRPr lang="en-US" smtClean="0"/>
          </a:p>
        </p:txBody>
      </p:sp>
      <p:sp>
        <p:nvSpPr>
          <p:cNvPr id="1034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Quality of Data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R</a:t>
            </a:r>
            <a:r>
              <a:rPr lang="en-US" sz="2900" baseline="-30000" smtClean="0">
                <a:cs typeface="Times New Roman" pitchFamily="18" charset="0"/>
              </a:rPr>
              <a:t>i</a:t>
            </a:r>
            <a:r>
              <a:rPr lang="en-US" smtClean="0">
                <a:cs typeface="Times New Roman" pitchFamily="18" charset="0"/>
              </a:rPr>
              <a:t> is used as a measure of data quality:</a:t>
            </a:r>
          </a:p>
          <a:p>
            <a:pPr lvl="1"/>
            <a:r>
              <a:rPr lang="en-US" smtClean="0">
                <a:cs typeface="Times New Roman" pitchFamily="18" charset="0"/>
              </a:rPr>
              <a:t>R</a:t>
            </a:r>
            <a:r>
              <a:rPr lang="en-US" sz="2900" baseline="-30000" smtClean="0">
                <a:cs typeface="Times New Roman" pitchFamily="18" charset="0"/>
              </a:rPr>
              <a:t>i</a:t>
            </a:r>
            <a:r>
              <a:rPr lang="en-US" smtClean="0"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</a:t>
            </a:r>
            <a:r>
              <a:rPr lang="en-US" smtClean="0">
                <a:cs typeface="Times New Roman" pitchFamily="18" charset="0"/>
              </a:rPr>
              <a:t> 3%: excellent.</a:t>
            </a:r>
          </a:p>
          <a:p>
            <a:pPr lvl="1"/>
            <a:r>
              <a:rPr lang="en-US" smtClean="0">
                <a:cs typeface="Times New Roman" pitchFamily="18" charset="0"/>
              </a:rPr>
              <a:t>R</a:t>
            </a:r>
            <a:r>
              <a:rPr lang="en-US" sz="2900" baseline="-30000" smtClean="0">
                <a:cs typeface="Times New Roman" pitchFamily="18" charset="0"/>
              </a:rPr>
              <a:t>i</a:t>
            </a:r>
            <a:r>
              <a:rPr lang="en-US" smtClean="0"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</a:t>
            </a:r>
            <a:r>
              <a:rPr lang="en-US" smtClean="0">
                <a:cs typeface="Times New Roman" pitchFamily="18" charset="0"/>
              </a:rPr>
              <a:t> 5%: typical average protein.</a:t>
            </a:r>
          </a:p>
          <a:p>
            <a:pPr lvl="1"/>
            <a:r>
              <a:rPr lang="en-US" smtClean="0">
                <a:cs typeface="Times New Roman" pitchFamily="18" charset="0"/>
              </a:rPr>
              <a:t>R</a:t>
            </a:r>
            <a:r>
              <a:rPr lang="en-US" sz="2900" baseline="-30000" smtClean="0">
                <a:cs typeface="Times New Roman" pitchFamily="18" charset="0"/>
              </a:rPr>
              <a:t>i</a:t>
            </a:r>
            <a:r>
              <a:rPr lang="en-US" smtClean="0"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</a:t>
            </a:r>
            <a:r>
              <a:rPr lang="en-US" smtClean="0">
                <a:cs typeface="Times New Roman" pitchFamily="18" charset="0"/>
              </a:rPr>
              <a:t> 9%: typical large protein.</a:t>
            </a:r>
          </a:p>
          <a:p>
            <a:pPr lvl="1"/>
            <a:r>
              <a:rPr lang="en-US" smtClean="0">
                <a:cs typeface="Times New Roman" pitchFamily="18" charset="0"/>
              </a:rPr>
              <a:t>R</a:t>
            </a:r>
            <a:r>
              <a:rPr lang="en-US" sz="2900" baseline="-30000" smtClean="0">
                <a:cs typeface="Times New Roman" pitchFamily="18" charset="0"/>
              </a:rPr>
              <a:t>i</a:t>
            </a:r>
            <a:r>
              <a:rPr lang="en-US" smtClean="0"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</a:t>
            </a:r>
            <a:r>
              <a:rPr lang="en-US" smtClean="0">
                <a:cs typeface="Times New Roman" pitchFamily="18" charset="0"/>
              </a:rPr>
              <a:t> 13%: typical virus capsid.</a:t>
            </a:r>
          </a:p>
          <a:p>
            <a:r>
              <a:rPr lang="en-US" smtClean="0">
                <a:cs typeface="Times New Roman" pitchFamily="18" charset="0"/>
              </a:rPr>
              <a:t>Partial reflections are usually excluded</a:t>
            </a:r>
          </a:p>
          <a:p>
            <a:pPr lvl="1"/>
            <a:r>
              <a:rPr lang="en-US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smtClean="0">
                <a:cs typeface="Times New Roman" pitchFamily="18" charset="0"/>
              </a:rPr>
              <a:t> underestimate of error, especially for large molecules (small </a:t>
            </a:r>
            <a:r>
              <a:rPr lang="en-US" smtClean="0">
                <a:latin typeface="Symbol" pitchFamily="18" charset="2"/>
                <a:cs typeface="Times New Roman" pitchFamily="18" charset="0"/>
              </a:rPr>
              <a:t>Df</a:t>
            </a:r>
            <a:r>
              <a:rPr lang="en-US" smtClean="0">
                <a:cs typeface="Times New Roman" pitchFamily="18" charset="0"/>
              </a:rPr>
              <a:t>, many partials).</a:t>
            </a:r>
          </a:p>
          <a:p>
            <a:pPr lvl="1"/>
            <a:r>
              <a:rPr lang="en-US" smtClean="0">
                <a:cs typeface="Times New Roman" pitchFamily="18" charset="0"/>
              </a:rPr>
              <a:t>Inclusion of partials for virus 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smtClean="0">
                <a:cs typeface="Times New Roman" pitchFamily="18" charset="0"/>
              </a:rPr>
              <a:t> R</a:t>
            </a:r>
            <a:r>
              <a:rPr lang="en-US" sz="2900" baseline="-30000" smtClean="0">
                <a:cs typeface="Times New Roman" pitchFamily="18" charset="0"/>
              </a:rPr>
              <a:t>i</a:t>
            </a:r>
            <a:r>
              <a:rPr lang="en-US" smtClean="0">
                <a:cs typeface="Times New Roman" pitchFamily="18" charset="0"/>
              </a:rPr>
              <a:t> = 18%.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EF9A7F-B438-4DB3-BBD2-8623579997E1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066800"/>
          </a:xfrm>
        </p:spPr>
        <p:txBody>
          <a:bodyPr/>
          <a:lstStyle/>
          <a:p>
            <a:r>
              <a:rPr lang="en-US" smtClean="0"/>
              <a:t>Why Diffraction? – </a:t>
            </a:r>
            <a:br>
              <a:rPr lang="en-US" smtClean="0"/>
            </a:br>
            <a:r>
              <a:rPr lang="en-US" smtClean="0"/>
              <a:t>Crystallography in a nutshell 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8839200" cy="2667000"/>
          </a:xfrm>
        </p:spPr>
        <p:txBody>
          <a:bodyPr/>
          <a:lstStyle/>
          <a:p>
            <a:r>
              <a:rPr lang="en-US" smtClean="0"/>
              <a:t>X-ray refractive indices close to 1.0.  </a:t>
            </a:r>
          </a:p>
          <a:p>
            <a:r>
              <a:rPr lang="en-US" smtClean="0"/>
              <a:t>~No refraction or reflection </a:t>
            </a:r>
            <a:r>
              <a:rPr lang="en-US" smtClean="0">
                <a:sym typeface="Wingdings" pitchFamily="2" charset="2"/>
              </a:rPr>
              <a:t> No lenses</a:t>
            </a:r>
            <a:r>
              <a:rPr lang="en-US" smtClean="0"/>
              <a:t>.  </a:t>
            </a:r>
          </a:p>
          <a:p>
            <a:r>
              <a:rPr lang="en-US" smtClean="0"/>
              <a:t>Uncharged </a:t>
            </a:r>
            <a:r>
              <a:rPr lang="en-US" smtClean="0">
                <a:sym typeface="Wingdings" pitchFamily="2" charset="2"/>
              </a:rPr>
              <a:t></a:t>
            </a:r>
            <a:r>
              <a:rPr lang="en-US" smtClean="0"/>
              <a:t>No electrostatic lenses like E.M..  </a:t>
            </a:r>
          </a:p>
          <a:p>
            <a:r>
              <a:rPr lang="en-US" smtClean="0"/>
              <a:t>Left with diffraction!</a:t>
            </a:r>
          </a:p>
          <a:p>
            <a:r>
              <a:rPr lang="en-US" smtClean="0"/>
              <a:t>X-rays scatted &amp; reconstructed computationally. </a:t>
            </a:r>
          </a:p>
        </p:txBody>
      </p:sp>
      <p:grpSp>
        <p:nvGrpSpPr>
          <p:cNvPr id="9223" name="Group 6"/>
          <p:cNvGrpSpPr>
            <a:grpSpLocks/>
          </p:cNvGrpSpPr>
          <p:nvPr/>
        </p:nvGrpSpPr>
        <p:grpSpPr bwMode="auto">
          <a:xfrm>
            <a:off x="2016125" y="3581400"/>
            <a:ext cx="6746875" cy="3048000"/>
            <a:chOff x="2016125" y="2286000"/>
            <a:chExt cx="6746875" cy="3048000"/>
          </a:xfrm>
        </p:grpSpPr>
        <p:grpSp>
          <p:nvGrpSpPr>
            <p:cNvPr id="9224" name="Group 17"/>
            <p:cNvGrpSpPr>
              <a:grpSpLocks/>
            </p:cNvGrpSpPr>
            <p:nvPr/>
          </p:nvGrpSpPr>
          <p:grpSpPr bwMode="auto">
            <a:xfrm>
              <a:off x="4683121" y="3429000"/>
              <a:ext cx="1335086" cy="762000"/>
              <a:chOff x="3863" y="3270"/>
              <a:chExt cx="1705" cy="432"/>
            </a:xfrm>
          </p:grpSpPr>
          <p:sp>
            <p:nvSpPr>
              <p:cNvPr id="9330" name="Arc 18"/>
              <p:cNvSpPr>
                <a:spLocks/>
              </p:cNvSpPr>
              <p:nvPr/>
            </p:nvSpPr>
            <p:spPr bwMode="auto">
              <a:xfrm rot="16200000" flipV="1">
                <a:off x="4465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31" name="Arc 19"/>
              <p:cNvSpPr>
                <a:spLocks/>
              </p:cNvSpPr>
              <p:nvPr/>
            </p:nvSpPr>
            <p:spPr bwMode="auto">
              <a:xfrm rot="16200000" flipH="1">
                <a:off x="4681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32" name="Arc 20"/>
              <p:cNvSpPr>
                <a:spLocks/>
              </p:cNvSpPr>
              <p:nvPr/>
            </p:nvSpPr>
            <p:spPr bwMode="auto">
              <a:xfrm rot="-5400000" flipH="1" flipV="1">
                <a:off x="4896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33" name="Arc 21"/>
              <p:cNvSpPr>
                <a:spLocks/>
              </p:cNvSpPr>
              <p:nvPr/>
            </p:nvSpPr>
            <p:spPr bwMode="auto">
              <a:xfrm rot="-5400000">
                <a:off x="5112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34" name="Arc 22"/>
              <p:cNvSpPr>
                <a:spLocks/>
              </p:cNvSpPr>
              <p:nvPr/>
            </p:nvSpPr>
            <p:spPr bwMode="auto">
              <a:xfrm rot="16200000" flipV="1">
                <a:off x="5328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35" name="Arc 23"/>
              <p:cNvSpPr>
                <a:spLocks/>
              </p:cNvSpPr>
              <p:nvPr/>
            </p:nvSpPr>
            <p:spPr bwMode="auto">
              <a:xfrm rot="16200000" flipH="1">
                <a:off x="3863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36" name="Arc 24"/>
              <p:cNvSpPr>
                <a:spLocks/>
              </p:cNvSpPr>
              <p:nvPr/>
            </p:nvSpPr>
            <p:spPr bwMode="auto">
              <a:xfrm rot="-5400000" flipH="1" flipV="1">
                <a:off x="4078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37" name="Arc 25"/>
              <p:cNvSpPr>
                <a:spLocks/>
              </p:cNvSpPr>
              <p:nvPr/>
            </p:nvSpPr>
            <p:spPr bwMode="auto">
              <a:xfrm rot="-5400000">
                <a:off x="4294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38" name="Line 26"/>
              <p:cNvSpPr>
                <a:spLocks noChangeShapeType="1"/>
              </p:cNvSpPr>
              <p:nvPr/>
            </p:nvSpPr>
            <p:spPr bwMode="auto">
              <a:xfrm>
                <a:off x="3888" y="3478"/>
                <a:ext cx="1680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225" name="Group 122"/>
            <p:cNvGrpSpPr>
              <a:grpSpLocks/>
            </p:cNvGrpSpPr>
            <p:nvPr/>
          </p:nvGrpSpPr>
          <p:grpSpPr bwMode="auto">
            <a:xfrm>
              <a:off x="2016125" y="3273425"/>
              <a:ext cx="2212900" cy="917575"/>
              <a:chOff x="2016125" y="3273425"/>
              <a:chExt cx="2212900" cy="917575"/>
            </a:xfrm>
          </p:grpSpPr>
          <p:sp>
            <p:nvSpPr>
              <p:cNvPr id="9279" name="Line 5"/>
              <p:cNvSpPr>
                <a:spLocks noChangeShapeType="1"/>
              </p:cNvSpPr>
              <p:nvPr/>
            </p:nvSpPr>
            <p:spPr bwMode="auto">
              <a:xfrm flipH="1">
                <a:off x="2021708" y="3273425"/>
                <a:ext cx="178670" cy="44669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80" name="Arc 6"/>
              <p:cNvSpPr>
                <a:spLocks/>
              </p:cNvSpPr>
              <p:nvPr/>
            </p:nvSpPr>
            <p:spPr bwMode="auto">
              <a:xfrm rot="6634920">
                <a:off x="2500641" y="3808214"/>
                <a:ext cx="134007" cy="133382"/>
              </a:xfrm>
              <a:custGeom>
                <a:avLst/>
                <a:gdLst>
                  <a:gd name="T0" fmla="*/ 0 w 21600"/>
                  <a:gd name="T1" fmla="*/ 0 h 21600"/>
                  <a:gd name="T2" fmla="*/ 459 w 21600"/>
                  <a:gd name="T3" fmla="*/ 457 h 21600"/>
                  <a:gd name="T4" fmla="*/ 0 w 21600"/>
                  <a:gd name="T5" fmla="*/ 457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81" name="Arc 7"/>
              <p:cNvSpPr>
                <a:spLocks/>
              </p:cNvSpPr>
              <p:nvPr/>
            </p:nvSpPr>
            <p:spPr bwMode="auto">
              <a:xfrm rot="6634920" flipH="1" flipV="1">
                <a:off x="2673107" y="3729423"/>
                <a:ext cx="134007" cy="134002"/>
              </a:xfrm>
              <a:custGeom>
                <a:avLst/>
                <a:gdLst>
                  <a:gd name="T0" fmla="*/ 0 w 21600"/>
                  <a:gd name="T1" fmla="*/ 0 h 21600"/>
                  <a:gd name="T2" fmla="*/ 459 w 21600"/>
                  <a:gd name="T3" fmla="*/ 459 h 21600"/>
                  <a:gd name="T4" fmla="*/ 0 w 21600"/>
                  <a:gd name="T5" fmla="*/ 459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82" name="Arc 8"/>
              <p:cNvSpPr>
                <a:spLocks/>
              </p:cNvSpPr>
              <p:nvPr/>
            </p:nvSpPr>
            <p:spPr bwMode="auto">
              <a:xfrm rot="6634920" flipH="1">
                <a:off x="2798424" y="3776573"/>
                <a:ext cx="134007" cy="133382"/>
              </a:xfrm>
              <a:custGeom>
                <a:avLst/>
                <a:gdLst>
                  <a:gd name="T0" fmla="*/ 0 w 21600"/>
                  <a:gd name="T1" fmla="*/ 0 h 21600"/>
                  <a:gd name="T2" fmla="*/ 459 w 21600"/>
                  <a:gd name="T3" fmla="*/ 457 h 21600"/>
                  <a:gd name="T4" fmla="*/ 0 w 21600"/>
                  <a:gd name="T5" fmla="*/ 457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83" name="Arc 9"/>
              <p:cNvSpPr>
                <a:spLocks/>
              </p:cNvSpPr>
              <p:nvPr/>
            </p:nvSpPr>
            <p:spPr bwMode="auto">
              <a:xfrm rot="6634920" flipV="1">
                <a:off x="2876592" y="3949045"/>
                <a:ext cx="134007" cy="134002"/>
              </a:xfrm>
              <a:custGeom>
                <a:avLst/>
                <a:gdLst>
                  <a:gd name="T0" fmla="*/ 0 w 21600"/>
                  <a:gd name="T1" fmla="*/ 0 h 21600"/>
                  <a:gd name="T2" fmla="*/ 459 w 21600"/>
                  <a:gd name="T3" fmla="*/ 459 h 21600"/>
                  <a:gd name="T4" fmla="*/ 0 w 21600"/>
                  <a:gd name="T5" fmla="*/ 459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284" name="Group 10"/>
              <p:cNvGrpSpPr>
                <a:grpSpLocks/>
              </p:cNvGrpSpPr>
              <p:nvPr/>
            </p:nvGrpSpPr>
            <p:grpSpPr bwMode="auto">
              <a:xfrm rot="6634920" flipV="1">
                <a:off x="2171213" y="3437222"/>
                <a:ext cx="268014" cy="534768"/>
                <a:chOff x="3888" y="2496"/>
                <a:chExt cx="1152" cy="1152"/>
              </a:xfrm>
            </p:grpSpPr>
            <p:sp>
              <p:nvSpPr>
                <p:cNvPr id="9326" name="Arc 11"/>
                <p:cNvSpPr>
                  <a:spLocks/>
                </p:cNvSpPr>
                <p:nvPr/>
              </p:nvSpPr>
              <p:spPr bwMode="auto">
                <a:xfrm flipV="1">
                  <a:off x="4464" y="2496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27" name="Arc 12"/>
                <p:cNvSpPr>
                  <a:spLocks/>
                </p:cNvSpPr>
                <p:nvPr/>
              </p:nvSpPr>
              <p:spPr bwMode="auto">
                <a:xfrm flipH="1">
                  <a:off x="3888" y="2784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28" name="Arc 13"/>
                <p:cNvSpPr>
                  <a:spLocks/>
                </p:cNvSpPr>
                <p:nvPr/>
              </p:nvSpPr>
              <p:spPr bwMode="auto">
                <a:xfrm flipH="1" flipV="1">
                  <a:off x="3888" y="3072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29" name="Arc 14"/>
                <p:cNvSpPr>
                  <a:spLocks/>
                </p:cNvSpPr>
                <p:nvPr/>
              </p:nvSpPr>
              <p:spPr bwMode="auto">
                <a:xfrm>
                  <a:off x="4464" y="3360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9285" name="Line 15"/>
              <p:cNvSpPr>
                <a:spLocks noChangeShapeType="1"/>
              </p:cNvSpPr>
              <p:nvPr/>
            </p:nvSpPr>
            <p:spPr bwMode="auto">
              <a:xfrm rot="1234920" flipV="1">
                <a:off x="2016125" y="3810693"/>
                <a:ext cx="1171901" cy="1116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86" name="Arc 16"/>
              <p:cNvSpPr>
                <a:spLocks/>
              </p:cNvSpPr>
              <p:nvPr/>
            </p:nvSpPr>
            <p:spPr bwMode="auto">
              <a:xfrm rot="6634920">
                <a:off x="3004391" y="3996816"/>
                <a:ext cx="134007" cy="133382"/>
              </a:xfrm>
              <a:custGeom>
                <a:avLst/>
                <a:gdLst>
                  <a:gd name="T0" fmla="*/ 0 w 21600"/>
                  <a:gd name="T1" fmla="*/ 0 h 21600"/>
                  <a:gd name="T2" fmla="*/ 459 w 21600"/>
                  <a:gd name="T3" fmla="*/ 457 h 21600"/>
                  <a:gd name="T4" fmla="*/ 0 w 21600"/>
                  <a:gd name="T5" fmla="*/ 457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87" name="Oval 28" descr="30%"/>
              <p:cNvSpPr>
                <a:spLocks noChangeArrowheads="1"/>
              </p:cNvSpPr>
              <p:nvPr/>
            </p:nvSpPr>
            <p:spPr bwMode="auto">
              <a:xfrm>
                <a:off x="3093728" y="3541439"/>
                <a:ext cx="178670" cy="178676"/>
              </a:xfrm>
              <a:prstGeom prst="ellipse">
                <a:avLst/>
              </a:prstGeom>
              <a:pattFill prst="pct30">
                <a:fgClr>
                  <a:schemeClr val="accent2"/>
                </a:fgClr>
                <a:bgClr>
                  <a:schemeClr val="bg1"/>
                </a:bgClr>
              </a:pattFill>
              <a:ln w="317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288" name="Group 29"/>
              <p:cNvGrpSpPr>
                <a:grpSpLocks/>
              </p:cNvGrpSpPr>
              <p:nvPr/>
            </p:nvGrpSpPr>
            <p:grpSpPr bwMode="auto">
              <a:xfrm>
                <a:off x="3183682" y="3571218"/>
                <a:ext cx="1045343" cy="147656"/>
                <a:chOff x="3456" y="2591"/>
                <a:chExt cx="1685" cy="432"/>
              </a:xfrm>
            </p:grpSpPr>
            <p:grpSp>
              <p:nvGrpSpPr>
                <p:cNvPr id="9315" name="Group 30"/>
                <p:cNvGrpSpPr>
                  <a:grpSpLocks/>
                </p:cNvGrpSpPr>
                <p:nvPr/>
              </p:nvGrpSpPr>
              <p:grpSpPr bwMode="auto">
                <a:xfrm rot="-5400000">
                  <a:off x="4493" y="2375"/>
                  <a:ext cx="432" cy="864"/>
                  <a:chOff x="3888" y="2496"/>
                  <a:chExt cx="1152" cy="1152"/>
                </a:xfrm>
              </p:grpSpPr>
              <p:sp>
                <p:nvSpPr>
                  <p:cNvPr id="9322" name="Arc 31"/>
                  <p:cNvSpPr>
                    <a:spLocks/>
                  </p:cNvSpPr>
                  <p:nvPr/>
                </p:nvSpPr>
                <p:spPr bwMode="auto">
                  <a:xfrm flipV="1">
                    <a:off x="4464" y="2496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3" name="Arc 32"/>
                  <p:cNvSpPr>
                    <a:spLocks/>
                  </p:cNvSpPr>
                  <p:nvPr/>
                </p:nvSpPr>
                <p:spPr bwMode="auto">
                  <a:xfrm flipH="1">
                    <a:off x="3888" y="2784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4" name="Arc 33"/>
                  <p:cNvSpPr>
                    <a:spLocks/>
                  </p:cNvSpPr>
                  <p:nvPr/>
                </p:nvSpPr>
                <p:spPr bwMode="auto">
                  <a:xfrm flipH="1" flipV="1">
                    <a:off x="3888" y="3072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5" name="Arc 34"/>
                  <p:cNvSpPr>
                    <a:spLocks/>
                  </p:cNvSpPr>
                  <p:nvPr/>
                </p:nvSpPr>
                <p:spPr bwMode="auto">
                  <a:xfrm>
                    <a:off x="4464" y="3360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316" name="Group 35"/>
                <p:cNvGrpSpPr>
                  <a:grpSpLocks/>
                </p:cNvGrpSpPr>
                <p:nvPr/>
              </p:nvGrpSpPr>
              <p:grpSpPr bwMode="auto">
                <a:xfrm rot="-5400000">
                  <a:off x="3675" y="2375"/>
                  <a:ext cx="432" cy="864"/>
                  <a:chOff x="3888" y="2496"/>
                  <a:chExt cx="1152" cy="1152"/>
                </a:xfrm>
              </p:grpSpPr>
              <p:sp>
                <p:nvSpPr>
                  <p:cNvPr id="9318" name="Arc 36"/>
                  <p:cNvSpPr>
                    <a:spLocks/>
                  </p:cNvSpPr>
                  <p:nvPr/>
                </p:nvSpPr>
                <p:spPr bwMode="auto">
                  <a:xfrm flipV="1">
                    <a:off x="4464" y="2496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19" name="Arc 37"/>
                  <p:cNvSpPr>
                    <a:spLocks/>
                  </p:cNvSpPr>
                  <p:nvPr/>
                </p:nvSpPr>
                <p:spPr bwMode="auto">
                  <a:xfrm flipH="1">
                    <a:off x="3888" y="2784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0" name="Arc 38"/>
                  <p:cNvSpPr>
                    <a:spLocks/>
                  </p:cNvSpPr>
                  <p:nvPr/>
                </p:nvSpPr>
                <p:spPr bwMode="auto">
                  <a:xfrm flipH="1" flipV="1">
                    <a:off x="3888" y="3072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1" name="Arc 39"/>
                  <p:cNvSpPr>
                    <a:spLocks/>
                  </p:cNvSpPr>
                  <p:nvPr/>
                </p:nvSpPr>
                <p:spPr bwMode="auto">
                  <a:xfrm>
                    <a:off x="4464" y="3360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9317" name="Line 40"/>
                <p:cNvSpPr>
                  <a:spLocks noChangeShapeType="1"/>
                </p:cNvSpPr>
                <p:nvPr/>
              </p:nvSpPr>
              <p:spPr bwMode="auto">
                <a:xfrm>
                  <a:off x="3456" y="2798"/>
                  <a:ext cx="1680" cy="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289" name="Group 41"/>
              <p:cNvGrpSpPr>
                <a:grpSpLocks/>
              </p:cNvGrpSpPr>
              <p:nvPr/>
            </p:nvGrpSpPr>
            <p:grpSpPr bwMode="auto">
              <a:xfrm rot="1234920" flipV="1">
                <a:off x="2171099" y="3316887"/>
                <a:ext cx="1045343" cy="268014"/>
                <a:chOff x="3456" y="2591"/>
                <a:chExt cx="1685" cy="432"/>
              </a:xfrm>
            </p:grpSpPr>
            <p:grpSp>
              <p:nvGrpSpPr>
                <p:cNvPr id="9304" name="Group 42"/>
                <p:cNvGrpSpPr>
                  <a:grpSpLocks/>
                </p:cNvGrpSpPr>
                <p:nvPr/>
              </p:nvGrpSpPr>
              <p:grpSpPr bwMode="auto">
                <a:xfrm rot="-5400000">
                  <a:off x="4493" y="2375"/>
                  <a:ext cx="432" cy="864"/>
                  <a:chOff x="3888" y="2496"/>
                  <a:chExt cx="1152" cy="1152"/>
                </a:xfrm>
              </p:grpSpPr>
              <p:sp>
                <p:nvSpPr>
                  <p:cNvPr id="9311" name="Arc 43"/>
                  <p:cNvSpPr>
                    <a:spLocks/>
                  </p:cNvSpPr>
                  <p:nvPr/>
                </p:nvSpPr>
                <p:spPr bwMode="auto">
                  <a:xfrm flipV="1">
                    <a:off x="4464" y="2496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12" name="Arc 44"/>
                  <p:cNvSpPr>
                    <a:spLocks/>
                  </p:cNvSpPr>
                  <p:nvPr/>
                </p:nvSpPr>
                <p:spPr bwMode="auto">
                  <a:xfrm flipH="1">
                    <a:off x="3888" y="2784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13" name="Arc 45"/>
                  <p:cNvSpPr>
                    <a:spLocks/>
                  </p:cNvSpPr>
                  <p:nvPr/>
                </p:nvSpPr>
                <p:spPr bwMode="auto">
                  <a:xfrm flipH="1" flipV="1">
                    <a:off x="3888" y="3072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14" name="Arc 46"/>
                  <p:cNvSpPr>
                    <a:spLocks/>
                  </p:cNvSpPr>
                  <p:nvPr/>
                </p:nvSpPr>
                <p:spPr bwMode="auto">
                  <a:xfrm>
                    <a:off x="4464" y="3360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305" name="Group 47"/>
                <p:cNvGrpSpPr>
                  <a:grpSpLocks/>
                </p:cNvGrpSpPr>
                <p:nvPr/>
              </p:nvGrpSpPr>
              <p:grpSpPr bwMode="auto">
                <a:xfrm rot="-5400000">
                  <a:off x="3675" y="2375"/>
                  <a:ext cx="432" cy="864"/>
                  <a:chOff x="3888" y="2496"/>
                  <a:chExt cx="1152" cy="1152"/>
                </a:xfrm>
              </p:grpSpPr>
              <p:sp>
                <p:nvSpPr>
                  <p:cNvPr id="9307" name="Arc 48"/>
                  <p:cNvSpPr>
                    <a:spLocks/>
                  </p:cNvSpPr>
                  <p:nvPr/>
                </p:nvSpPr>
                <p:spPr bwMode="auto">
                  <a:xfrm flipV="1">
                    <a:off x="4464" y="2496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08" name="Arc 49"/>
                  <p:cNvSpPr>
                    <a:spLocks/>
                  </p:cNvSpPr>
                  <p:nvPr/>
                </p:nvSpPr>
                <p:spPr bwMode="auto">
                  <a:xfrm flipH="1">
                    <a:off x="3888" y="2784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09" name="Arc 50"/>
                  <p:cNvSpPr>
                    <a:spLocks/>
                  </p:cNvSpPr>
                  <p:nvPr/>
                </p:nvSpPr>
                <p:spPr bwMode="auto">
                  <a:xfrm flipH="1" flipV="1">
                    <a:off x="3888" y="3072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10" name="Arc 51"/>
                  <p:cNvSpPr>
                    <a:spLocks/>
                  </p:cNvSpPr>
                  <p:nvPr/>
                </p:nvSpPr>
                <p:spPr bwMode="auto">
                  <a:xfrm>
                    <a:off x="4464" y="3360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9306" name="Line 52"/>
                <p:cNvSpPr>
                  <a:spLocks noChangeShapeType="1"/>
                </p:cNvSpPr>
                <p:nvPr/>
              </p:nvSpPr>
              <p:spPr bwMode="auto">
                <a:xfrm>
                  <a:off x="3456" y="2798"/>
                  <a:ext cx="1680" cy="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290" name="Oval 54" descr="30%"/>
              <p:cNvSpPr>
                <a:spLocks noChangeArrowheads="1"/>
              </p:cNvSpPr>
              <p:nvPr/>
            </p:nvSpPr>
            <p:spPr bwMode="auto">
              <a:xfrm>
                <a:off x="3009977" y="3844816"/>
                <a:ext cx="346173" cy="346184"/>
              </a:xfrm>
              <a:prstGeom prst="ellipse">
                <a:avLst/>
              </a:prstGeom>
              <a:pattFill prst="pct30">
                <a:fgClr>
                  <a:schemeClr val="accent2"/>
                </a:fgClr>
                <a:bgClr>
                  <a:schemeClr val="bg1"/>
                </a:bgClr>
              </a:pattFill>
              <a:ln w="317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291" name="Group 56"/>
              <p:cNvGrpSpPr>
                <a:grpSpLocks/>
              </p:cNvGrpSpPr>
              <p:nvPr/>
            </p:nvGrpSpPr>
            <p:grpSpPr bwMode="auto">
              <a:xfrm>
                <a:off x="3167551" y="3898791"/>
                <a:ext cx="1057749" cy="268014"/>
                <a:chOff x="3863" y="3270"/>
                <a:chExt cx="1705" cy="432"/>
              </a:xfrm>
            </p:grpSpPr>
            <p:sp>
              <p:nvSpPr>
                <p:cNvPr id="9295" name="Arc 57"/>
                <p:cNvSpPr>
                  <a:spLocks/>
                </p:cNvSpPr>
                <p:nvPr/>
              </p:nvSpPr>
              <p:spPr bwMode="auto">
                <a:xfrm rot="16200000" flipV="1">
                  <a:off x="4465" y="3270"/>
                  <a:ext cx="216" cy="21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96" name="Arc 58"/>
                <p:cNvSpPr>
                  <a:spLocks/>
                </p:cNvSpPr>
                <p:nvPr/>
              </p:nvSpPr>
              <p:spPr bwMode="auto">
                <a:xfrm rot="16200000" flipH="1">
                  <a:off x="4681" y="3486"/>
                  <a:ext cx="216" cy="21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97" name="Arc 59"/>
                <p:cNvSpPr>
                  <a:spLocks/>
                </p:cNvSpPr>
                <p:nvPr/>
              </p:nvSpPr>
              <p:spPr bwMode="auto">
                <a:xfrm rot="-5400000" flipH="1" flipV="1">
                  <a:off x="4896" y="3486"/>
                  <a:ext cx="216" cy="21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98" name="Arc 60"/>
                <p:cNvSpPr>
                  <a:spLocks/>
                </p:cNvSpPr>
                <p:nvPr/>
              </p:nvSpPr>
              <p:spPr bwMode="auto">
                <a:xfrm rot="-5400000">
                  <a:off x="5112" y="3270"/>
                  <a:ext cx="216" cy="21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99" name="Arc 61"/>
                <p:cNvSpPr>
                  <a:spLocks/>
                </p:cNvSpPr>
                <p:nvPr/>
              </p:nvSpPr>
              <p:spPr bwMode="auto">
                <a:xfrm rot="16200000" flipV="1">
                  <a:off x="5328" y="3270"/>
                  <a:ext cx="216" cy="21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00" name="Arc 62"/>
                <p:cNvSpPr>
                  <a:spLocks/>
                </p:cNvSpPr>
                <p:nvPr/>
              </p:nvSpPr>
              <p:spPr bwMode="auto">
                <a:xfrm rot="16200000" flipH="1">
                  <a:off x="3863" y="3486"/>
                  <a:ext cx="216" cy="21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01" name="Arc 63"/>
                <p:cNvSpPr>
                  <a:spLocks/>
                </p:cNvSpPr>
                <p:nvPr/>
              </p:nvSpPr>
              <p:spPr bwMode="auto">
                <a:xfrm rot="-5400000" flipH="1" flipV="1">
                  <a:off x="4078" y="3486"/>
                  <a:ext cx="216" cy="21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02" name="Arc 64"/>
                <p:cNvSpPr>
                  <a:spLocks/>
                </p:cNvSpPr>
                <p:nvPr/>
              </p:nvSpPr>
              <p:spPr bwMode="auto">
                <a:xfrm rot="-5400000">
                  <a:off x="4294" y="3270"/>
                  <a:ext cx="216" cy="21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03" name="Line 65"/>
                <p:cNvSpPr>
                  <a:spLocks noChangeShapeType="1"/>
                </p:cNvSpPr>
                <p:nvPr/>
              </p:nvSpPr>
              <p:spPr bwMode="auto">
                <a:xfrm>
                  <a:off x="3888" y="3478"/>
                  <a:ext cx="1680" cy="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292" name="Line 72"/>
              <p:cNvSpPr>
                <a:spLocks noChangeShapeType="1"/>
              </p:cNvSpPr>
              <p:nvPr/>
            </p:nvSpPr>
            <p:spPr bwMode="auto">
              <a:xfrm>
                <a:off x="3177480" y="3630777"/>
                <a:ext cx="0" cy="387131"/>
              </a:xfrm>
              <a:prstGeom prst="line">
                <a:avLst/>
              </a:prstGeom>
              <a:noFill/>
              <a:ln w="28575">
                <a:solidFill>
                  <a:srgbClr val="00B0F0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93" name="Line 73"/>
              <p:cNvSpPr>
                <a:spLocks noChangeShapeType="1"/>
              </p:cNvSpPr>
              <p:nvPr/>
            </p:nvSpPr>
            <p:spPr bwMode="auto">
              <a:xfrm>
                <a:off x="3028588" y="3958349"/>
                <a:ext cx="148892" cy="59559"/>
              </a:xfrm>
              <a:prstGeom prst="line">
                <a:avLst/>
              </a:prstGeom>
              <a:noFill/>
              <a:ln w="28575">
                <a:solidFill>
                  <a:srgbClr val="00B0F0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94" name="Line 74"/>
              <p:cNvSpPr>
                <a:spLocks noChangeShapeType="1"/>
              </p:cNvSpPr>
              <p:nvPr/>
            </p:nvSpPr>
            <p:spPr bwMode="auto">
              <a:xfrm flipH="1">
                <a:off x="3028588" y="3630777"/>
                <a:ext cx="148892" cy="357352"/>
              </a:xfrm>
              <a:prstGeom prst="line">
                <a:avLst/>
              </a:prstGeom>
              <a:noFill/>
              <a:ln w="28575">
                <a:solidFill>
                  <a:srgbClr val="00B0F0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226" name="Group 77"/>
            <p:cNvGrpSpPr>
              <a:grpSpLocks/>
            </p:cNvGrpSpPr>
            <p:nvPr/>
          </p:nvGrpSpPr>
          <p:grpSpPr bwMode="auto">
            <a:xfrm rot="1108807">
              <a:off x="4530721" y="4419596"/>
              <a:ext cx="1335086" cy="228600"/>
              <a:chOff x="3863" y="3270"/>
              <a:chExt cx="1705" cy="432"/>
            </a:xfrm>
          </p:grpSpPr>
          <p:sp>
            <p:nvSpPr>
              <p:cNvPr id="9270" name="Arc 78"/>
              <p:cNvSpPr>
                <a:spLocks/>
              </p:cNvSpPr>
              <p:nvPr/>
            </p:nvSpPr>
            <p:spPr bwMode="auto">
              <a:xfrm rot="16200000" flipV="1">
                <a:off x="4465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1" name="Arc 79"/>
              <p:cNvSpPr>
                <a:spLocks/>
              </p:cNvSpPr>
              <p:nvPr/>
            </p:nvSpPr>
            <p:spPr bwMode="auto">
              <a:xfrm rot="16200000" flipH="1">
                <a:off x="4681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2" name="Arc 80"/>
              <p:cNvSpPr>
                <a:spLocks/>
              </p:cNvSpPr>
              <p:nvPr/>
            </p:nvSpPr>
            <p:spPr bwMode="auto">
              <a:xfrm rot="-5400000" flipH="1" flipV="1">
                <a:off x="4896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3" name="Arc 81"/>
              <p:cNvSpPr>
                <a:spLocks/>
              </p:cNvSpPr>
              <p:nvPr/>
            </p:nvSpPr>
            <p:spPr bwMode="auto">
              <a:xfrm rot="-5400000">
                <a:off x="5112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4" name="Arc 82"/>
              <p:cNvSpPr>
                <a:spLocks/>
              </p:cNvSpPr>
              <p:nvPr/>
            </p:nvSpPr>
            <p:spPr bwMode="auto">
              <a:xfrm rot="16200000" flipV="1">
                <a:off x="5328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5" name="Arc 83"/>
              <p:cNvSpPr>
                <a:spLocks/>
              </p:cNvSpPr>
              <p:nvPr/>
            </p:nvSpPr>
            <p:spPr bwMode="auto">
              <a:xfrm rot="16200000" flipH="1">
                <a:off x="3863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6" name="Arc 84"/>
              <p:cNvSpPr>
                <a:spLocks/>
              </p:cNvSpPr>
              <p:nvPr/>
            </p:nvSpPr>
            <p:spPr bwMode="auto">
              <a:xfrm rot="-5400000" flipH="1" flipV="1">
                <a:off x="4078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7" name="Arc 85"/>
              <p:cNvSpPr>
                <a:spLocks/>
              </p:cNvSpPr>
              <p:nvPr/>
            </p:nvSpPr>
            <p:spPr bwMode="auto">
              <a:xfrm rot="-5400000">
                <a:off x="4294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8" name="Line 86"/>
              <p:cNvSpPr>
                <a:spLocks noChangeShapeType="1"/>
              </p:cNvSpPr>
              <p:nvPr/>
            </p:nvSpPr>
            <p:spPr bwMode="auto">
              <a:xfrm>
                <a:off x="3888" y="3478"/>
                <a:ext cx="1680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227" name="Group 87"/>
            <p:cNvGrpSpPr>
              <a:grpSpLocks/>
            </p:cNvGrpSpPr>
            <p:nvPr/>
          </p:nvGrpSpPr>
          <p:grpSpPr bwMode="auto">
            <a:xfrm rot="-1088099">
              <a:off x="4530723" y="2862273"/>
              <a:ext cx="1335086" cy="414338"/>
              <a:chOff x="3863" y="3270"/>
              <a:chExt cx="1705" cy="432"/>
            </a:xfrm>
          </p:grpSpPr>
          <p:sp>
            <p:nvSpPr>
              <p:cNvPr id="9261" name="Arc 88"/>
              <p:cNvSpPr>
                <a:spLocks/>
              </p:cNvSpPr>
              <p:nvPr/>
            </p:nvSpPr>
            <p:spPr bwMode="auto">
              <a:xfrm rot="16200000" flipV="1">
                <a:off x="4465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2" name="Arc 89"/>
              <p:cNvSpPr>
                <a:spLocks/>
              </p:cNvSpPr>
              <p:nvPr/>
            </p:nvSpPr>
            <p:spPr bwMode="auto">
              <a:xfrm rot="16200000" flipH="1">
                <a:off x="4681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3" name="Arc 90"/>
              <p:cNvSpPr>
                <a:spLocks/>
              </p:cNvSpPr>
              <p:nvPr/>
            </p:nvSpPr>
            <p:spPr bwMode="auto">
              <a:xfrm rot="-5400000" flipH="1" flipV="1">
                <a:off x="4896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4" name="Arc 91"/>
              <p:cNvSpPr>
                <a:spLocks/>
              </p:cNvSpPr>
              <p:nvPr/>
            </p:nvSpPr>
            <p:spPr bwMode="auto">
              <a:xfrm rot="-5400000">
                <a:off x="5112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5" name="Arc 92"/>
              <p:cNvSpPr>
                <a:spLocks/>
              </p:cNvSpPr>
              <p:nvPr/>
            </p:nvSpPr>
            <p:spPr bwMode="auto">
              <a:xfrm rot="16200000" flipV="1">
                <a:off x="5328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6" name="Arc 93"/>
              <p:cNvSpPr>
                <a:spLocks/>
              </p:cNvSpPr>
              <p:nvPr/>
            </p:nvSpPr>
            <p:spPr bwMode="auto">
              <a:xfrm rot="16200000" flipH="1">
                <a:off x="3863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7" name="Arc 94"/>
              <p:cNvSpPr>
                <a:spLocks/>
              </p:cNvSpPr>
              <p:nvPr/>
            </p:nvSpPr>
            <p:spPr bwMode="auto">
              <a:xfrm rot="-5400000" flipH="1" flipV="1">
                <a:off x="4078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8" name="Arc 95"/>
              <p:cNvSpPr>
                <a:spLocks/>
              </p:cNvSpPr>
              <p:nvPr/>
            </p:nvSpPr>
            <p:spPr bwMode="auto">
              <a:xfrm rot="-5400000">
                <a:off x="4294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9" name="Line 96"/>
              <p:cNvSpPr>
                <a:spLocks noChangeShapeType="1"/>
              </p:cNvSpPr>
              <p:nvPr/>
            </p:nvSpPr>
            <p:spPr bwMode="auto">
              <a:xfrm>
                <a:off x="3888" y="3478"/>
                <a:ext cx="1680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28" name="Oval 97"/>
            <p:cNvSpPr>
              <a:spLocks noChangeArrowheads="1"/>
            </p:cNvSpPr>
            <p:nvPr/>
          </p:nvSpPr>
          <p:spPr bwMode="auto">
            <a:xfrm>
              <a:off x="6130925" y="2286000"/>
              <a:ext cx="304800" cy="30480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229" name="Group 98"/>
            <p:cNvGrpSpPr>
              <a:grpSpLocks/>
            </p:cNvGrpSpPr>
            <p:nvPr/>
          </p:nvGrpSpPr>
          <p:grpSpPr bwMode="auto">
            <a:xfrm>
              <a:off x="6624636" y="3429000"/>
              <a:ext cx="1335086" cy="762000"/>
              <a:chOff x="3863" y="3270"/>
              <a:chExt cx="1705" cy="432"/>
            </a:xfrm>
          </p:grpSpPr>
          <p:sp>
            <p:nvSpPr>
              <p:cNvPr id="9252" name="Arc 99"/>
              <p:cNvSpPr>
                <a:spLocks/>
              </p:cNvSpPr>
              <p:nvPr/>
            </p:nvSpPr>
            <p:spPr bwMode="auto">
              <a:xfrm rot="16200000" flipV="1">
                <a:off x="4465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3" name="Arc 100"/>
              <p:cNvSpPr>
                <a:spLocks/>
              </p:cNvSpPr>
              <p:nvPr/>
            </p:nvSpPr>
            <p:spPr bwMode="auto">
              <a:xfrm rot="16200000" flipH="1">
                <a:off x="4681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4" name="Arc 101"/>
              <p:cNvSpPr>
                <a:spLocks/>
              </p:cNvSpPr>
              <p:nvPr/>
            </p:nvSpPr>
            <p:spPr bwMode="auto">
              <a:xfrm rot="-5400000" flipH="1" flipV="1">
                <a:off x="4896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5" name="Arc 102"/>
              <p:cNvSpPr>
                <a:spLocks/>
              </p:cNvSpPr>
              <p:nvPr/>
            </p:nvSpPr>
            <p:spPr bwMode="auto">
              <a:xfrm rot="-5400000">
                <a:off x="5112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6" name="Arc 103"/>
              <p:cNvSpPr>
                <a:spLocks/>
              </p:cNvSpPr>
              <p:nvPr/>
            </p:nvSpPr>
            <p:spPr bwMode="auto">
              <a:xfrm rot="16200000" flipV="1">
                <a:off x="5328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7" name="Arc 104"/>
              <p:cNvSpPr>
                <a:spLocks/>
              </p:cNvSpPr>
              <p:nvPr/>
            </p:nvSpPr>
            <p:spPr bwMode="auto">
              <a:xfrm rot="16200000" flipH="1">
                <a:off x="3863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8" name="Arc 105"/>
              <p:cNvSpPr>
                <a:spLocks/>
              </p:cNvSpPr>
              <p:nvPr/>
            </p:nvSpPr>
            <p:spPr bwMode="auto">
              <a:xfrm rot="-5400000" flipH="1" flipV="1">
                <a:off x="4078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9" name="Arc 106"/>
              <p:cNvSpPr>
                <a:spLocks/>
              </p:cNvSpPr>
              <p:nvPr/>
            </p:nvSpPr>
            <p:spPr bwMode="auto">
              <a:xfrm rot="-5400000">
                <a:off x="4294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0" name="Line 107"/>
              <p:cNvSpPr>
                <a:spLocks noChangeShapeType="1"/>
              </p:cNvSpPr>
              <p:nvPr/>
            </p:nvSpPr>
            <p:spPr bwMode="auto">
              <a:xfrm>
                <a:off x="3888" y="3478"/>
                <a:ext cx="1680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230" name="Group 108"/>
            <p:cNvGrpSpPr>
              <a:grpSpLocks/>
            </p:cNvGrpSpPr>
            <p:nvPr/>
          </p:nvGrpSpPr>
          <p:grpSpPr bwMode="auto">
            <a:xfrm rot="-904215">
              <a:off x="6472237" y="4495802"/>
              <a:ext cx="1335086" cy="228600"/>
              <a:chOff x="3863" y="3270"/>
              <a:chExt cx="1705" cy="432"/>
            </a:xfrm>
          </p:grpSpPr>
          <p:sp>
            <p:nvSpPr>
              <p:cNvPr id="9243" name="Arc 109"/>
              <p:cNvSpPr>
                <a:spLocks/>
              </p:cNvSpPr>
              <p:nvPr/>
            </p:nvSpPr>
            <p:spPr bwMode="auto">
              <a:xfrm rot="16200000" flipV="1">
                <a:off x="4465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4" name="Arc 110"/>
              <p:cNvSpPr>
                <a:spLocks/>
              </p:cNvSpPr>
              <p:nvPr/>
            </p:nvSpPr>
            <p:spPr bwMode="auto">
              <a:xfrm rot="16200000" flipH="1">
                <a:off x="4681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5" name="Arc 111"/>
              <p:cNvSpPr>
                <a:spLocks/>
              </p:cNvSpPr>
              <p:nvPr/>
            </p:nvSpPr>
            <p:spPr bwMode="auto">
              <a:xfrm rot="-5400000" flipH="1" flipV="1">
                <a:off x="4896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6" name="Arc 112"/>
              <p:cNvSpPr>
                <a:spLocks/>
              </p:cNvSpPr>
              <p:nvPr/>
            </p:nvSpPr>
            <p:spPr bwMode="auto">
              <a:xfrm rot="-5400000">
                <a:off x="5112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7" name="Arc 113"/>
              <p:cNvSpPr>
                <a:spLocks/>
              </p:cNvSpPr>
              <p:nvPr/>
            </p:nvSpPr>
            <p:spPr bwMode="auto">
              <a:xfrm rot="16200000" flipV="1">
                <a:off x="5328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8" name="Arc 114"/>
              <p:cNvSpPr>
                <a:spLocks/>
              </p:cNvSpPr>
              <p:nvPr/>
            </p:nvSpPr>
            <p:spPr bwMode="auto">
              <a:xfrm rot="16200000" flipH="1">
                <a:off x="3863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9" name="Arc 115"/>
              <p:cNvSpPr>
                <a:spLocks/>
              </p:cNvSpPr>
              <p:nvPr/>
            </p:nvSpPr>
            <p:spPr bwMode="auto">
              <a:xfrm rot="-5400000" flipH="1" flipV="1">
                <a:off x="4078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0" name="Arc 116"/>
              <p:cNvSpPr>
                <a:spLocks/>
              </p:cNvSpPr>
              <p:nvPr/>
            </p:nvSpPr>
            <p:spPr bwMode="auto">
              <a:xfrm rot="-5400000">
                <a:off x="4294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1" name="Line 117"/>
              <p:cNvSpPr>
                <a:spLocks noChangeShapeType="1"/>
              </p:cNvSpPr>
              <p:nvPr/>
            </p:nvSpPr>
            <p:spPr bwMode="auto">
              <a:xfrm>
                <a:off x="3888" y="3478"/>
                <a:ext cx="1680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231" name="Group 118"/>
            <p:cNvGrpSpPr>
              <a:grpSpLocks/>
            </p:cNvGrpSpPr>
            <p:nvPr/>
          </p:nvGrpSpPr>
          <p:grpSpPr bwMode="auto">
            <a:xfrm rot="930537">
              <a:off x="6472236" y="2819401"/>
              <a:ext cx="1335086" cy="414338"/>
              <a:chOff x="3863" y="3270"/>
              <a:chExt cx="1705" cy="432"/>
            </a:xfrm>
          </p:grpSpPr>
          <p:sp>
            <p:nvSpPr>
              <p:cNvPr id="9234" name="Arc 119"/>
              <p:cNvSpPr>
                <a:spLocks/>
              </p:cNvSpPr>
              <p:nvPr/>
            </p:nvSpPr>
            <p:spPr bwMode="auto">
              <a:xfrm rot="16200000" flipV="1">
                <a:off x="4465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5" name="Arc 120"/>
              <p:cNvSpPr>
                <a:spLocks/>
              </p:cNvSpPr>
              <p:nvPr/>
            </p:nvSpPr>
            <p:spPr bwMode="auto">
              <a:xfrm rot="16200000" flipH="1">
                <a:off x="4681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6" name="Arc 121"/>
              <p:cNvSpPr>
                <a:spLocks/>
              </p:cNvSpPr>
              <p:nvPr/>
            </p:nvSpPr>
            <p:spPr bwMode="auto">
              <a:xfrm rot="-5400000" flipH="1" flipV="1">
                <a:off x="4896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7" name="Arc 122"/>
              <p:cNvSpPr>
                <a:spLocks/>
              </p:cNvSpPr>
              <p:nvPr/>
            </p:nvSpPr>
            <p:spPr bwMode="auto">
              <a:xfrm rot="-5400000">
                <a:off x="5112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8" name="Arc 123"/>
              <p:cNvSpPr>
                <a:spLocks/>
              </p:cNvSpPr>
              <p:nvPr/>
            </p:nvSpPr>
            <p:spPr bwMode="auto">
              <a:xfrm rot="16200000" flipV="1">
                <a:off x="5328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9" name="Arc 124"/>
              <p:cNvSpPr>
                <a:spLocks/>
              </p:cNvSpPr>
              <p:nvPr/>
            </p:nvSpPr>
            <p:spPr bwMode="auto">
              <a:xfrm rot="16200000" flipH="1">
                <a:off x="3863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0" name="Arc 125"/>
              <p:cNvSpPr>
                <a:spLocks/>
              </p:cNvSpPr>
              <p:nvPr/>
            </p:nvSpPr>
            <p:spPr bwMode="auto">
              <a:xfrm rot="-5400000" flipH="1" flipV="1">
                <a:off x="4078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1" name="Arc 126"/>
              <p:cNvSpPr>
                <a:spLocks/>
              </p:cNvSpPr>
              <p:nvPr/>
            </p:nvSpPr>
            <p:spPr bwMode="auto">
              <a:xfrm rot="-5400000">
                <a:off x="4294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2" name="Line 127"/>
              <p:cNvSpPr>
                <a:spLocks noChangeShapeType="1"/>
              </p:cNvSpPr>
              <p:nvPr/>
            </p:nvSpPr>
            <p:spPr bwMode="auto">
              <a:xfrm>
                <a:off x="3888" y="3478"/>
                <a:ext cx="1680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32" name="Oval 141" descr="30%"/>
            <p:cNvSpPr>
              <a:spLocks noChangeArrowheads="1"/>
            </p:cNvSpPr>
            <p:nvPr/>
          </p:nvSpPr>
          <p:spPr bwMode="auto">
            <a:xfrm>
              <a:off x="8501063" y="3544888"/>
              <a:ext cx="177800" cy="177800"/>
            </a:xfrm>
            <a:prstGeom prst="ellipse">
              <a:avLst/>
            </a:prstGeom>
            <a:pattFill prst="pct30">
              <a:fgClr>
                <a:schemeClr val="accent2"/>
              </a:fgClr>
              <a:bgClr>
                <a:schemeClr val="bg1"/>
              </a:bgClr>
            </a:pattFill>
            <a:ln w="31750">
              <a:solidFill>
                <a:srgbClr val="FFFF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3" name="Oval 166" descr="30%"/>
            <p:cNvSpPr>
              <a:spLocks noChangeArrowheads="1"/>
            </p:cNvSpPr>
            <p:nvPr/>
          </p:nvSpPr>
          <p:spPr bwMode="auto">
            <a:xfrm>
              <a:off x="8416925" y="3848100"/>
              <a:ext cx="346075" cy="346075"/>
            </a:xfrm>
            <a:prstGeom prst="ellipse">
              <a:avLst/>
            </a:prstGeom>
            <a:pattFill prst="pct30">
              <a:fgClr>
                <a:schemeClr val="accent2"/>
              </a:fgClr>
              <a:bgClr>
                <a:schemeClr val="bg1"/>
              </a:bgClr>
            </a:pattFill>
            <a:ln w="31750">
              <a:solidFill>
                <a:srgbClr val="FFFF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xfrm>
            <a:off x="685800" y="6553200"/>
            <a:ext cx="1905000" cy="152400"/>
          </a:xfrm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553200"/>
            <a:ext cx="3810000" cy="152400"/>
          </a:xfrm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  <a:endParaRPr lang="en-US" dirty="0" smtClean="0"/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1905000" cy="152400"/>
          </a:xfrm>
          <a:noFill/>
        </p:spPr>
        <p:txBody>
          <a:bodyPr/>
          <a:lstStyle/>
          <a:p>
            <a:fld id="{9AE08D34-55A8-46E7-9166-23AF65B53AF3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153400" cy="990600"/>
          </a:xfrm>
        </p:spPr>
        <p:txBody>
          <a:bodyPr/>
          <a:lstStyle/>
          <a:p>
            <a:r>
              <a:rPr lang="en-US" smtClean="0"/>
              <a:t> Atoms or Electron Density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458200" cy="914400"/>
          </a:xfrm>
        </p:spPr>
        <p:txBody>
          <a:bodyPr/>
          <a:lstStyle/>
          <a:p>
            <a:r>
              <a:rPr lang="en-US" sz="2400" smtClean="0"/>
              <a:t>What is scattering the X-rays? </a:t>
            </a:r>
          </a:p>
        </p:txBody>
      </p:sp>
      <p:grpSp>
        <p:nvGrpSpPr>
          <p:cNvPr id="10247" name="Group 123"/>
          <p:cNvGrpSpPr>
            <a:grpSpLocks/>
          </p:cNvGrpSpPr>
          <p:nvPr/>
        </p:nvGrpSpPr>
        <p:grpSpPr bwMode="auto">
          <a:xfrm>
            <a:off x="8153400" y="2438400"/>
            <a:ext cx="685800" cy="762000"/>
            <a:chOff x="8283575" y="2549373"/>
            <a:chExt cx="685800" cy="762000"/>
          </a:xfrm>
        </p:grpSpPr>
        <p:sp>
          <p:nvSpPr>
            <p:cNvPr id="10362" name="Freeform 120"/>
            <p:cNvSpPr>
              <a:spLocks/>
            </p:cNvSpPr>
            <p:nvPr/>
          </p:nvSpPr>
          <p:spPr bwMode="auto">
            <a:xfrm rot="-1715181">
              <a:off x="8283575" y="2549373"/>
              <a:ext cx="685800" cy="762000"/>
            </a:xfrm>
            <a:custGeom>
              <a:avLst/>
              <a:gdLst>
                <a:gd name="T0" fmla="*/ 2147483647 w 432"/>
                <a:gd name="T1" fmla="*/ 2147483647 h 480"/>
                <a:gd name="T2" fmla="*/ 2147483647 w 432"/>
                <a:gd name="T3" fmla="*/ 2147483647 h 480"/>
                <a:gd name="T4" fmla="*/ 0 w 432"/>
                <a:gd name="T5" fmla="*/ 2147483647 h 480"/>
                <a:gd name="T6" fmla="*/ 2147483647 w 432"/>
                <a:gd name="T7" fmla="*/ 2147483647 h 480"/>
                <a:gd name="T8" fmla="*/ 2147483647 w 432"/>
                <a:gd name="T9" fmla="*/ 2147483647 h 480"/>
                <a:gd name="T10" fmla="*/ 2147483647 w 432"/>
                <a:gd name="T11" fmla="*/ 2147483647 h 480"/>
                <a:gd name="T12" fmla="*/ 2147483647 w 432"/>
                <a:gd name="T13" fmla="*/ 0 h 480"/>
                <a:gd name="T14" fmla="*/ 2147483647 w 432"/>
                <a:gd name="T15" fmla="*/ 2147483647 h 480"/>
                <a:gd name="T16" fmla="*/ 2147483647 w 432"/>
                <a:gd name="T17" fmla="*/ 2147483647 h 480"/>
                <a:gd name="T18" fmla="*/ 2147483647 w 432"/>
                <a:gd name="T19" fmla="*/ 2147483647 h 480"/>
                <a:gd name="T20" fmla="*/ 2147483647 w 432"/>
                <a:gd name="T21" fmla="*/ 2147483647 h 480"/>
                <a:gd name="T22" fmla="*/ 2147483647 w 432"/>
                <a:gd name="T23" fmla="*/ 2147483647 h 480"/>
                <a:gd name="T24" fmla="*/ 2147483647 w 432"/>
                <a:gd name="T25" fmla="*/ 2147483647 h 480"/>
                <a:gd name="T26" fmla="*/ 2147483647 w 432"/>
                <a:gd name="T27" fmla="*/ 2147483647 h 48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432"/>
                <a:gd name="T43" fmla="*/ 0 h 480"/>
                <a:gd name="T44" fmla="*/ 432 w 432"/>
                <a:gd name="T45" fmla="*/ 480 h 48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432" h="480">
                  <a:moveTo>
                    <a:pt x="144" y="432"/>
                  </a:moveTo>
                  <a:lnTo>
                    <a:pt x="48" y="384"/>
                  </a:lnTo>
                  <a:lnTo>
                    <a:pt x="0" y="288"/>
                  </a:lnTo>
                  <a:lnTo>
                    <a:pt x="48" y="144"/>
                  </a:lnTo>
                  <a:lnTo>
                    <a:pt x="144" y="96"/>
                  </a:lnTo>
                  <a:lnTo>
                    <a:pt x="240" y="48"/>
                  </a:lnTo>
                  <a:lnTo>
                    <a:pt x="336" y="0"/>
                  </a:lnTo>
                  <a:lnTo>
                    <a:pt x="432" y="96"/>
                  </a:lnTo>
                  <a:lnTo>
                    <a:pt x="384" y="192"/>
                  </a:lnTo>
                  <a:lnTo>
                    <a:pt x="336" y="240"/>
                  </a:lnTo>
                  <a:lnTo>
                    <a:pt x="336" y="336"/>
                  </a:lnTo>
                  <a:lnTo>
                    <a:pt x="288" y="432"/>
                  </a:lnTo>
                  <a:lnTo>
                    <a:pt x="192" y="480"/>
                  </a:lnTo>
                  <a:lnTo>
                    <a:pt x="144" y="4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63" name="Oval 117" descr="30%"/>
            <p:cNvSpPr>
              <a:spLocks noChangeArrowheads="1"/>
            </p:cNvSpPr>
            <p:nvPr/>
          </p:nvSpPr>
          <p:spPr bwMode="auto">
            <a:xfrm>
              <a:off x="8589963" y="2554288"/>
              <a:ext cx="177800" cy="177800"/>
            </a:xfrm>
            <a:prstGeom prst="ellipse">
              <a:avLst/>
            </a:prstGeom>
            <a:pattFill prst="pct30">
              <a:fgClr>
                <a:schemeClr val="accent2"/>
              </a:fgClr>
              <a:bgClr>
                <a:schemeClr val="bg1"/>
              </a:bgClr>
            </a:pattFill>
            <a:ln w="31750">
              <a:solidFill>
                <a:schemeClr val="accent2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4" name="Oval 118" descr="30%"/>
            <p:cNvSpPr>
              <a:spLocks noChangeArrowheads="1"/>
            </p:cNvSpPr>
            <p:nvPr/>
          </p:nvSpPr>
          <p:spPr bwMode="auto">
            <a:xfrm>
              <a:off x="8416925" y="2857500"/>
              <a:ext cx="346075" cy="346075"/>
            </a:xfrm>
            <a:prstGeom prst="ellipse">
              <a:avLst/>
            </a:prstGeom>
            <a:pattFill prst="pct30">
              <a:fgClr>
                <a:schemeClr val="accent2"/>
              </a:fgClr>
              <a:bgClr>
                <a:schemeClr val="bg1"/>
              </a:bgClr>
            </a:pattFill>
            <a:ln w="31750">
              <a:solidFill>
                <a:schemeClr val="accent2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647" name="Rectangle 119"/>
          <p:cNvSpPr>
            <a:spLocks noChangeArrowheads="1"/>
          </p:cNvSpPr>
          <p:nvPr/>
        </p:nvSpPr>
        <p:spPr bwMode="auto">
          <a:xfrm>
            <a:off x="533400" y="3505200"/>
            <a:ext cx="84582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dirty="0"/>
              <a:t>Atoms</a:t>
            </a:r>
          </a:p>
          <a:p>
            <a:pPr marL="742950" lvl="1" indent="-285750">
              <a:spcBef>
                <a:spcPct val="20000"/>
              </a:spcBef>
              <a:buFont typeface="Wingdings" pitchFamily="2" charset="2"/>
              <a:buChar char="§"/>
            </a:pPr>
            <a:r>
              <a:rPr lang="en-US" dirty="0"/>
              <a:t>Not exactly – electron clouds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dirty="0"/>
              <a:t>Image is electron density</a:t>
            </a:r>
          </a:p>
          <a:p>
            <a:pPr marL="742950" lvl="1" indent="-285750">
              <a:spcBef>
                <a:spcPct val="20000"/>
              </a:spcBef>
              <a:buFont typeface="Wingdings" pitchFamily="2" charset="2"/>
              <a:buChar char="§"/>
            </a:pPr>
            <a:r>
              <a:rPr lang="en-US" dirty="0"/>
              <a:t>Atomic Structure is an interpretation… </a:t>
            </a:r>
          </a:p>
          <a:p>
            <a:pPr marL="1200150" lvl="2" indent="-285750">
              <a:spcBef>
                <a:spcPct val="20000"/>
              </a:spcBef>
              <a:buFont typeface="Wingdings" pitchFamily="2" charset="2"/>
              <a:buChar char="§"/>
            </a:pPr>
            <a:r>
              <a:rPr lang="en-US" dirty="0"/>
              <a:t>Nuclear positions consistent with electron density.</a:t>
            </a:r>
          </a:p>
          <a:p>
            <a:pPr marL="742950" lvl="1" indent="-285750">
              <a:spcBef>
                <a:spcPct val="20000"/>
              </a:spcBef>
              <a:buFont typeface="Wingdings" pitchFamily="2" charset="2"/>
              <a:buChar char="§"/>
            </a:pPr>
            <a:r>
              <a:rPr lang="en-US" dirty="0" err="1"/>
              <a:t>Exptl</a:t>
            </a:r>
            <a:r>
              <a:rPr lang="en-US" dirty="0"/>
              <a:t> error in density can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difficult interpretation.</a:t>
            </a:r>
          </a:p>
        </p:txBody>
      </p:sp>
      <p:grpSp>
        <p:nvGrpSpPr>
          <p:cNvPr id="10249" name="Group 17"/>
          <p:cNvGrpSpPr>
            <a:grpSpLocks/>
          </p:cNvGrpSpPr>
          <p:nvPr/>
        </p:nvGrpSpPr>
        <p:grpSpPr bwMode="auto">
          <a:xfrm>
            <a:off x="4683125" y="2438400"/>
            <a:ext cx="1335088" cy="762000"/>
            <a:chOff x="3863" y="3270"/>
            <a:chExt cx="1705" cy="432"/>
          </a:xfrm>
        </p:grpSpPr>
        <p:sp>
          <p:nvSpPr>
            <p:cNvPr id="10353" name="Arc 18"/>
            <p:cNvSpPr>
              <a:spLocks/>
            </p:cNvSpPr>
            <p:nvPr/>
          </p:nvSpPr>
          <p:spPr bwMode="auto">
            <a:xfrm rot="16200000" flipV="1">
              <a:off x="4465" y="3270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4" name="Arc 19"/>
            <p:cNvSpPr>
              <a:spLocks/>
            </p:cNvSpPr>
            <p:nvPr/>
          </p:nvSpPr>
          <p:spPr bwMode="auto">
            <a:xfrm rot="16200000" flipH="1">
              <a:off x="4681" y="3486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5" name="Arc 20"/>
            <p:cNvSpPr>
              <a:spLocks/>
            </p:cNvSpPr>
            <p:nvPr/>
          </p:nvSpPr>
          <p:spPr bwMode="auto">
            <a:xfrm rot="-5400000" flipH="1" flipV="1">
              <a:off x="4896" y="3486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6" name="Arc 21"/>
            <p:cNvSpPr>
              <a:spLocks/>
            </p:cNvSpPr>
            <p:nvPr/>
          </p:nvSpPr>
          <p:spPr bwMode="auto">
            <a:xfrm rot="-5400000">
              <a:off x="5112" y="3270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7" name="Arc 22"/>
            <p:cNvSpPr>
              <a:spLocks/>
            </p:cNvSpPr>
            <p:nvPr/>
          </p:nvSpPr>
          <p:spPr bwMode="auto">
            <a:xfrm rot="16200000" flipV="1">
              <a:off x="5328" y="3270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8" name="Arc 23"/>
            <p:cNvSpPr>
              <a:spLocks/>
            </p:cNvSpPr>
            <p:nvPr/>
          </p:nvSpPr>
          <p:spPr bwMode="auto">
            <a:xfrm rot="16200000" flipH="1">
              <a:off x="3863" y="3486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9" name="Arc 24"/>
            <p:cNvSpPr>
              <a:spLocks/>
            </p:cNvSpPr>
            <p:nvPr/>
          </p:nvSpPr>
          <p:spPr bwMode="auto">
            <a:xfrm rot="-5400000" flipH="1" flipV="1">
              <a:off x="4078" y="3486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0" name="Arc 25"/>
            <p:cNvSpPr>
              <a:spLocks/>
            </p:cNvSpPr>
            <p:nvPr/>
          </p:nvSpPr>
          <p:spPr bwMode="auto">
            <a:xfrm rot="-5400000">
              <a:off x="4294" y="3270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1" name="Line 26"/>
            <p:cNvSpPr>
              <a:spLocks noChangeShapeType="1"/>
            </p:cNvSpPr>
            <p:nvPr/>
          </p:nvSpPr>
          <p:spPr bwMode="auto">
            <a:xfrm>
              <a:off x="3888" y="3478"/>
              <a:ext cx="1680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50" name="Group 134"/>
          <p:cNvGrpSpPr>
            <a:grpSpLocks/>
          </p:cNvGrpSpPr>
          <p:nvPr/>
        </p:nvGrpSpPr>
        <p:grpSpPr bwMode="auto">
          <a:xfrm>
            <a:off x="2016125" y="2282825"/>
            <a:ext cx="2209800" cy="917575"/>
            <a:chOff x="2016125" y="3273425"/>
            <a:chExt cx="2209800" cy="917575"/>
          </a:xfrm>
        </p:grpSpPr>
        <p:sp>
          <p:nvSpPr>
            <p:cNvPr id="10302" name="Line 5"/>
            <p:cNvSpPr>
              <a:spLocks noChangeShapeType="1"/>
            </p:cNvSpPr>
            <p:nvPr/>
          </p:nvSpPr>
          <p:spPr bwMode="auto">
            <a:xfrm flipH="1">
              <a:off x="2021708" y="3273425"/>
              <a:ext cx="178670" cy="4466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3" name="Arc 6"/>
            <p:cNvSpPr>
              <a:spLocks/>
            </p:cNvSpPr>
            <p:nvPr/>
          </p:nvSpPr>
          <p:spPr bwMode="auto">
            <a:xfrm rot="6634920">
              <a:off x="2500641" y="3808214"/>
              <a:ext cx="134007" cy="133382"/>
            </a:xfrm>
            <a:custGeom>
              <a:avLst/>
              <a:gdLst>
                <a:gd name="T0" fmla="*/ 0 w 21600"/>
                <a:gd name="T1" fmla="*/ 0 h 21600"/>
                <a:gd name="T2" fmla="*/ 459 w 21600"/>
                <a:gd name="T3" fmla="*/ 457 h 21600"/>
                <a:gd name="T4" fmla="*/ 0 w 21600"/>
                <a:gd name="T5" fmla="*/ 457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4" name="Arc 7"/>
            <p:cNvSpPr>
              <a:spLocks/>
            </p:cNvSpPr>
            <p:nvPr/>
          </p:nvSpPr>
          <p:spPr bwMode="auto">
            <a:xfrm rot="6634920" flipH="1" flipV="1">
              <a:off x="2673107" y="3729423"/>
              <a:ext cx="134007" cy="134002"/>
            </a:xfrm>
            <a:custGeom>
              <a:avLst/>
              <a:gdLst>
                <a:gd name="T0" fmla="*/ 0 w 21600"/>
                <a:gd name="T1" fmla="*/ 0 h 21600"/>
                <a:gd name="T2" fmla="*/ 459 w 21600"/>
                <a:gd name="T3" fmla="*/ 459 h 21600"/>
                <a:gd name="T4" fmla="*/ 0 w 21600"/>
                <a:gd name="T5" fmla="*/ 459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5" name="Arc 8"/>
            <p:cNvSpPr>
              <a:spLocks/>
            </p:cNvSpPr>
            <p:nvPr/>
          </p:nvSpPr>
          <p:spPr bwMode="auto">
            <a:xfrm rot="6634920" flipH="1">
              <a:off x="2798424" y="3776573"/>
              <a:ext cx="134007" cy="133382"/>
            </a:xfrm>
            <a:custGeom>
              <a:avLst/>
              <a:gdLst>
                <a:gd name="T0" fmla="*/ 0 w 21600"/>
                <a:gd name="T1" fmla="*/ 0 h 21600"/>
                <a:gd name="T2" fmla="*/ 459 w 21600"/>
                <a:gd name="T3" fmla="*/ 457 h 21600"/>
                <a:gd name="T4" fmla="*/ 0 w 21600"/>
                <a:gd name="T5" fmla="*/ 457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6" name="Arc 9"/>
            <p:cNvSpPr>
              <a:spLocks/>
            </p:cNvSpPr>
            <p:nvPr/>
          </p:nvSpPr>
          <p:spPr bwMode="auto">
            <a:xfrm rot="6634920" flipV="1">
              <a:off x="2876592" y="3949045"/>
              <a:ext cx="134007" cy="134002"/>
            </a:xfrm>
            <a:custGeom>
              <a:avLst/>
              <a:gdLst>
                <a:gd name="T0" fmla="*/ 0 w 21600"/>
                <a:gd name="T1" fmla="*/ 0 h 21600"/>
                <a:gd name="T2" fmla="*/ 459 w 21600"/>
                <a:gd name="T3" fmla="*/ 459 h 21600"/>
                <a:gd name="T4" fmla="*/ 0 w 21600"/>
                <a:gd name="T5" fmla="*/ 459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07" name="Group 10"/>
            <p:cNvGrpSpPr>
              <a:grpSpLocks/>
            </p:cNvGrpSpPr>
            <p:nvPr/>
          </p:nvGrpSpPr>
          <p:grpSpPr bwMode="auto">
            <a:xfrm rot="6634920" flipV="1">
              <a:off x="2171213" y="3437222"/>
              <a:ext cx="268014" cy="534768"/>
              <a:chOff x="3888" y="2496"/>
              <a:chExt cx="1152" cy="1152"/>
            </a:xfrm>
          </p:grpSpPr>
          <p:sp>
            <p:nvSpPr>
              <p:cNvPr id="10349" name="Arc 11"/>
              <p:cNvSpPr>
                <a:spLocks/>
              </p:cNvSpPr>
              <p:nvPr/>
            </p:nvSpPr>
            <p:spPr bwMode="auto">
              <a:xfrm flipV="1">
                <a:off x="4464" y="2496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50" name="Arc 12"/>
              <p:cNvSpPr>
                <a:spLocks/>
              </p:cNvSpPr>
              <p:nvPr/>
            </p:nvSpPr>
            <p:spPr bwMode="auto">
              <a:xfrm flipH="1">
                <a:off x="3888" y="2784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51" name="Arc 13"/>
              <p:cNvSpPr>
                <a:spLocks/>
              </p:cNvSpPr>
              <p:nvPr/>
            </p:nvSpPr>
            <p:spPr bwMode="auto">
              <a:xfrm flipH="1" flipV="1">
                <a:off x="3888" y="3072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52" name="Arc 14"/>
              <p:cNvSpPr>
                <a:spLocks/>
              </p:cNvSpPr>
              <p:nvPr/>
            </p:nvSpPr>
            <p:spPr bwMode="auto">
              <a:xfrm>
                <a:off x="4464" y="3360"/>
                <a:ext cx="57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308" name="Line 15"/>
            <p:cNvSpPr>
              <a:spLocks noChangeShapeType="1"/>
            </p:cNvSpPr>
            <p:nvPr/>
          </p:nvSpPr>
          <p:spPr bwMode="auto">
            <a:xfrm rot="1234920" flipV="1">
              <a:off x="2016125" y="3810693"/>
              <a:ext cx="1171901" cy="11167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9" name="Arc 16"/>
            <p:cNvSpPr>
              <a:spLocks/>
            </p:cNvSpPr>
            <p:nvPr/>
          </p:nvSpPr>
          <p:spPr bwMode="auto">
            <a:xfrm rot="6634920">
              <a:off x="3004391" y="3996816"/>
              <a:ext cx="134007" cy="133382"/>
            </a:xfrm>
            <a:custGeom>
              <a:avLst/>
              <a:gdLst>
                <a:gd name="T0" fmla="*/ 0 w 21600"/>
                <a:gd name="T1" fmla="*/ 0 h 21600"/>
                <a:gd name="T2" fmla="*/ 459 w 21600"/>
                <a:gd name="T3" fmla="*/ 457 h 21600"/>
                <a:gd name="T4" fmla="*/ 0 w 21600"/>
                <a:gd name="T5" fmla="*/ 457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0" name="Oval 28" descr="30%"/>
            <p:cNvSpPr>
              <a:spLocks noChangeArrowheads="1"/>
            </p:cNvSpPr>
            <p:nvPr/>
          </p:nvSpPr>
          <p:spPr bwMode="auto">
            <a:xfrm>
              <a:off x="3093728" y="3541439"/>
              <a:ext cx="178670" cy="178676"/>
            </a:xfrm>
            <a:prstGeom prst="ellipse">
              <a:avLst/>
            </a:prstGeom>
            <a:pattFill prst="pct30">
              <a:fgClr>
                <a:schemeClr val="accent2"/>
              </a:fgClr>
              <a:bgClr>
                <a:schemeClr val="bg1"/>
              </a:bgClr>
            </a:pattFill>
            <a:ln w="3175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11" name="Group 29"/>
            <p:cNvGrpSpPr>
              <a:grpSpLocks/>
            </p:cNvGrpSpPr>
            <p:nvPr/>
          </p:nvGrpSpPr>
          <p:grpSpPr bwMode="auto">
            <a:xfrm>
              <a:off x="3183682" y="3571218"/>
              <a:ext cx="1045343" cy="147656"/>
              <a:chOff x="3456" y="2591"/>
              <a:chExt cx="1685" cy="432"/>
            </a:xfrm>
          </p:grpSpPr>
          <p:grpSp>
            <p:nvGrpSpPr>
              <p:cNvPr id="10338" name="Group 30"/>
              <p:cNvGrpSpPr>
                <a:grpSpLocks/>
              </p:cNvGrpSpPr>
              <p:nvPr/>
            </p:nvGrpSpPr>
            <p:grpSpPr bwMode="auto">
              <a:xfrm rot="-5400000">
                <a:off x="4493" y="2375"/>
                <a:ext cx="432" cy="864"/>
                <a:chOff x="3888" y="2496"/>
                <a:chExt cx="1152" cy="1152"/>
              </a:xfrm>
            </p:grpSpPr>
            <p:sp>
              <p:nvSpPr>
                <p:cNvPr id="10345" name="Arc 31"/>
                <p:cNvSpPr>
                  <a:spLocks/>
                </p:cNvSpPr>
                <p:nvPr/>
              </p:nvSpPr>
              <p:spPr bwMode="auto">
                <a:xfrm flipV="1">
                  <a:off x="4464" y="2496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46" name="Arc 32"/>
                <p:cNvSpPr>
                  <a:spLocks/>
                </p:cNvSpPr>
                <p:nvPr/>
              </p:nvSpPr>
              <p:spPr bwMode="auto">
                <a:xfrm flipH="1">
                  <a:off x="3888" y="2784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47" name="Arc 33"/>
                <p:cNvSpPr>
                  <a:spLocks/>
                </p:cNvSpPr>
                <p:nvPr/>
              </p:nvSpPr>
              <p:spPr bwMode="auto">
                <a:xfrm flipH="1" flipV="1">
                  <a:off x="3888" y="3072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48" name="Arc 34"/>
                <p:cNvSpPr>
                  <a:spLocks/>
                </p:cNvSpPr>
                <p:nvPr/>
              </p:nvSpPr>
              <p:spPr bwMode="auto">
                <a:xfrm>
                  <a:off x="4464" y="3360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339" name="Group 35"/>
              <p:cNvGrpSpPr>
                <a:grpSpLocks/>
              </p:cNvGrpSpPr>
              <p:nvPr/>
            </p:nvGrpSpPr>
            <p:grpSpPr bwMode="auto">
              <a:xfrm rot="-5400000">
                <a:off x="3675" y="2375"/>
                <a:ext cx="432" cy="864"/>
                <a:chOff x="3888" y="2496"/>
                <a:chExt cx="1152" cy="1152"/>
              </a:xfrm>
            </p:grpSpPr>
            <p:sp>
              <p:nvSpPr>
                <p:cNvPr id="10341" name="Arc 36"/>
                <p:cNvSpPr>
                  <a:spLocks/>
                </p:cNvSpPr>
                <p:nvPr/>
              </p:nvSpPr>
              <p:spPr bwMode="auto">
                <a:xfrm flipV="1">
                  <a:off x="4464" y="2496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42" name="Arc 37"/>
                <p:cNvSpPr>
                  <a:spLocks/>
                </p:cNvSpPr>
                <p:nvPr/>
              </p:nvSpPr>
              <p:spPr bwMode="auto">
                <a:xfrm flipH="1">
                  <a:off x="3888" y="2784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43" name="Arc 38"/>
                <p:cNvSpPr>
                  <a:spLocks/>
                </p:cNvSpPr>
                <p:nvPr/>
              </p:nvSpPr>
              <p:spPr bwMode="auto">
                <a:xfrm flipH="1" flipV="1">
                  <a:off x="3888" y="3072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44" name="Arc 39"/>
                <p:cNvSpPr>
                  <a:spLocks/>
                </p:cNvSpPr>
                <p:nvPr/>
              </p:nvSpPr>
              <p:spPr bwMode="auto">
                <a:xfrm>
                  <a:off x="4464" y="3360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0340" name="Line 40"/>
              <p:cNvSpPr>
                <a:spLocks noChangeShapeType="1"/>
              </p:cNvSpPr>
              <p:nvPr/>
            </p:nvSpPr>
            <p:spPr bwMode="auto">
              <a:xfrm>
                <a:off x="3456" y="2798"/>
                <a:ext cx="1680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312" name="Group 41"/>
            <p:cNvGrpSpPr>
              <a:grpSpLocks/>
            </p:cNvGrpSpPr>
            <p:nvPr/>
          </p:nvGrpSpPr>
          <p:grpSpPr bwMode="auto">
            <a:xfrm rot="1234920" flipV="1">
              <a:off x="2171099" y="3316887"/>
              <a:ext cx="1045343" cy="268014"/>
              <a:chOff x="3456" y="2591"/>
              <a:chExt cx="1685" cy="432"/>
            </a:xfrm>
          </p:grpSpPr>
          <p:grpSp>
            <p:nvGrpSpPr>
              <p:cNvPr id="10327" name="Group 42"/>
              <p:cNvGrpSpPr>
                <a:grpSpLocks/>
              </p:cNvGrpSpPr>
              <p:nvPr/>
            </p:nvGrpSpPr>
            <p:grpSpPr bwMode="auto">
              <a:xfrm rot="-5400000">
                <a:off x="4493" y="2375"/>
                <a:ext cx="432" cy="864"/>
                <a:chOff x="3888" y="2496"/>
                <a:chExt cx="1152" cy="1152"/>
              </a:xfrm>
            </p:grpSpPr>
            <p:sp>
              <p:nvSpPr>
                <p:cNvPr id="10334" name="Arc 43"/>
                <p:cNvSpPr>
                  <a:spLocks/>
                </p:cNvSpPr>
                <p:nvPr/>
              </p:nvSpPr>
              <p:spPr bwMode="auto">
                <a:xfrm flipV="1">
                  <a:off x="4464" y="2496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35" name="Arc 44"/>
                <p:cNvSpPr>
                  <a:spLocks/>
                </p:cNvSpPr>
                <p:nvPr/>
              </p:nvSpPr>
              <p:spPr bwMode="auto">
                <a:xfrm flipH="1">
                  <a:off x="3888" y="2784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36" name="Arc 45"/>
                <p:cNvSpPr>
                  <a:spLocks/>
                </p:cNvSpPr>
                <p:nvPr/>
              </p:nvSpPr>
              <p:spPr bwMode="auto">
                <a:xfrm flipH="1" flipV="1">
                  <a:off x="3888" y="3072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37" name="Arc 46"/>
                <p:cNvSpPr>
                  <a:spLocks/>
                </p:cNvSpPr>
                <p:nvPr/>
              </p:nvSpPr>
              <p:spPr bwMode="auto">
                <a:xfrm>
                  <a:off x="4464" y="3360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328" name="Group 47"/>
              <p:cNvGrpSpPr>
                <a:grpSpLocks/>
              </p:cNvGrpSpPr>
              <p:nvPr/>
            </p:nvGrpSpPr>
            <p:grpSpPr bwMode="auto">
              <a:xfrm rot="-5400000">
                <a:off x="3675" y="2375"/>
                <a:ext cx="432" cy="864"/>
                <a:chOff x="3888" y="2496"/>
                <a:chExt cx="1152" cy="1152"/>
              </a:xfrm>
            </p:grpSpPr>
            <p:sp>
              <p:nvSpPr>
                <p:cNvPr id="10330" name="Arc 48"/>
                <p:cNvSpPr>
                  <a:spLocks/>
                </p:cNvSpPr>
                <p:nvPr/>
              </p:nvSpPr>
              <p:spPr bwMode="auto">
                <a:xfrm flipV="1">
                  <a:off x="4464" y="2496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31" name="Arc 49"/>
                <p:cNvSpPr>
                  <a:spLocks/>
                </p:cNvSpPr>
                <p:nvPr/>
              </p:nvSpPr>
              <p:spPr bwMode="auto">
                <a:xfrm flipH="1">
                  <a:off x="3888" y="2784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32" name="Arc 50"/>
                <p:cNvSpPr>
                  <a:spLocks/>
                </p:cNvSpPr>
                <p:nvPr/>
              </p:nvSpPr>
              <p:spPr bwMode="auto">
                <a:xfrm flipH="1" flipV="1">
                  <a:off x="3888" y="3072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33" name="Arc 51"/>
                <p:cNvSpPr>
                  <a:spLocks/>
                </p:cNvSpPr>
                <p:nvPr/>
              </p:nvSpPr>
              <p:spPr bwMode="auto">
                <a:xfrm>
                  <a:off x="4464" y="3360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0329" name="Line 52"/>
              <p:cNvSpPr>
                <a:spLocks noChangeShapeType="1"/>
              </p:cNvSpPr>
              <p:nvPr/>
            </p:nvSpPr>
            <p:spPr bwMode="auto">
              <a:xfrm>
                <a:off x="3456" y="2798"/>
                <a:ext cx="1680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313" name="Oval 54" descr="30%"/>
            <p:cNvSpPr>
              <a:spLocks noChangeArrowheads="1"/>
            </p:cNvSpPr>
            <p:nvPr/>
          </p:nvSpPr>
          <p:spPr bwMode="auto">
            <a:xfrm>
              <a:off x="3009977" y="3844816"/>
              <a:ext cx="346173" cy="346184"/>
            </a:xfrm>
            <a:prstGeom prst="ellipse">
              <a:avLst/>
            </a:prstGeom>
            <a:pattFill prst="pct30">
              <a:fgClr>
                <a:schemeClr val="accent2"/>
              </a:fgClr>
              <a:bgClr>
                <a:schemeClr val="bg1"/>
              </a:bgClr>
            </a:pattFill>
            <a:ln w="3175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14" name="Group 56"/>
            <p:cNvGrpSpPr>
              <a:grpSpLocks/>
            </p:cNvGrpSpPr>
            <p:nvPr/>
          </p:nvGrpSpPr>
          <p:grpSpPr bwMode="auto">
            <a:xfrm>
              <a:off x="3167551" y="3898791"/>
              <a:ext cx="1057749" cy="268014"/>
              <a:chOff x="3863" y="3270"/>
              <a:chExt cx="1705" cy="432"/>
            </a:xfrm>
          </p:grpSpPr>
          <p:sp>
            <p:nvSpPr>
              <p:cNvPr id="10318" name="Arc 57"/>
              <p:cNvSpPr>
                <a:spLocks/>
              </p:cNvSpPr>
              <p:nvPr/>
            </p:nvSpPr>
            <p:spPr bwMode="auto">
              <a:xfrm rot="16200000" flipV="1">
                <a:off x="4465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9" name="Arc 58"/>
              <p:cNvSpPr>
                <a:spLocks/>
              </p:cNvSpPr>
              <p:nvPr/>
            </p:nvSpPr>
            <p:spPr bwMode="auto">
              <a:xfrm rot="16200000" flipH="1">
                <a:off x="4681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0" name="Arc 59"/>
              <p:cNvSpPr>
                <a:spLocks/>
              </p:cNvSpPr>
              <p:nvPr/>
            </p:nvSpPr>
            <p:spPr bwMode="auto">
              <a:xfrm rot="-5400000" flipH="1" flipV="1">
                <a:off x="4896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1" name="Arc 60"/>
              <p:cNvSpPr>
                <a:spLocks/>
              </p:cNvSpPr>
              <p:nvPr/>
            </p:nvSpPr>
            <p:spPr bwMode="auto">
              <a:xfrm rot="-5400000">
                <a:off x="5112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2" name="Arc 61"/>
              <p:cNvSpPr>
                <a:spLocks/>
              </p:cNvSpPr>
              <p:nvPr/>
            </p:nvSpPr>
            <p:spPr bwMode="auto">
              <a:xfrm rot="16200000" flipV="1">
                <a:off x="5328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3" name="Arc 62"/>
              <p:cNvSpPr>
                <a:spLocks/>
              </p:cNvSpPr>
              <p:nvPr/>
            </p:nvSpPr>
            <p:spPr bwMode="auto">
              <a:xfrm rot="16200000" flipH="1">
                <a:off x="3863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4" name="Arc 63"/>
              <p:cNvSpPr>
                <a:spLocks/>
              </p:cNvSpPr>
              <p:nvPr/>
            </p:nvSpPr>
            <p:spPr bwMode="auto">
              <a:xfrm rot="-5400000" flipH="1" flipV="1">
                <a:off x="4078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5" name="Arc 64"/>
              <p:cNvSpPr>
                <a:spLocks/>
              </p:cNvSpPr>
              <p:nvPr/>
            </p:nvSpPr>
            <p:spPr bwMode="auto">
              <a:xfrm rot="-5400000">
                <a:off x="4294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6" name="Line 65"/>
              <p:cNvSpPr>
                <a:spLocks noChangeShapeType="1"/>
              </p:cNvSpPr>
              <p:nvPr/>
            </p:nvSpPr>
            <p:spPr bwMode="auto">
              <a:xfrm>
                <a:off x="3888" y="3478"/>
                <a:ext cx="1680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315" name="Line 72"/>
            <p:cNvSpPr>
              <a:spLocks noChangeShapeType="1"/>
            </p:cNvSpPr>
            <p:nvPr/>
          </p:nvSpPr>
          <p:spPr bwMode="auto">
            <a:xfrm>
              <a:off x="3177480" y="3630777"/>
              <a:ext cx="0" cy="387131"/>
            </a:xfrm>
            <a:prstGeom prst="line">
              <a:avLst/>
            </a:prstGeom>
            <a:noFill/>
            <a:ln w="28575">
              <a:solidFill>
                <a:srgbClr val="00B0F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16" name="Line 73"/>
            <p:cNvSpPr>
              <a:spLocks noChangeShapeType="1"/>
            </p:cNvSpPr>
            <p:nvPr/>
          </p:nvSpPr>
          <p:spPr bwMode="auto">
            <a:xfrm>
              <a:off x="3028588" y="3958349"/>
              <a:ext cx="148892" cy="59559"/>
            </a:xfrm>
            <a:prstGeom prst="line">
              <a:avLst/>
            </a:prstGeom>
            <a:noFill/>
            <a:ln w="28575">
              <a:solidFill>
                <a:srgbClr val="00B0F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17" name="Line 74"/>
            <p:cNvSpPr>
              <a:spLocks noChangeShapeType="1"/>
            </p:cNvSpPr>
            <p:nvPr/>
          </p:nvSpPr>
          <p:spPr bwMode="auto">
            <a:xfrm flipH="1">
              <a:off x="3028588" y="3630777"/>
              <a:ext cx="148892" cy="357352"/>
            </a:xfrm>
            <a:prstGeom prst="line">
              <a:avLst/>
            </a:prstGeom>
            <a:noFill/>
            <a:ln w="28575">
              <a:solidFill>
                <a:srgbClr val="00B0F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51" name="Group 77"/>
          <p:cNvGrpSpPr>
            <a:grpSpLocks/>
          </p:cNvGrpSpPr>
          <p:nvPr/>
        </p:nvGrpSpPr>
        <p:grpSpPr bwMode="auto">
          <a:xfrm rot="1108807">
            <a:off x="4530725" y="3429000"/>
            <a:ext cx="1335088" cy="228600"/>
            <a:chOff x="3863" y="3270"/>
            <a:chExt cx="1705" cy="432"/>
          </a:xfrm>
        </p:grpSpPr>
        <p:sp>
          <p:nvSpPr>
            <p:cNvPr id="10293" name="Arc 78"/>
            <p:cNvSpPr>
              <a:spLocks/>
            </p:cNvSpPr>
            <p:nvPr/>
          </p:nvSpPr>
          <p:spPr bwMode="auto">
            <a:xfrm rot="16200000" flipV="1">
              <a:off x="4465" y="3270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4" name="Arc 79"/>
            <p:cNvSpPr>
              <a:spLocks/>
            </p:cNvSpPr>
            <p:nvPr/>
          </p:nvSpPr>
          <p:spPr bwMode="auto">
            <a:xfrm rot="16200000" flipH="1">
              <a:off x="4681" y="3486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5" name="Arc 80"/>
            <p:cNvSpPr>
              <a:spLocks/>
            </p:cNvSpPr>
            <p:nvPr/>
          </p:nvSpPr>
          <p:spPr bwMode="auto">
            <a:xfrm rot="-5400000" flipH="1" flipV="1">
              <a:off x="4896" y="3486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6" name="Arc 81"/>
            <p:cNvSpPr>
              <a:spLocks/>
            </p:cNvSpPr>
            <p:nvPr/>
          </p:nvSpPr>
          <p:spPr bwMode="auto">
            <a:xfrm rot="-5400000">
              <a:off x="5112" y="3270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7" name="Arc 82"/>
            <p:cNvSpPr>
              <a:spLocks/>
            </p:cNvSpPr>
            <p:nvPr/>
          </p:nvSpPr>
          <p:spPr bwMode="auto">
            <a:xfrm rot="16200000" flipV="1">
              <a:off x="5328" y="3270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8" name="Arc 83"/>
            <p:cNvSpPr>
              <a:spLocks/>
            </p:cNvSpPr>
            <p:nvPr/>
          </p:nvSpPr>
          <p:spPr bwMode="auto">
            <a:xfrm rot="16200000" flipH="1">
              <a:off x="3863" y="3486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9" name="Arc 84"/>
            <p:cNvSpPr>
              <a:spLocks/>
            </p:cNvSpPr>
            <p:nvPr/>
          </p:nvSpPr>
          <p:spPr bwMode="auto">
            <a:xfrm rot="-5400000" flipH="1" flipV="1">
              <a:off x="4078" y="3486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0" name="Arc 85"/>
            <p:cNvSpPr>
              <a:spLocks/>
            </p:cNvSpPr>
            <p:nvPr/>
          </p:nvSpPr>
          <p:spPr bwMode="auto">
            <a:xfrm rot="-5400000">
              <a:off x="4294" y="3270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1" name="Line 86"/>
            <p:cNvSpPr>
              <a:spLocks noChangeShapeType="1"/>
            </p:cNvSpPr>
            <p:nvPr/>
          </p:nvSpPr>
          <p:spPr bwMode="auto">
            <a:xfrm>
              <a:off x="3888" y="3478"/>
              <a:ext cx="1680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52" name="Group 87"/>
          <p:cNvGrpSpPr>
            <a:grpSpLocks/>
          </p:cNvGrpSpPr>
          <p:nvPr/>
        </p:nvGrpSpPr>
        <p:grpSpPr bwMode="auto">
          <a:xfrm rot="20511901">
            <a:off x="4530725" y="1871663"/>
            <a:ext cx="1335088" cy="414337"/>
            <a:chOff x="3863" y="3270"/>
            <a:chExt cx="1705" cy="432"/>
          </a:xfrm>
        </p:grpSpPr>
        <p:sp>
          <p:nvSpPr>
            <p:cNvPr id="10284" name="Arc 88"/>
            <p:cNvSpPr>
              <a:spLocks/>
            </p:cNvSpPr>
            <p:nvPr/>
          </p:nvSpPr>
          <p:spPr bwMode="auto">
            <a:xfrm rot="16200000" flipV="1">
              <a:off x="4465" y="3270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5" name="Arc 89"/>
            <p:cNvSpPr>
              <a:spLocks/>
            </p:cNvSpPr>
            <p:nvPr/>
          </p:nvSpPr>
          <p:spPr bwMode="auto">
            <a:xfrm rot="16200000" flipH="1">
              <a:off x="4681" y="3486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6" name="Arc 90"/>
            <p:cNvSpPr>
              <a:spLocks/>
            </p:cNvSpPr>
            <p:nvPr/>
          </p:nvSpPr>
          <p:spPr bwMode="auto">
            <a:xfrm rot="-5400000" flipH="1" flipV="1">
              <a:off x="4896" y="3486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7" name="Arc 91"/>
            <p:cNvSpPr>
              <a:spLocks/>
            </p:cNvSpPr>
            <p:nvPr/>
          </p:nvSpPr>
          <p:spPr bwMode="auto">
            <a:xfrm rot="-5400000">
              <a:off x="5112" y="3270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8" name="Arc 92"/>
            <p:cNvSpPr>
              <a:spLocks/>
            </p:cNvSpPr>
            <p:nvPr/>
          </p:nvSpPr>
          <p:spPr bwMode="auto">
            <a:xfrm rot="16200000" flipV="1">
              <a:off x="5328" y="3270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9" name="Arc 93"/>
            <p:cNvSpPr>
              <a:spLocks/>
            </p:cNvSpPr>
            <p:nvPr/>
          </p:nvSpPr>
          <p:spPr bwMode="auto">
            <a:xfrm rot="16200000" flipH="1">
              <a:off x="3863" y="3486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0" name="Arc 94"/>
            <p:cNvSpPr>
              <a:spLocks/>
            </p:cNvSpPr>
            <p:nvPr/>
          </p:nvSpPr>
          <p:spPr bwMode="auto">
            <a:xfrm rot="-5400000" flipH="1" flipV="1">
              <a:off x="4078" y="3486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1" name="Arc 95"/>
            <p:cNvSpPr>
              <a:spLocks/>
            </p:cNvSpPr>
            <p:nvPr/>
          </p:nvSpPr>
          <p:spPr bwMode="auto">
            <a:xfrm rot="-5400000">
              <a:off x="4294" y="3270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2" name="Line 96"/>
            <p:cNvSpPr>
              <a:spLocks noChangeShapeType="1"/>
            </p:cNvSpPr>
            <p:nvPr/>
          </p:nvSpPr>
          <p:spPr bwMode="auto">
            <a:xfrm>
              <a:off x="3888" y="3478"/>
              <a:ext cx="1680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53" name="Oval 97"/>
          <p:cNvSpPr>
            <a:spLocks noChangeArrowheads="1"/>
          </p:cNvSpPr>
          <p:nvPr/>
        </p:nvSpPr>
        <p:spPr bwMode="auto">
          <a:xfrm>
            <a:off x="6130925" y="1295400"/>
            <a:ext cx="304800" cy="3048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254" name="Group 98"/>
          <p:cNvGrpSpPr>
            <a:grpSpLocks/>
          </p:cNvGrpSpPr>
          <p:nvPr/>
        </p:nvGrpSpPr>
        <p:grpSpPr bwMode="auto">
          <a:xfrm>
            <a:off x="6624638" y="2438400"/>
            <a:ext cx="1335087" cy="762000"/>
            <a:chOff x="3863" y="3270"/>
            <a:chExt cx="1705" cy="432"/>
          </a:xfrm>
        </p:grpSpPr>
        <p:sp>
          <p:nvSpPr>
            <p:cNvPr id="10275" name="Arc 99"/>
            <p:cNvSpPr>
              <a:spLocks/>
            </p:cNvSpPr>
            <p:nvPr/>
          </p:nvSpPr>
          <p:spPr bwMode="auto">
            <a:xfrm rot="16200000" flipV="1">
              <a:off x="4465" y="3270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6" name="Arc 100"/>
            <p:cNvSpPr>
              <a:spLocks/>
            </p:cNvSpPr>
            <p:nvPr/>
          </p:nvSpPr>
          <p:spPr bwMode="auto">
            <a:xfrm rot="16200000" flipH="1">
              <a:off x="4681" y="3486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7" name="Arc 101"/>
            <p:cNvSpPr>
              <a:spLocks/>
            </p:cNvSpPr>
            <p:nvPr/>
          </p:nvSpPr>
          <p:spPr bwMode="auto">
            <a:xfrm rot="-5400000" flipH="1" flipV="1">
              <a:off x="4896" y="3486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8" name="Arc 102"/>
            <p:cNvSpPr>
              <a:spLocks/>
            </p:cNvSpPr>
            <p:nvPr/>
          </p:nvSpPr>
          <p:spPr bwMode="auto">
            <a:xfrm rot="-5400000">
              <a:off x="5112" y="3270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9" name="Arc 103"/>
            <p:cNvSpPr>
              <a:spLocks/>
            </p:cNvSpPr>
            <p:nvPr/>
          </p:nvSpPr>
          <p:spPr bwMode="auto">
            <a:xfrm rot="16200000" flipV="1">
              <a:off x="5328" y="3270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0" name="Arc 104"/>
            <p:cNvSpPr>
              <a:spLocks/>
            </p:cNvSpPr>
            <p:nvPr/>
          </p:nvSpPr>
          <p:spPr bwMode="auto">
            <a:xfrm rot="16200000" flipH="1">
              <a:off x="3863" y="3486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1" name="Arc 105"/>
            <p:cNvSpPr>
              <a:spLocks/>
            </p:cNvSpPr>
            <p:nvPr/>
          </p:nvSpPr>
          <p:spPr bwMode="auto">
            <a:xfrm rot="-5400000" flipH="1" flipV="1">
              <a:off x="4078" y="3486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2" name="Arc 106"/>
            <p:cNvSpPr>
              <a:spLocks/>
            </p:cNvSpPr>
            <p:nvPr/>
          </p:nvSpPr>
          <p:spPr bwMode="auto">
            <a:xfrm rot="-5400000">
              <a:off x="4294" y="3270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3" name="Line 107"/>
            <p:cNvSpPr>
              <a:spLocks noChangeShapeType="1"/>
            </p:cNvSpPr>
            <p:nvPr/>
          </p:nvSpPr>
          <p:spPr bwMode="auto">
            <a:xfrm>
              <a:off x="3888" y="3478"/>
              <a:ext cx="1680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55" name="Group 108"/>
          <p:cNvGrpSpPr>
            <a:grpSpLocks/>
          </p:cNvGrpSpPr>
          <p:nvPr/>
        </p:nvGrpSpPr>
        <p:grpSpPr bwMode="auto">
          <a:xfrm rot="20695785">
            <a:off x="6472238" y="3505200"/>
            <a:ext cx="1335087" cy="228600"/>
            <a:chOff x="3863" y="3270"/>
            <a:chExt cx="1705" cy="432"/>
          </a:xfrm>
        </p:grpSpPr>
        <p:sp>
          <p:nvSpPr>
            <p:cNvPr id="10266" name="Arc 109"/>
            <p:cNvSpPr>
              <a:spLocks/>
            </p:cNvSpPr>
            <p:nvPr/>
          </p:nvSpPr>
          <p:spPr bwMode="auto">
            <a:xfrm rot="16200000" flipV="1">
              <a:off x="4465" y="3270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7" name="Arc 110"/>
            <p:cNvSpPr>
              <a:spLocks/>
            </p:cNvSpPr>
            <p:nvPr/>
          </p:nvSpPr>
          <p:spPr bwMode="auto">
            <a:xfrm rot="16200000" flipH="1">
              <a:off x="4681" y="3486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8" name="Arc 111"/>
            <p:cNvSpPr>
              <a:spLocks/>
            </p:cNvSpPr>
            <p:nvPr/>
          </p:nvSpPr>
          <p:spPr bwMode="auto">
            <a:xfrm rot="-5400000" flipH="1" flipV="1">
              <a:off x="4896" y="3486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9" name="Arc 112"/>
            <p:cNvSpPr>
              <a:spLocks/>
            </p:cNvSpPr>
            <p:nvPr/>
          </p:nvSpPr>
          <p:spPr bwMode="auto">
            <a:xfrm rot="-5400000">
              <a:off x="5112" y="3270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" name="Arc 113"/>
            <p:cNvSpPr>
              <a:spLocks/>
            </p:cNvSpPr>
            <p:nvPr/>
          </p:nvSpPr>
          <p:spPr bwMode="auto">
            <a:xfrm rot="16200000" flipV="1">
              <a:off x="5328" y="3270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1" name="Arc 114"/>
            <p:cNvSpPr>
              <a:spLocks/>
            </p:cNvSpPr>
            <p:nvPr/>
          </p:nvSpPr>
          <p:spPr bwMode="auto">
            <a:xfrm rot="16200000" flipH="1">
              <a:off x="3863" y="3486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2" name="Arc 115"/>
            <p:cNvSpPr>
              <a:spLocks/>
            </p:cNvSpPr>
            <p:nvPr/>
          </p:nvSpPr>
          <p:spPr bwMode="auto">
            <a:xfrm rot="-5400000" flipH="1" flipV="1">
              <a:off x="4078" y="3486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3" name="Arc 116"/>
            <p:cNvSpPr>
              <a:spLocks/>
            </p:cNvSpPr>
            <p:nvPr/>
          </p:nvSpPr>
          <p:spPr bwMode="auto">
            <a:xfrm rot="-5400000">
              <a:off x="4294" y="3270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4" name="Line 117"/>
            <p:cNvSpPr>
              <a:spLocks noChangeShapeType="1"/>
            </p:cNvSpPr>
            <p:nvPr/>
          </p:nvSpPr>
          <p:spPr bwMode="auto">
            <a:xfrm>
              <a:off x="3888" y="3478"/>
              <a:ext cx="1680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56" name="Group 118"/>
          <p:cNvGrpSpPr>
            <a:grpSpLocks/>
          </p:cNvGrpSpPr>
          <p:nvPr/>
        </p:nvGrpSpPr>
        <p:grpSpPr bwMode="auto">
          <a:xfrm rot="930537">
            <a:off x="6472238" y="1828800"/>
            <a:ext cx="1335087" cy="414338"/>
            <a:chOff x="3863" y="3270"/>
            <a:chExt cx="1705" cy="432"/>
          </a:xfrm>
        </p:grpSpPr>
        <p:sp>
          <p:nvSpPr>
            <p:cNvPr id="10257" name="Arc 119"/>
            <p:cNvSpPr>
              <a:spLocks/>
            </p:cNvSpPr>
            <p:nvPr/>
          </p:nvSpPr>
          <p:spPr bwMode="auto">
            <a:xfrm rot="16200000" flipV="1">
              <a:off x="4465" y="3270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8" name="Arc 120"/>
            <p:cNvSpPr>
              <a:spLocks/>
            </p:cNvSpPr>
            <p:nvPr/>
          </p:nvSpPr>
          <p:spPr bwMode="auto">
            <a:xfrm rot="16200000" flipH="1">
              <a:off x="4681" y="3486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9" name="Arc 121"/>
            <p:cNvSpPr>
              <a:spLocks/>
            </p:cNvSpPr>
            <p:nvPr/>
          </p:nvSpPr>
          <p:spPr bwMode="auto">
            <a:xfrm rot="-5400000" flipH="1" flipV="1">
              <a:off x="4896" y="3486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0" name="Arc 122"/>
            <p:cNvSpPr>
              <a:spLocks/>
            </p:cNvSpPr>
            <p:nvPr/>
          </p:nvSpPr>
          <p:spPr bwMode="auto">
            <a:xfrm rot="-5400000">
              <a:off x="5112" y="3270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1" name="Arc 123"/>
            <p:cNvSpPr>
              <a:spLocks/>
            </p:cNvSpPr>
            <p:nvPr/>
          </p:nvSpPr>
          <p:spPr bwMode="auto">
            <a:xfrm rot="16200000" flipV="1">
              <a:off x="5328" y="3270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2" name="Arc 124"/>
            <p:cNvSpPr>
              <a:spLocks/>
            </p:cNvSpPr>
            <p:nvPr/>
          </p:nvSpPr>
          <p:spPr bwMode="auto">
            <a:xfrm rot="16200000" flipH="1">
              <a:off x="3863" y="3486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3" name="Arc 125"/>
            <p:cNvSpPr>
              <a:spLocks/>
            </p:cNvSpPr>
            <p:nvPr/>
          </p:nvSpPr>
          <p:spPr bwMode="auto">
            <a:xfrm rot="-5400000" flipH="1" flipV="1">
              <a:off x="4078" y="3486"/>
              <a:ext cx="216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4" name="Arc 126"/>
            <p:cNvSpPr>
              <a:spLocks/>
            </p:cNvSpPr>
            <p:nvPr/>
          </p:nvSpPr>
          <p:spPr bwMode="auto">
            <a:xfrm rot="-5400000">
              <a:off x="4294" y="3270"/>
              <a:ext cx="216" cy="2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5" name="Line 127"/>
            <p:cNvSpPr>
              <a:spLocks noChangeShapeType="1"/>
            </p:cNvSpPr>
            <p:nvPr/>
          </p:nvSpPr>
          <p:spPr bwMode="auto">
            <a:xfrm>
              <a:off x="3888" y="3478"/>
              <a:ext cx="1680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4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B48291C-3969-4532-BD5F-C36EDF6CF6DD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8001000" cy="838200"/>
          </a:xfrm>
        </p:spPr>
        <p:txBody>
          <a:bodyPr/>
          <a:lstStyle/>
          <a:p>
            <a:r>
              <a:rPr lang="en-US" smtClean="0"/>
              <a:t> Crystallography in a nutshell  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839200" cy="2209800"/>
          </a:xfrm>
        </p:spPr>
        <p:txBody>
          <a:bodyPr/>
          <a:lstStyle/>
          <a:p>
            <a:r>
              <a:rPr lang="en-US" sz="2400" smtClean="0"/>
              <a:t>Microscopy without the lens…</a:t>
            </a:r>
          </a:p>
          <a:p>
            <a:r>
              <a:rPr lang="en-US" sz="2400" smtClean="0"/>
              <a:t>Lens would physically “sum” scattered waves. </a:t>
            </a:r>
          </a:p>
          <a:p>
            <a:r>
              <a:rPr lang="en-US" sz="2400" smtClean="0"/>
              <a:t>Crystallographers have to “sum” waves computationally.</a:t>
            </a:r>
          </a:p>
          <a:p>
            <a:r>
              <a:rPr lang="en-US" sz="2400" smtClean="0"/>
              <a:t>Measure intensity in each direction.</a:t>
            </a:r>
          </a:p>
        </p:txBody>
      </p:sp>
      <p:grpSp>
        <p:nvGrpSpPr>
          <p:cNvPr id="11271" name="Group 122"/>
          <p:cNvGrpSpPr>
            <a:grpSpLocks/>
          </p:cNvGrpSpPr>
          <p:nvPr/>
        </p:nvGrpSpPr>
        <p:grpSpPr bwMode="auto">
          <a:xfrm>
            <a:off x="2016125" y="2286000"/>
            <a:ext cx="6746875" cy="3048000"/>
            <a:chOff x="2016125" y="2286000"/>
            <a:chExt cx="6746875" cy="3048000"/>
          </a:xfrm>
        </p:grpSpPr>
        <p:grpSp>
          <p:nvGrpSpPr>
            <p:cNvPr id="11273" name="Group 17"/>
            <p:cNvGrpSpPr>
              <a:grpSpLocks/>
            </p:cNvGrpSpPr>
            <p:nvPr/>
          </p:nvGrpSpPr>
          <p:grpSpPr bwMode="auto">
            <a:xfrm>
              <a:off x="4683125" y="3429000"/>
              <a:ext cx="1335088" cy="762000"/>
              <a:chOff x="3863" y="3270"/>
              <a:chExt cx="1705" cy="432"/>
            </a:xfrm>
          </p:grpSpPr>
          <p:sp>
            <p:nvSpPr>
              <p:cNvPr id="11379" name="Arc 18"/>
              <p:cNvSpPr>
                <a:spLocks/>
              </p:cNvSpPr>
              <p:nvPr/>
            </p:nvSpPr>
            <p:spPr bwMode="auto">
              <a:xfrm rot="16200000" flipV="1">
                <a:off x="4465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80" name="Arc 19"/>
              <p:cNvSpPr>
                <a:spLocks/>
              </p:cNvSpPr>
              <p:nvPr/>
            </p:nvSpPr>
            <p:spPr bwMode="auto">
              <a:xfrm rot="16200000" flipH="1">
                <a:off x="4681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81" name="Arc 20"/>
              <p:cNvSpPr>
                <a:spLocks/>
              </p:cNvSpPr>
              <p:nvPr/>
            </p:nvSpPr>
            <p:spPr bwMode="auto">
              <a:xfrm rot="-5400000" flipH="1" flipV="1">
                <a:off x="4896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82" name="Arc 21"/>
              <p:cNvSpPr>
                <a:spLocks/>
              </p:cNvSpPr>
              <p:nvPr/>
            </p:nvSpPr>
            <p:spPr bwMode="auto">
              <a:xfrm rot="-5400000">
                <a:off x="5112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83" name="Arc 22"/>
              <p:cNvSpPr>
                <a:spLocks/>
              </p:cNvSpPr>
              <p:nvPr/>
            </p:nvSpPr>
            <p:spPr bwMode="auto">
              <a:xfrm rot="16200000" flipV="1">
                <a:off x="5328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84" name="Arc 23"/>
              <p:cNvSpPr>
                <a:spLocks/>
              </p:cNvSpPr>
              <p:nvPr/>
            </p:nvSpPr>
            <p:spPr bwMode="auto">
              <a:xfrm rot="16200000" flipH="1">
                <a:off x="3863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85" name="Arc 24"/>
              <p:cNvSpPr>
                <a:spLocks/>
              </p:cNvSpPr>
              <p:nvPr/>
            </p:nvSpPr>
            <p:spPr bwMode="auto">
              <a:xfrm rot="-5400000" flipH="1" flipV="1">
                <a:off x="4078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86" name="Arc 25"/>
              <p:cNvSpPr>
                <a:spLocks/>
              </p:cNvSpPr>
              <p:nvPr/>
            </p:nvSpPr>
            <p:spPr bwMode="auto">
              <a:xfrm rot="-5400000">
                <a:off x="4294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87" name="Line 26"/>
              <p:cNvSpPr>
                <a:spLocks noChangeShapeType="1"/>
              </p:cNvSpPr>
              <p:nvPr/>
            </p:nvSpPr>
            <p:spPr bwMode="auto">
              <a:xfrm>
                <a:off x="3888" y="3478"/>
                <a:ext cx="1680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274" name="Group 122"/>
            <p:cNvGrpSpPr>
              <a:grpSpLocks/>
            </p:cNvGrpSpPr>
            <p:nvPr/>
          </p:nvGrpSpPr>
          <p:grpSpPr bwMode="auto">
            <a:xfrm>
              <a:off x="2016125" y="3273425"/>
              <a:ext cx="2209800" cy="917575"/>
              <a:chOff x="2016125" y="3273425"/>
              <a:chExt cx="2209800" cy="917575"/>
            </a:xfrm>
          </p:grpSpPr>
          <p:sp>
            <p:nvSpPr>
              <p:cNvPr id="11328" name="Line 5"/>
              <p:cNvSpPr>
                <a:spLocks noChangeShapeType="1"/>
              </p:cNvSpPr>
              <p:nvPr/>
            </p:nvSpPr>
            <p:spPr bwMode="auto">
              <a:xfrm flipH="1">
                <a:off x="2021708" y="3273425"/>
                <a:ext cx="178670" cy="44669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9" name="Arc 6"/>
              <p:cNvSpPr>
                <a:spLocks/>
              </p:cNvSpPr>
              <p:nvPr/>
            </p:nvSpPr>
            <p:spPr bwMode="auto">
              <a:xfrm rot="6634920">
                <a:off x="2500641" y="3808214"/>
                <a:ext cx="134007" cy="133382"/>
              </a:xfrm>
              <a:custGeom>
                <a:avLst/>
                <a:gdLst>
                  <a:gd name="T0" fmla="*/ 0 w 21600"/>
                  <a:gd name="T1" fmla="*/ 0 h 21600"/>
                  <a:gd name="T2" fmla="*/ 459 w 21600"/>
                  <a:gd name="T3" fmla="*/ 457 h 21600"/>
                  <a:gd name="T4" fmla="*/ 0 w 21600"/>
                  <a:gd name="T5" fmla="*/ 457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0" name="Arc 7"/>
              <p:cNvSpPr>
                <a:spLocks/>
              </p:cNvSpPr>
              <p:nvPr/>
            </p:nvSpPr>
            <p:spPr bwMode="auto">
              <a:xfrm rot="6634920" flipH="1" flipV="1">
                <a:off x="2673107" y="3729423"/>
                <a:ext cx="134007" cy="134002"/>
              </a:xfrm>
              <a:custGeom>
                <a:avLst/>
                <a:gdLst>
                  <a:gd name="T0" fmla="*/ 0 w 21600"/>
                  <a:gd name="T1" fmla="*/ 0 h 21600"/>
                  <a:gd name="T2" fmla="*/ 459 w 21600"/>
                  <a:gd name="T3" fmla="*/ 459 h 21600"/>
                  <a:gd name="T4" fmla="*/ 0 w 21600"/>
                  <a:gd name="T5" fmla="*/ 459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1" name="Arc 8"/>
              <p:cNvSpPr>
                <a:spLocks/>
              </p:cNvSpPr>
              <p:nvPr/>
            </p:nvSpPr>
            <p:spPr bwMode="auto">
              <a:xfrm rot="6634920" flipH="1">
                <a:off x="2798424" y="3776573"/>
                <a:ext cx="134007" cy="133382"/>
              </a:xfrm>
              <a:custGeom>
                <a:avLst/>
                <a:gdLst>
                  <a:gd name="T0" fmla="*/ 0 w 21600"/>
                  <a:gd name="T1" fmla="*/ 0 h 21600"/>
                  <a:gd name="T2" fmla="*/ 459 w 21600"/>
                  <a:gd name="T3" fmla="*/ 457 h 21600"/>
                  <a:gd name="T4" fmla="*/ 0 w 21600"/>
                  <a:gd name="T5" fmla="*/ 457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2" name="Arc 9"/>
              <p:cNvSpPr>
                <a:spLocks/>
              </p:cNvSpPr>
              <p:nvPr/>
            </p:nvSpPr>
            <p:spPr bwMode="auto">
              <a:xfrm rot="6634920" flipV="1">
                <a:off x="2876592" y="3949045"/>
                <a:ext cx="134007" cy="134002"/>
              </a:xfrm>
              <a:custGeom>
                <a:avLst/>
                <a:gdLst>
                  <a:gd name="T0" fmla="*/ 0 w 21600"/>
                  <a:gd name="T1" fmla="*/ 0 h 21600"/>
                  <a:gd name="T2" fmla="*/ 459 w 21600"/>
                  <a:gd name="T3" fmla="*/ 459 h 21600"/>
                  <a:gd name="T4" fmla="*/ 0 w 21600"/>
                  <a:gd name="T5" fmla="*/ 459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333" name="Group 10"/>
              <p:cNvGrpSpPr>
                <a:grpSpLocks/>
              </p:cNvGrpSpPr>
              <p:nvPr/>
            </p:nvGrpSpPr>
            <p:grpSpPr bwMode="auto">
              <a:xfrm rot="6634920" flipV="1">
                <a:off x="2171216" y="3437220"/>
                <a:ext cx="268014" cy="534769"/>
                <a:chOff x="3888" y="2496"/>
                <a:chExt cx="1152" cy="1152"/>
              </a:xfrm>
            </p:grpSpPr>
            <p:sp>
              <p:nvSpPr>
                <p:cNvPr id="11375" name="Arc 11"/>
                <p:cNvSpPr>
                  <a:spLocks/>
                </p:cNvSpPr>
                <p:nvPr/>
              </p:nvSpPr>
              <p:spPr bwMode="auto">
                <a:xfrm flipV="1">
                  <a:off x="4464" y="2496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76" name="Arc 12"/>
                <p:cNvSpPr>
                  <a:spLocks/>
                </p:cNvSpPr>
                <p:nvPr/>
              </p:nvSpPr>
              <p:spPr bwMode="auto">
                <a:xfrm flipH="1">
                  <a:off x="3888" y="2784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77" name="Arc 13"/>
                <p:cNvSpPr>
                  <a:spLocks/>
                </p:cNvSpPr>
                <p:nvPr/>
              </p:nvSpPr>
              <p:spPr bwMode="auto">
                <a:xfrm flipH="1" flipV="1">
                  <a:off x="3888" y="3072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78" name="Arc 14"/>
                <p:cNvSpPr>
                  <a:spLocks/>
                </p:cNvSpPr>
                <p:nvPr/>
              </p:nvSpPr>
              <p:spPr bwMode="auto">
                <a:xfrm>
                  <a:off x="4464" y="3360"/>
                  <a:ext cx="57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1334" name="Line 15"/>
              <p:cNvSpPr>
                <a:spLocks noChangeShapeType="1"/>
              </p:cNvSpPr>
              <p:nvPr/>
            </p:nvSpPr>
            <p:spPr bwMode="auto">
              <a:xfrm rot="1234920" flipV="1">
                <a:off x="2016125" y="3810693"/>
                <a:ext cx="1171901" cy="1116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5" name="Arc 16"/>
              <p:cNvSpPr>
                <a:spLocks/>
              </p:cNvSpPr>
              <p:nvPr/>
            </p:nvSpPr>
            <p:spPr bwMode="auto">
              <a:xfrm rot="6634920">
                <a:off x="3004391" y="3996816"/>
                <a:ext cx="134007" cy="133382"/>
              </a:xfrm>
              <a:custGeom>
                <a:avLst/>
                <a:gdLst>
                  <a:gd name="T0" fmla="*/ 0 w 21600"/>
                  <a:gd name="T1" fmla="*/ 0 h 21600"/>
                  <a:gd name="T2" fmla="*/ 459 w 21600"/>
                  <a:gd name="T3" fmla="*/ 457 h 21600"/>
                  <a:gd name="T4" fmla="*/ 0 w 21600"/>
                  <a:gd name="T5" fmla="*/ 457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6" name="Oval 28" descr="30%"/>
              <p:cNvSpPr>
                <a:spLocks noChangeArrowheads="1"/>
              </p:cNvSpPr>
              <p:nvPr/>
            </p:nvSpPr>
            <p:spPr bwMode="auto">
              <a:xfrm>
                <a:off x="3093728" y="3541439"/>
                <a:ext cx="178670" cy="178676"/>
              </a:xfrm>
              <a:prstGeom prst="ellipse">
                <a:avLst/>
              </a:prstGeom>
              <a:pattFill prst="pct30">
                <a:fgClr>
                  <a:schemeClr val="accent2"/>
                </a:fgClr>
                <a:bgClr>
                  <a:schemeClr val="bg1"/>
                </a:bgClr>
              </a:pattFill>
              <a:ln w="317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337" name="Group 29"/>
              <p:cNvGrpSpPr>
                <a:grpSpLocks/>
              </p:cNvGrpSpPr>
              <p:nvPr/>
            </p:nvGrpSpPr>
            <p:grpSpPr bwMode="auto">
              <a:xfrm>
                <a:off x="3183063" y="3571218"/>
                <a:ext cx="1042862" cy="147656"/>
                <a:chOff x="3455" y="2591"/>
                <a:chExt cx="1681" cy="432"/>
              </a:xfrm>
            </p:grpSpPr>
            <p:grpSp>
              <p:nvGrpSpPr>
                <p:cNvPr id="11364" name="Group 30"/>
                <p:cNvGrpSpPr>
                  <a:grpSpLocks/>
                </p:cNvGrpSpPr>
                <p:nvPr/>
              </p:nvGrpSpPr>
              <p:grpSpPr bwMode="auto">
                <a:xfrm rot="-5400000">
                  <a:off x="4488" y="2376"/>
                  <a:ext cx="432" cy="862"/>
                  <a:chOff x="3888" y="2496"/>
                  <a:chExt cx="1152" cy="1152"/>
                </a:xfrm>
              </p:grpSpPr>
              <p:sp>
                <p:nvSpPr>
                  <p:cNvPr id="11371" name="Arc 31"/>
                  <p:cNvSpPr>
                    <a:spLocks/>
                  </p:cNvSpPr>
                  <p:nvPr/>
                </p:nvSpPr>
                <p:spPr bwMode="auto">
                  <a:xfrm flipV="1">
                    <a:off x="4464" y="2496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72" name="Arc 32"/>
                  <p:cNvSpPr>
                    <a:spLocks/>
                  </p:cNvSpPr>
                  <p:nvPr/>
                </p:nvSpPr>
                <p:spPr bwMode="auto">
                  <a:xfrm flipH="1">
                    <a:off x="3888" y="2784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73" name="Arc 33"/>
                  <p:cNvSpPr>
                    <a:spLocks/>
                  </p:cNvSpPr>
                  <p:nvPr/>
                </p:nvSpPr>
                <p:spPr bwMode="auto">
                  <a:xfrm flipH="1" flipV="1">
                    <a:off x="3888" y="3072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74" name="Arc 34"/>
                  <p:cNvSpPr>
                    <a:spLocks/>
                  </p:cNvSpPr>
                  <p:nvPr/>
                </p:nvSpPr>
                <p:spPr bwMode="auto">
                  <a:xfrm>
                    <a:off x="4464" y="3360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365" name="Group 35"/>
                <p:cNvGrpSpPr>
                  <a:grpSpLocks/>
                </p:cNvGrpSpPr>
                <p:nvPr/>
              </p:nvGrpSpPr>
              <p:grpSpPr bwMode="auto">
                <a:xfrm rot="-5400000">
                  <a:off x="3670" y="2376"/>
                  <a:ext cx="432" cy="862"/>
                  <a:chOff x="3888" y="2496"/>
                  <a:chExt cx="1152" cy="1152"/>
                </a:xfrm>
              </p:grpSpPr>
              <p:sp>
                <p:nvSpPr>
                  <p:cNvPr id="11367" name="Arc 36"/>
                  <p:cNvSpPr>
                    <a:spLocks/>
                  </p:cNvSpPr>
                  <p:nvPr/>
                </p:nvSpPr>
                <p:spPr bwMode="auto">
                  <a:xfrm flipV="1">
                    <a:off x="4464" y="2496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68" name="Arc 37"/>
                  <p:cNvSpPr>
                    <a:spLocks/>
                  </p:cNvSpPr>
                  <p:nvPr/>
                </p:nvSpPr>
                <p:spPr bwMode="auto">
                  <a:xfrm flipH="1">
                    <a:off x="3888" y="2784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69" name="Arc 38"/>
                  <p:cNvSpPr>
                    <a:spLocks/>
                  </p:cNvSpPr>
                  <p:nvPr/>
                </p:nvSpPr>
                <p:spPr bwMode="auto">
                  <a:xfrm flipH="1" flipV="1">
                    <a:off x="3888" y="3072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70" name="Arc 39"/>
                  <p:cNvSpPr>
                    <a:spLocks/>
                  </p:cNvSpPr>
                  <p:nvPr/>
                </p:nvSpPr>
                <p:spPr bwMode="auto">
                  <a:xfrm>
                    <a:off x="4464" y="3360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1366" name="Line 40"/>
                <p:cNvSpPr>
                  <a:spLocks noChangeShapeType="1"/>
                </p:cNvSpPr>
                <p:nvPr/>
              </p:nvSpPr>
              <p:spPr bwMode="auto">
                <a:xfrm>
                  <a:off x="3456" y="2798"/>
                  <a:ext cx="1680" cy="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338" name="Group 41"/>
              <p:cNvGrpSpPr>
                <a:grpSpLocks/>
              </p:cNvGrpSpPr>
              <p:nvPr/>
            </p:nvGrpSpPr>
            <p:grpSpPr bwMode="auto">
              <a:xfrm rot="1234920" flipV="1">
                <a:off x="2170600" y="3316233"/>
                <a:ext cx="1042862" cy="268014"/>
                <a:chOff x="3455" y="2591"/>
                <a:chExt cx="1681" cy="432"/>
              </a:xfrm>
            </p:grpSpPr>
            <p:grpSp>
              <p:nvGrpSpPr>
                <p:cNvPr id="11353" name="Group 42"/>
                <p:cNvGrpSpPr>
                  <a:grpSpLocks/>
                </p:cNvGrpSpPr>
                <p:nvPr/>
              </p:nvGrpSpPr>
              <p:grpSpPr bwMode="auto">
                <a:xfrm rot="-5400000">
                  <a:off x="4488" y="2376"/>
                  <a:ext cx="432" cy="862"/>
                  <a:chOff x="3888" y="2496"/>
                  <a:chExt cx="1152" cy="1152"/>
                </a:xfrm>
              </p:grpSpPr>
              <p:sp>
                <p:nvSpPr>
                  <p:cNvPr id="11360" name="Arc 43"/>
                  <p:cNvSpPr>
                    <a:spLocks/>
                  </p:cNvSpPr>
                  <p:nvPr/>
                </p:nvSpPr>
                <p:spPr bwMode="auto">
                  <a:xfrm flipV="1">
                    <a:off x="4464" y="2496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61" name="Arc 44"/>
                  <p:cNvSpPr>
                    <a:spLocks/>
                  </p:cNvSpPr>
                  <p:nvPr/>
                </p:nvSpPr>
                <p:spPr bwMode="auto">
                  <a:xfrm flipH="1">
                    <a:off x="3888" y="2784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62" name="Arc 45"/>
                  <p:cNvSpPr>
                    <a:spLocks/>
                  </p:cNvSpPr>
                  <p:nvPr/>
                </p:nvSpPr>
                <p:spPr bwMode="auto">
                  <a:xfrm flipH="1" flipV="1">
                    <a:off x="3888" y="3072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63" name="Arc 46"/>
                  <p:cNvSpPr>
                    <a:spLocks/>
                  </p:cNvSpPr>
                  <p:nvPr/>
                </p:nvSpPr>
                <p:spPr bwMode="auto">
                  <a:xfrm>
                    <a:off x="4464" y="3360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354" name="Group 47"/>
                <p:cNvGrpSpPr>
                  <a:grpSpLocks/>
                </p:cNvGrpSpPr>
                <p:nvPr/>
              </p:nvGrpSpPr>
              <p:grpSpPr bwMode="auto">
                <a:xfrm rot="-5400000">
                  <a:off x="3670" y="2376"/>
                  <a:ext cx="432" cy="862"/>
                  <a:chOff x="3888" y="2496"/>
                  <a:chExt cx="1152" cy="1152"/>
                </a:xfrm>
              </p:grpSpPr>
              <p:sp>
                <p:nvSpPr>
                  <p:cNvPr id="11356" name="Arc 48"/>
                  <p:cNvSpPr>
                    <a:spLocks/>
                  </p:cNvSpPr>
                  <p:nvPr/>
                </p:nvSpPr>
                <p:spPr bwMode="auto">
                  <a:xfrm flipV="1">
                    <a:off x="4464" y="2496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57" name="Arc 49"/>
                  <p:cNvSpPr>
                    <a:spLocks/>
                  </p:cNvSpPr>
                  <p:nvPr/>
                </p:nvSpPr>
                <p:spPr bwMode="auto">
                  <a:xfrm flipH="1">
                    <a:off x="3888" y="2784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58" name="Arc 50"/>
                  <p:cNvSpPr>
                    <a:spLocks/>
                  </p:cNvSpPr>
                  <p:nvPr/>
                </p:nvSpPr>
                <p:spPr bwMode="auto">
                  <a:xfrm flipH="1" flipV="1">
                    <a:off x="3888" y="3072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59" name="Arc 51"/>
                  <p:cNvSpPr>
                    <a:spLocks/>
                  </p:cNvSpPr>
                  <p:nvPr/>
                </p:nvSpPr>
                <p:spPr bwMode="auto">
                  <a:xfrm>
                    <a:off x="4464" y="3360"/>
                    <a:ext cx="57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1355" name="Line 52"/>
                <p:cNvSpPr>
                  <a:spLocks noChangeShapeType="1"/>
                </p:cNvSpPr>
                <p:nvPr/>
              </p:nvSpPr>
              <p:spPr bwMode="auto">
                <a:xfrm>
                  <a:off x="3456" y="2798"/>
                  <a:ext cx="1680" cy="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339" name="Oval 54" descr="30%"/>
              <p:cNvSpPr>
                <a:spLocks noChangeArrowheads="1"/>
              </p:cNvSpPr>
              <p:nvPr/>
            </p:nvSpPr>
            <p:spPr bwMode="auto">
              <a:xfrm>
                <a:off x="3009977" y="3844816"/>
                <a:ext cx="346173" cy="346184"/>
              </a:xfrm>
              <a:prstGeom prst="ellipse">
                <a:avLst/>
              </a:prstGeom>
              <a:pattFill prst="pct30">
                <a:fgClr>
                  <a:schemeClr val="accent2"/>
                </a:fgClr>
                <a:bgClr>
                  <a:schemeClr val="bg1"/>
                </a:bgClr>
              </a:pattFill>
              <a:ln w="317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340" name="Group 56"/>
              <p:cNvGrpSpPr>
                <a:grpSpLocks/>
              </p:cNvGrpSpPr>
              <p:nvPr/>
            </p:nvGrpSpPr>
            <p:grpSpPr bwMode="auto">
              <a:xfrm>
                <a:off x="3167554" y="3898791"/>
                <a:ext cx="1057751" cy="268014"/>
                <a:chOff x="3863" y="3270"/>
                <a:chExt cx="1705" cy="432"/>
              </a:xfrm>
            </p:grpSpPr>
            <p:sp>
              <p:nvSpPr>
                <p:cNvPr id="11344" name="Arc 57"/>
                <p:cNvSpPr>
                  <a:spLocks/>
                </p:cNvSpPr>
                <p:nvPr/>
              </p:nvSpPr>
              <p:spPr bwMode="auto">
                <a:xfrm rot="16200000" flipV="1">
                  <a:off x="4465" y="3270"/>
                  <a:ext cx="216" cy="21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45" name="Arc 58"/>
                <p:cNvSpPr>
                  <a:spLocks/>
                </p:cNvSpPr>
                <p:nvPr/>
              </p:nvSpPr>
              <p:spPr bwMode="auto">
                <a:xfrm rot="16200000" flipH="1">
                  <a:off x="4681" y="3486"/>
                  <a:ext cx="216" cy="21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46" name="Arc 59"/>
                <p:cNvSpPr>
                  <a:spLocks/>
                </p:cNvSpPr>
                <p:nvPr/>
              </p:nvSpPr>
              <p:spPr bwMode="auto">
                <a:xfrm rot="-5400000" flipH="1" flipV="1">
                  <a:off x="4896" y="3486"/>
                  <a:ext cx="216" cy="21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47" name="Arc 60"/>
                <p:cNvSpPr>
                  <a:spLocks/>
                </p:cNvSpPr>
                <p:nvPr/>
              </p:nvSpPr>
              <p:spPr bwMode="auto">
                <a:xfrm rot="-5400000">
                  <a:off x="5112" y="3270"/>
                  <a:ext cx="216" cy="21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48" name="Arc 61"/>
                <p:cNvSpPr>
                  <a:spLocks/>
                </p:cNvSpPr>
                <p:nvPr/>
              </p:nvSpPr>
              <p:spPr bwMode="auto">
                <a:xfrm rot="16200000" flipV="1">
                  <a:off x="5328" y="3270"/>
                  <a:ext cx="216" cy="21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49" name="Arc 62"/>
                <p:cNvSpPr>
                  <a:spLocks/>
                </p:cNvSpPr>
                <p:nvPr/>
              </p:nvSpPr>
              <p:spPr bwMode="auto">
                <a:xfrm rot="16200000" flipH="1">
                  <a:off x="3863" y="3486"/>
                  <a:ext cx="216" cy="21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50" name="Arc 63"/>
                <p:cNvSpPr>
                  <a:spLocks/>
                </p:cNvSpPr>
                <p:nvPr/>
              </p:nvSpPr>
              <p:spPr bwMode="auto">
                <a:xfrm rot="-5400000" flipH="1" flipV="1">
                  <a:off x="4078" y="3486"/>
                  <a:ext cx="216" cy="21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51" name="Arc 64"/>
                <p:cNvSpPr>
                  <a:spLocks/>
                </p:cNvSpPr>
                <p:nvPr/>
              </p:nvSpPr>
              <p:spPr bwMode="auto">
                <a:xfrm rot="-5400000">
                  <a:off x="4294" y="3270"/>
                  <a:ext cx="216" cy="21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52" name="Line 65"/>
                <p:cNvSpPr>
                  <a:spLocks noChangeShapeType="1"/>
                </p:cNvSpPr>
                <p:nvPr/>
              </p:nvSpPr>
              <p:spPr bwMode="auto">
                <a:xfrm>
                  <a:off x="3888" y="3478"/>
                  <a:ext cx="1680" cy="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341" name="Line 72"/>
              <p:cNvSpPr>
                <a:spLocks noChangeShapeType="1"/>
              </p:cNvSpPr>
              <p:nvPr/>
            </p:nvSpPr>
            <p:spPr bwMode="auto">
              <a:xfrm>
                <a:off x="3177480" y="3630777"/>
                <a:ext cx="0" cy="387131"/>
              </a:xfrm>
              <a:prstGeom prst="line">
                <a:avLst/>
              </a:prstGeom>
              <a:noFill/>
              <a:ln w="28575">
                <a:solidFill>
                  <a:srgbClr val="00B0F0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2" name="Line 73"/>
              <p:cNvSpPr>
                <a:spLocks noChangeShapeType="1"/>
              </p:cNvSpPr>
              <p:nvPr/>
            </p:nvSpPr>
            <p:spPr bwMode="auto">
              <a:xfrm>
                <a:off x="3028588" y="3958349"/>
                <a:ext cx="148892" cy="59559"/>
              </a:xfrm>
              <a:prstGeom prst="line">
                <a:avLst/>
              </a:prstGeom>
              <a:noFill/>
              <a:ln w="28575">
                <a:solidFill>
                  <a:srgbClr val="00B0F0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3" name="Line 74"/>
              <p:cNvSpPr>
                <a:spLocks noChangeShapeType="1"/>
              </p:cNvSpPr>
              <p:nvPr/>
            </p:nvSpPr>
            <p:spPr bwMode="auto">
              <a:xfrm flipH="1">
                <a:off x="3028588" y="3630777"/>
                <a:ext cx="148892" cy="357352"/>
              </a:xfrm>
              <a:prstGeom prst="line">
                <a:avLst/>
              </a:prstGeom>
              <a:noFill/>
              <a:ln w="28575">
                <a:solidFill>
                  <a:srgbClr val="00B0F0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275" name="Group 77"/>
            <p:cNvGrpSpPr>
              <a:grpSpLocks/>
            </p:cNvGrpSpPr>
            <p:nvPr/>
          </p:nvGrpSpPr>
          <p:grpSpPr bwMode="auto">
            <a:xfrm rot="1108807">
              <a:off x="4530725" y="4419600"/>
              <a:ext cx="1335088" cy="228600"/>
              <a:chOff x="3863" y="3270"/>
              <a:chExt cx="1705" cy="432"/>
            </a:xfrm>
          </p:grpSpPr>
          <p:sp>
            <p:nvSpPr>
              <p:cNvPr id="11319" name="Arc 78"/>
              <p:cNvSpPr>
                <a:spLocks/>
              </p:cNvSpPr>
              <p:nvPr/>
            </p:nvSpPr>
            <p:spPr bwMode="auto">
              <a:xfrm rot="16200000" flipV="1">
                <a:off x="4465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0" name="Arc 79"/>
              <p:cNvSpPr>
                <a:spLocks/>
              </p:cNvSpPr>
              <p:nvPr/>
            </p:nvSpPr>
            <p:spPr bwMode="auto">
              <a:xfrm rot="16200000" flipH="1">
                <a:off x="4681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1" name="Arc 80"/>
              <p:cNvSpPr>
                <a:spLocks/>
              </p:cNvSpPr>
              <p:nvPr/>
            </p:nvSpPr>
            <p:spPr bwMode="auto">
              <a:xfrm rot="-5400000" flipH="1" flipV="1">
                <a:off x="4896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2" name="Arc 81"/>
              <p:cNvSpPr>
                <a:spLocks/>
              </p:cNvSpPr>
              <p:nvPr/>
            </p:nvSpPr>
            <p:spPr bwMode="auto">
              <a:xfrm rot="-5400000">
                <a:off x="5112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3" name="Arc 82"/>
              <p:cNvSpPr>
                <a:spLocks/>
              </p:cNvSpPr>
              <p:nvPr/>
            </p:nvSpPr>
            <p:spPr bwMode="auto">
              <a:xfrm rot="16200000" flipV="1">
                <a:off x="5328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4" name="Arc 83"/>
              <p:cNvSpPr>
                <a:spLocks/>
              </p:cNvSpPr>
              <p:nvPr/>
            </p:nvSpPr>
            <p:spPr bwMode="auto">
              <a:xfrm rot="16200000" flipH="1">
                <a:off x="3863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5" name="Arc 84"/>
              <p:cNvSpPr>
                <a:spLocks/>
              </p:cNvSpPr>
              <p:nvPr/>
            </p:nvSpPr>
            <p:spPr bwMode="auto">
              <a:xfrm rot="-5400000" flipH="1" flipV="1">
                <a:off x="4078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6" name="Arc 85"/>
              <p:cNvSpPr>
                <a:spLocks/>
              </p:cNvSpPr>
              <p:nvPr/>
            </p:nvSpPr>
            <p:spPr bwMode="auto">
              <a:xfrm rot="-5400000">
                <a:off x="4294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7" name="Line 86"/>
              <p:cNvSpPr>
                <a:spLocks noChangeShapeType="1"/>
              </p:cNvSpPr>
              <p:nvPr/>
            </p:nvSpPr>
            <p:spPr bwMode="auto">
              <a:xfrm>
                <a:off x="3888" y="3478"/>
                <a:ext cx="1680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276" name="Group 87"/>
            <p:cNvGrpSpPr>
              <a:grpSpLocks/>
            </p:cNvGrpSpPr>
            <p:nvPr/>
          </p:nvGrpSpPr>
          <p:grpSpPr bwMode="auto">
            <a:xfrm rot="-1088099">
              <a:off x="4530725" y="2862263"/>
              <a:ext cx="1335088" cy="414337"/>
              <a:chOff x="3863" y="3270"/>
              <a:chExt cx="1705" cy="432"/>
            </a:xfrm>
          </p:grpSpPr>
          <p:sp>
            <p:nvSpPr>
              <p:cNvPr id="11310" name="Arc 88"/>
              <p:cNvSpPr>
                <a:spLocks/>
              </p:cNvSpPr>
              <p:nvPr/>
            </p:nvSpPr>
            <p:spPr bwMode="auto">
              <a:xfrm rot="16200000" flipV="1">
                <a:off x="4465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1" name="Arc 89"/>
              <p:cNvSpPr>
                <a:spLocks/>
              </p:cNvSpPr>
              <p:nvPr/>
            </p:nvSpPr>
            <p:spPr bwMode="auto">
              <a:xfrm rot="16200000" flipH="1">
                <a:off x="4681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2" name="Arc 90"/>
              <p:cNvSpPr>
                <a:spLocks/>
              </p:cNvSpPr>
              <p:nvPr/>
            </p:nvSpPr>
            <p:spPr bwMode="auto">
              <a:xfrm rot="-5400000" flipH="1" flipV="1">
                <a:off x="4896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3" name="Arc 91"/>
              <p:cNvSpPr>
                <a:spLocks/>
              </p:cNvSpPr>
              <p:nvPr/>
            </p:nvSpPr>
            <p:spPr bwMode="auto">
              <a:xfrm rot="-5400000">
                <a:off x="5112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4" name="Arc 92"/>
              <p:cNvSpPr>
                <a:spLocks/>
              </p:cNvSpPr>
              <p:nvPr/>
            </p:nvSpPr>
            <p:spPr bwMode="auto">
              <a:xfrm rot="16200000" flipV="1">
                <a:off x="5328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5" name="Arc 93"/>
              <p:cNvSpPr>
                <a:spLocks/>
              </p:cNvSpPr>
              <p:nvPr/>
            </p:nvSpPr>
            <p:spPr bwMode="auto">
              <a:xfrm rot="16200000" flipH="1">
                <a:off x="3863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6" name="Arc 94"/>
              <p:cNvSpPr>
                <a:spLocks/>
              </p:cNvSpPr>
              <p:nvPr/>
            </p:nvSpPr>
            <p:spPr bwMode="auto">
              <a:xfrm rot="-5400000" flipH="1" flipV="1">
                <a:off x="4078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7" name="Arc 95"/>
              <p:cNvSpPr>
                <a:spLocks/>
              </p:cNvSpPr>
              <p:nvPr/>
            </p:nvSpPr>
            <p:spPr bwMode="auto">
              <a:xfrm rot="-5400000">
                <a:off x="4294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8" name="Line 96"/>
              <p:cNvSpPr>
                <a:spLocks noChangeShapeType="1"/>
              </p:cNvSpPr>
              <p:nvPr/>
            </p:nvSpPr>
            <p:spPr bwMode="auto">
              <a:xfrm>
                <a:off x="3888" y="3478"/>
                <a:ext cx="1680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77" name="Oval 97"/>
            <p:cNvSpPr>
              <a:spLocks noChangeArrowheads="1"/>
            </p:cNvSpPr>
            <p:nvPr/>
          </p:nvSpPr>
          <p:spPr bwMode="auto">
            <a:xfrm>
              <a:off x="6130925" y="2286000"/>
              <a:ext cx="304800" cy="30480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278" name="Group 98"/>
            <p:cNvGrpSpPr>
              <a:grpSpLocks/>
            </p:cNvGrpSpPr>
            <p:nvPr/>
          </p:nvGrpSpPr>
          <p:grpSpPr bwMode="auto">
            <a:xfrm>
              <a:off x="6624638" y="3429000"/>
              <a:ext cx="1335087" cy="762000"/>
              <a:chOff x="3863" y="3270"/>
              <a:chExt cx="1705" cy="432"/>
            </a:xfrm>
          </p:grpSpPr>
          <p:sp>
            <p:nvSpPr>
              <p:cNvPr id="11301" name="Arc 99"/>
              <p:cNvSpPr>
                <a:spLocks/>
              </p:cNvSpPr>
              <p:nvPr/>
            </p:nvSpPr>
            <p:spPr bwMode="auto">
              <a:xfrm rot="16200000" flipV="1">
                <a:off x="4465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2" name="Arc 100"/>
              <p:cNvSpPr>
                <a:spLocks/>
              </p:cNvSpPr>
              <p:nvPr/>
            </p:nvSpPr>
            <p:spPr bwMode="auto">
              <a:xfrm rot="16200000" flipH="1">
                <a:off x="4681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3" name="Arc 101"/>
              <p:cNvSpPr>
                <a:spLocks/>
              </p:cNvSpPr>
              <p:nvPr/>
            </p:nvSpPr>
            <p:spPr bwMode="auto">
              <a:xfrm rot="-5400000" flipH="1" flipV="1">
                <a:off x="4896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4" name="Arc 102"/>
              <p:cNvSpPr>
                <a:spLocks/>
              </p:cNvSpPr>
              <p:nvPr/>
            </p:nvSpPr>
            <p:spPr bwMode="auto">
              <a:xfrm rot="-5400000">
                <a:off x="5112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5" name="Arc 103"/>
              <p:cNvSpPr>
                <a:spLocks/>
              </p:cNvSpPr>
              <p:nvPr/>
            </p:nvSpPr>
            <p:spPr bwMode="auto">
              <a:xfrm rot="16200000" flipV="1">
                <a:off x="5328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6" name="Arc 104"/>
              <p:cNvSpPr>
                <a:spLocks/>
              </p:cNvSpPr>
              <p:nvPr/>
            </p:nvSpPr>
            <p:spPr bwMode="auto">
              <a:xfrm rot="16200000" flipH="1">
                <a:off x="3863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7" name="Arc 105"/>
              <p:cNvSpPr>
                <a:spLocks/>
              </p:cNvSpPr>
              <p:nvPr/>
            </p:nvSpPr>
            <p:spPr bwMode="auto">
              <a:xfrm rot="-5400000" flipH="1" flipV="1">
                <a:off x="4078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8" name="Arc 106"/>
              <p:cNvSpPr>
                <a:spLocks/>
              </p:cNvSpPr>
              <p:nvPr/>
            </p:nvSpPr>
            <p:spPr bwMode="auto">
              <a:xfrm rot="-5400000">
                <a:off x="4294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9" name="Line 107"/>
              <p:cNvSpPr>
                <a:spLocks noChangeShapeType="1"/>
              </p:cNvSpPr>
              <p:nvPr/>
            </p:nvSpPr>
            <p:spPr bwMode="auto">
              <a:xfrm>
                <a:off x="3888" y="3478"/>
                <a:ext cx="1680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279" name="Group 108"/>
            <p:cNvGrpSpPr>
              <a:grpSpLocks/>
            </p:cNvGrpSpPr>
            <p:nvPr/>
          </p:nvGrpSpPr>
          <p:grpSpPr bwMode="auto">
            <a:xfrm rot="-904215">
              <a:off x="6472238" y="4495800"/>
              <a:ext cx="1335087" cy="228600"/>
              <a:chOff x="3863" y="3270"/>
              <a:chExt cx="1705" cy="432"/>
            </a:xfrm>
          </p:grpSpPr>
          <p:sp>
            <p:nvSpPr>
              <p:cNvPr id="11292" name="Arc 109"/>
              <p:cNvSpPr>
                <a:spLocks/>
              </p:cNvSpPr>
              <p:nvPr/>
            </p:nvSpPr>
            <p:spPr bwMode="auto">
              <a:xfrm rot="16200000" flipV="1">
                <a:off x="4465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3" name="Arc 110"/>
              <p:cNvSpPr>
                <a:spLocks/>
              </p:cNvSpPr>
              <p:nvPr/>
            </p:nvSpPr>
            <p:spPr bwMode="auto">
              <a:xfrm rot="16200000" flipH="1">
                <a:off x="4681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4" name="Arc 111"/>
              <p:cNvSpPr>
                <a:spLocks/>
              </p:cNvSpPr>
              <p:nvPr/>
            </p:nvSpPr>
            <p:spPr bwMode="auto">
              <a:xfrm rot="-5400000" flipH="1" flipV="1">
                <a:off x="4896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5" name="Arc 112"/>
              <p:cNvSpPr>
                <a:spLocks/>
              </p:cNvSpPr>
              <p:nvPr/>
            </p:nvSpPr>
            <p:spPr bwMode="auto">
              <a:xfrm rot="-5400000">
                <a:off x="5112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6" name="Arc 113"/>
              <p:cNvSpPr>
                <a:spLocks/>
              </p:cNvSpPr>
              <p:nvPr/>
            </p:nvSpPr>
            <p:spPr bwMode="auto">
              <a:xfrm rot="16200000" flipV="1">
                <a:off x="5328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7" name="Arc 114"/>
              <p:cNvSpPr>
                <a:spLocks/>
              </p:cNvSpPr>
              <p:nvPr/>
            </p:nvSpPr>
            <p:spPr bwMode="auto">
              <a:xfrm rot="16200000" flipH="1">
                <a:off x="3863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8" name="Arc 115"/>
              <p:cNvSpPr>
                <a:spLocks/>
              </p:cNvSpPr>
              <p:nvPr/>
            </p:nvSpPr>
            <p:spPr bwMode="auto">
              <a:xfrm rot="-5400000" flipH="1" flipV="1">
                <a:off x="4078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9" name="Arc 116"/>
              <p:cNvSpPr>
                <a:spLocks/>
              </p:cNvSpPr>
              <p:nvPr/>
            </p:nvSpPr>
            <p:spPr bwMode="auto">
              <a:xfrm rot="-5400000">
                <a:off x="4294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0" name="Line 117"/>
              <p:cNvSpPr>
                <a:spLocks noChangeShapeType="1"/>
              </p:cNvSpPr>
              <p:nvPr/>
            </p:nvSpPr>
            <p:spPr bwMode="auto">
              <a:xfrm>
                <a:off x="3888" y="3478"/>
                <a:ext cx="1680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280" name="Group 118"/>
            <p:cNvGrpSpPr>
              <a:grpSpLocks/>
            </p:cNvGrpSpPr>
            <p:nvPr/>
          </p:nvGrpSpPr>
          <p:grpSpPr bwMode="auto">
            <a:xfrm rot="930537">
              <a:off x="6472238" y="2819400"/>
              <a:ext cx="1335087" cy="414338"/>
              <a:chOff x="3863" y="3270"/>
              <a:chExt cx="1705" cy="432"/>
            </a:xfrm>
          </p:grpSpPr>
          <p:sp>
            <p:nvSpPr>
              <p:cNvPr id="11283" name="Arc 119"/>
              <p:cNvSpPr>
                <a:spLocks/>
              </p:cNvSpPr>
              <p:nvPr/>
            </p:nvSpPr>
            <p:spPr bwMode="auto">
              <a:xfrm rot="16200000" flipV="1">
                <a:off x="4465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4" name="Arc 120"/>
              <p:cNvSpPr>
                <a:spLocks/>
              </p:cNvSpPr>
              <p:nvPr/>
            </p:nvSpPr>
            <p:spPr bwMode="auto">
              <a:xfrm rot="16200000" flipH="1">
                <a:off x="4681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5" name="Arc 121"/>
              <p:cNvSpPr>
                <a:spLocks/>
              </p:cNvSpPr>
              <p:nvPr/>
            </p:nvSpPr>
            <p:spPr bwMode="auto">
              <a:xfrm rot="-5400000" flipH="1" flipV="1">
                <a:off x="4896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6" name="Arc 122"/>
              <p:cNvSpPr>
                <a:spLocks/>
              </p:cNvSpPr>
              <p:nvPr/>
            </p:nvSpPr>
            <p:spPr bwMode="auto">
              <a:xfrm rot="-5400000">
                <a:off x="5112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7" name="Arc 123"/>
              <p:cNvSpPr>
                <a:spLocks/>
              </p:cNvSpPr>
              <p:nvPr/>
            </p:nvSpPr>
            <p:spPr bwMode="auto">
              <a:xfrm rot="16200000" flipV="1">
                <a:off x="5328" y="3270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8" name="Arc 124"/>
              <p:cNvSpPr>
                <a:spLocks/>
              </p:cNvSpPr>
              <p:nvPr/>
            </p:nvSpPr>
            <p:spPr bwMode="auto">
              <a:xfrm rot="16200000" flipH="1">
                <a:off x="3863" y="3486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9" name="Arc 125"/>
              <p:cNvSpPr>
                <a:spLocks/>
              </p:cNvSpPr>
              <p:nvPr/>
            </p:nvSpPr>
            <p:spPr bwMode="auto">
              <a:xfrm rot="-5400000" flipH="1" flipV="1">
                <a:off x="4078" y="3486"/>
                <a:ext cx="216" cy="2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0" name="Arc 126"/>
              <p:cNvSpPr>
                <a:spLocks/>
              </p:cNvSpPr>
              <p:nvPr/>
            </p:nvSpPr>
            <p:spPr bwMode="auto">
              <a:xfrm rot="-5400000">
                <a:off x="4294" y="3270"/>
                <a:ext cx="216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1" name="Line 127"/>
              <p:cNvSpPr>
                <a:spLocks noChangeShapeType="1"/>
              </p:cNvSpPr>
              <p:nvPr/>
            </p:nvSpPr>
            <p:spPr bwMode="auto">
              <a:xfrm>
                <a:off x="3888" y="3478"/>
                <a:ext cx="1680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81" name="Oval 141" descr="30%"/>
            <p:cNvSpPr>
              <a:spLocks noChangeArrowheads="1"/>
            </p:cNvSpPr>
            <p:nvPr/>
          </p:nvSpPr>
          <p:spPr bwMode="auto">
            <a:xfrm>
              <a:off x="8501063" y="3544888"/>
              <a:ext cx="177800" cy="177800"/>
            </a:xfrm>
            <a:prstGeom prst="ellipse">
              <a:avLst/>
            </a:prstGeom>
            <a:pattFill prst="pct30">
              <a:fgClr>
                <a:schemeClr val="accent2"/>
              </a:fgClr>
              <a:bgClr>
                <a:schemeClr val="bg1"/>
              </a:bgClr>
            </a:pattFill>
            <a:ln w="31750">
              <a:solidFill>
                <a:srgbClr val="FFFF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2" name="Oval 166" descr="30%"/>
            <p:cNvSpPr>
              <a:spLocks noChangeArrowheads="1"/>
            </p:cNvSpPr>
            <p:nvPr/>
          </p:nvSpPr>
          <p:spPr bwMode="auto">
            <a:xfrm>
              <a:off x="8416925" y="3848100"/>
              <a:ext cx="346075" cy="346075"/>
            </a:xfrm>
            <a:prstGeom prst="ellipse">
              <a:avLst/>
            </a:prstGeom>
            <a:pattFill prst="pct30">
              <a:fgClr>
                <a:schemeClr val="accent2"/>
              </a:fgClr>
              <a:bgClr>
                <a:schemeClr val="bg1"/>
              </a:bgClr>
            </a:pattFill>
            <a:ln w="31750">
              <a:solidFill>
                <a:srgbClr val="FFFF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660" name="Rectangle 180"/>
          <p:cNvSpPr>
            <a:spLocks noChangeArrowheads="1"/>
          </p:cNvSpPr>
          <p:nvPr/>
        </p:nvSpPr>
        <p:spPr bwMode="auto">
          <a:xfrm>
            <a:off x="152400" y="4800600"/>
            <a:ext cx="8839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n-US"/>
              <a:t>Amplitudes not enough 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n-US"/>
              <a:t>Phases – synchronization of waves</a:t>
            </a:r>
          </a:p>
          <a:p>
            <a:pPr marL="742950" lvl="1" indent="-285750">
              <a:spcBef>
                <a:spcPct val="20000"/>
              </a:spcBef>
              <a:buFont typeface="Wingdings" pitchFamily="2" charset="2"/>
              <a:buChar char="§"/>
            </a:pPr>
            <a:r>
              <a:rPr lang="en-US"/>
              <a:t>How they line up, how far peaks lag behind each other.</a:t>
            </a:r>
          </a:p>
          <a:p>
            <a:pPr marL="742950" lvl="1" indent="-285750">
              <a:spcBef>
                <a:spcPct val="20000"/>
              </a:spcBef>
              <a:buFont typeface="Wingdings" pitchFamily="2" charset="2"/>
              <a:buChar char="§"/>
            </a:pPr>
            <a:r>
              <a:rPr lang="en-US"/>
              <a:t>Can’t be measured directly – “</a:t>
            </a:r>
            <a:r>
              <a:rPr lang="en-US" i="1"/>
              <a:t>Phase Problem</a:t>
            </a:r>
            <a:r>
              <a:rPr lang="en-US"/>
              <a:t>” Challenge.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ectures">
  <a:themeElements>
    <a:clrScheme name="Lectures 3">
      <a:dk1>
        <a:srgbClr val="000000"/>
      </a:dk1>
      <a:lt1>
        <a:srgbClr val="FFFFCC"/>
      </a:lt1>
      <a:dk2>
        <a:srgbClr val="808000"/>
      </a:dk2>
      <a:lt2>
        <a:srgbClr val="666633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Lecture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17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17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Lectur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s 8">
        <a:dk1>
          <a:srgbClr val="000000"/>
        </a:dk1>
        <a:lt1>
          <a:srgbClr val="FFFFCC"/>
        </a:lt1>
        <a:dk2>
          <a:srgbClr val="990033"/>
        </a:dk2>
        <a:lt2>
          <a:srgbClr val="FFFF66"/>
        </a:lt2>
        <a:accent1>
          <a:srgbClr val="FF9900"/>
        </a:accent1>
        <a:accent2>
          <a:srgbClr val="00FFFF"/>
        </a:accent2>
        <a:accent3>
          <a:srgbClr val="CAAAAD"/>
        </a:accent3>
        <a:accent4>
          <a:srgbClr val="DADAAE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C:\WINNT\Profiles\Chapman\Application Data\Microsoft\Templates\Presentation Designs\Lectures.pot</Template>
  <TotalTime>2704</TotalTime>
  <Words>4694</Words>
  <Application>Microsoft Office PowerPoint</Application>
  <PresentationFormat>On-screen Show (4:3)</PresentationFormat>
  <Paragraphs>983</Paragraphs>
  <Slides>66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67" baseType="lpstr">
      <vt:lpstr>Lectures</vt:lpstr>
      <vt:lpstr>Diffraction – Theory &amp; Data Collection</vt:lpstr>
      <vt:lpstr>X-rays</vt:lpstr>
      <vt:lpstr>Definitions.  </vt:lpstr>
      <vt:lpstr> Why X-rays?  </vt:lpstr>
      <vt:lpstr>The optimal wavelength</vt:lpstr>
      <vt:lpstr>X-rays have wavelengths close to optimal</vt:lpstr>
      <vt:lpstr>Why Diffraction? –  Crystallography in a nutshell  </vt:lpstr>
      <vt:lpstr> Atoms or Electron Density</vt:lpstr>
      <vt:lpstr> Crystallography in a nutshell  </vt:lpstr>
      <vt:lpstr>Conventional sources of radiation</vt:lpstr>
      <vt:lpstr>Synchrotrons  </vt:lpstr>
      <vt:lpstr>Preparation of X-rays</vt:lpstr>
      <vt:lpstr>Interaction of X-rays with samples</vt:lpstr>
      <vt:lpstr> Electromagnetic waves.</vt:lpstr>
      <vt:lpstr>Diffraction by Fourier Transform</vt:lpstr>
      <vt:lpstr>Interference of Scattered X-rays</vt:lpstr>
      <vt:lpstr>Interference of Scattered X-rays (2)  </vt:lpstr>
      <vt:lpstr>William &amp; Lawrence Bragg</vt:lpstr>
      <vt:lpstr>Atomic Structure Factor eqn.  </vt:lpstr>
      <vt:lpstr>Atomic Structure Factor eqn.(2)</vt:lpstr>
      <vt:lpstr>Scattering by elements of electron density</vt:lpstr>
      <vt:lpstr>Fourier Transforms (1)   </vt:lpstr>
      <vt:lpstr>Fourier Transform of a Step Function  </vt:lpstr>
      <vt:lpstr>Infinite 1-D lattice -- Lessons</vt:lpstr>
      <vt:lpstr>Fourier Series  </vt:lpstr>
      <vt:lpstr>Electron Density Equation  </vt:lpstr>
      <vt:lpstr>Structure Factor Equation  </vt:lpstr>
      <vt:lpstr>Atomic Structure Factor Equation  </vt:lpstr>
      <vt:lpstr>Lattices</vt:lpstr>
      <vt:lpstr>Crystalline Lattices</vt:lpstr>
      <vt:lpstr>Lattices   </vt:lpstr>
      <vt:lpstr>Unit Cells   </vt:lpstr>
      <vt:lpstr>Lattice Planes in 2-D  </vt:lpstr>
      <vt:lpstr>Bragg's Law (Real space) 1  </vt:lpstr>
      <vt:lpstr>Bragg's Law -- Real space 2 </vt:lpstr>
      <vt:lpstr>Bragg's Law  -- Reciprocal lattice </vt:lpstr>
      <vt:lpstr>Bragg's Law – Graphically -- Implications </vt:lpstr>
      <vt:lpstr>Bragg's Law Graphically – Ewald construction</vt:lpstr>
      <vt:lpstr>Resolution  </vt:lpstr>
      <vt:lpstr>Symmetry</vt:lpstr>
      <vt:lpstr>Data Collection &amp; Processing</vt:lpstr>
      <vt:lpstr>Diffraction Conditions </vt:lpstr>
      <vt:lpstr>No reflections? </vt:lpstr>
      <vt:lpstr>Mosaic Spread </vt:lpstr>
      <vt:lpstr>Still Photography </vt:lpstr>
      <vt:lpstr>Zones </vt:lpstr>
      <vt:lpstr>Zones - example</vt:lpstr>
      <vt:lpstr>Moving the crystal</vt:lpstr>
      <vt:lpstr>Diffraction of moving crystal</vt:lpstr>
      <vt:lpstr>Lunar or spatial overlap</vt:lpstr>
      <vt:lpstr>Avoiding Overlap</vt:lpstr>
      <vt:lpstr>Rotation or Oscillation Photography </vt:lpstr>
      <vt:lpstr>Rotate the Crystal or the Generator?</vt:lpstr>
      <vt:lpstr>Full and Partial Reflections </vt:lpstr>
      <vt:lpstr>Structure amplitudes from partials</vt:lpstr>
      <vt:lpstr>Crystal Alignment</vt:lpstr>
      <vt:lpstr>Prolonging Lifetime w/ Cryocrystallography</vt:lpstr>
      <vt:lpstr>Freezing Crystals</vt:lpstr>
      <vt:lpstr>Crystal Mounting</vt:lpstr>
      <vt:lpstr>Data Collection Instrumentation - Synchrotron</vt:lpstr>
      <vt:lpstr>Data Collection Instrumentation</vt:lpstr>
      <vt:lpstr>Detectors</vt:lpstr>
      <vt:lpstr>Data Processing - Overview</vt:lpstr>
      <vt:lpstr>Scaling - Introduction</vt:lpstr>
      <vt:lpstr>Quality of Scaling </vt:lpstr>
      <vt:lpstr>Quality of Data 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Xray Overheads</dc:title>
  <dc:creator>Michael S. Chapman</dc:creator>
  <cp:lastModifiedBy>chapman</cp:lastModifiedBy>
  <cp:revision>48</cp:revision>
  <dcterms:created xsi:type="dcterms:W3CDTF">1999-12-28T20:51:48Z</dcterms:created>
  <dcterms:modified xsi:type="dcterms:W3CDTF">2009-10-21T22:07:47Z</dcterms:modified>
</cp:coreProperties>
</file>