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42D"/>
    <a:srgbClr val="EED41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1758" y="-84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mtClean="0"/>
              <a:t>Workshop: Introduction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mtClean="0"/>
              <a:t>(c) 2009, Michael S. Chapman, OHSU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0091E49-A1C0-40AB-84AE-3D64D6EFB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mtClean="0"/>
              <a:t>Workshop: Introduction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mtClean="0"/>
              <a:t>(c) 2009, Michael S. 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9B7100C-5F34-4CF5-898A-EE3C79847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7100C-5F34-4CF5-898A-EE3C79847F8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(c) 2009, Michael S. Chapman, OHSU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Workshop: Introduction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00200"/>
            <a:ext cx="64008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77000"/>
            <a:ext cx="4343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CCB95C18-479B-449C-97E9-3791628C64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676400"/>
            <a:ext cx="71628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1" y="6477000"/>
            <a:ext cx="38973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BEDF83D0-B318-466C-8388-CBE032B60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17907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457200"/>
            <a:ext cx="52197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BC0457BB-951E-4D09-9FF8-2FD5BBB5A2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001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001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DF0528F3-9141-40FE-867D-3414369F2C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B1710680-5B02-408D-B51E-655A141097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76400"/>
            <a:ext cx="3962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962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3135313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77E41A48-B8D7-4703-8E3C-423670A3A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B7A2324B-6F30-491A-941E-F6FFAA2320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8001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Michael S. Chapman (Oregon Health &amp; Science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39BD55AB-1CB7-4420-9741-CC94B7D3F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A0A000E0-65A9-47C3-99B3-70784984BF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71800" y="6477000"/>
            <a:ext cx="3744914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D5F95B46-A534-4972-A248-812B174E33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800600"/>
            <a:ext cx="8077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2000" y="612775"/>
            <a:ext cx="8077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367338"/>
            <a:ext cx="8077200" cy="1033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954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1" y="6477000"/>
            <a:ext cx="3592512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477000"/>
            <a:ext cx="1295400" cy="228600"/>
          </a:xfrm>
        </p:spPr>
        <p:txBody>
          <a:bodyPr/>
          <a:lstStyle>
            <a:lvl1pPr>
              <a:defRPr/>
            </a:lvl1pPr>
          </a:lstStyle>
          <a:p>
            <a:fld id="{AAE4C419-C903-4B3F-BE9F-2C8686EE84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57200"/>
            <a:ext cx="807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0"/>
            <a:ext cx="8077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477000"/>
            <a:ext cx="129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1" y="6477000"/>
            <a:ext cx="35925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Michael S. Chapman (Oregon Health &amp; Science University)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77000"/>
            <a:ext cx="129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03EE0824-D9F2-42FE-96F1-19E295A199B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b.fsu.edu/~chapman/Courses/Crystallograph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hapmami@ohsu.edu" TargetMode="External"/><Relationship Id="rId2" Type="http://schemas.openxmlformats.org/officeDocument/2006/relationships/hyperlink" Target="http://xtal.ohsu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Lewis &amp; Clark Workshops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Oct-09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B95C18-479B-449C-97E9-3791628C643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10600" cy="1524000"/>
          </a:xfrm>
        </p:spPr>
        <p:txBody>
          <a:bodyPr/>
          <a:lstStyle/>
          <a:p>
            <a:r>
              <a:rPr lang="en-US" dirty="0" smtClean="0"/>
              <a:t>Crystallography: substantial part of the Biomolecular Research Endeavor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001000" cy="4724400"/>
          </a:xfrm>
        </p:spPr>
        <p:txBody>
          <a:bodyPr/>
          <a:lstStyle/>
          <a:p>
            <a:r>
              <a:rPr lang="en-US" dirty="0" smtClean="0"/>
              <a:t>Traditionally – Coat hanger:</a:t>
            </a:r>
          </a:p>
          <a:p>
            <a:pPr lvl="1"/>
            <a:r>
              <a:rPr lang="en-US" dirty="0" smtClean="0"/>
              <a:t>Frame mechanistic hypotheses</a:t>
            </a:r>
          </a:p>
          <a:p>
            <a:pPr lvl="1"/>
            <a:r>
              <a:rPr lang="en-US" dirty="0" smtClean="0"/>
              <a:t>Targets with established importance</a:t>
            </a:r>
          </a:p>
          <a:p>
            <a:r>
              <a:rPr lang="en-US" dirty="0" smtClean="0"/>
              <a:t>Rational design – hypothesis-directed</a:t>
            </a:r>
          </a:p>
          <a:p>
            <a:pPr lvl="1"/>
            <a:r>
              <a:rPr lang="en-US" dirty="0" smtClean="0"/>
              <a:t>Ligands, mutants...</a:t>
            </a:r>
          </a:p>
          <a:p>
            <a:r>
              <a:rPr lang="en-US" dirty="0" smtClean="0"/>
              <a:t>Structural genomics</a:t>
            </a:r>
          </a:p>
          <a:p>
            <a:pPr lvl="1"/>
            <a:r>
              <a:rPr lang="en-US" dirty="0" smtClean="0"/>
              <a:t>Discovery research</a:t>
            </a:r>
          </a:p>
          <a:p>
            <a:pPr lvl="1"/>
            <a:r>
              <a:rPr lang="en-US" dirty="0" smtClean="0"/>
              <a:t>Induce function through homology</a:t>
            </a:r>
          </a:p>
          <a:p>
            <a:pPr lvl="2"/>
            <a:r>
              <a:rPr lang="en-US" dirty="0" smtClean="0"/>
              <a:t>Structure more conserved than sequence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28F3-9141-40FE-867D-3414369F2C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professional crystallographer</a:t>
            </a:r>
          </a:p>
          <a:p>
            <a:r>
              <a:rPr lang="en-US" dirty="0" smtClean="0"/>
              <a:t>Preparation for the 1</a:t>
            </a:r>
            <a:r>
              <a:rPr lang="en-US" baseline="30000" dirty="0" smtClean="0"/>
              <a:t>st</a:t>
            </a:r>
            <a:r>
              <a:rPr lang="en-US" dirty="0" smtClean="0"/>
              <a:t> plunge</a:t>
            </a:r>
          </a:p>
          <a:p>
            <a:r>
              <a:rPr lang="en-US" dirty="0" smtClean="0"/>
              <a:t>Intelligent collaborator</a:t>
            </a:r>
          </a:p>
          <a:p>
            <a:r>
              <a:rPr lang="en-US" dirty="0" smtClean="0"/>
              <a:t>Critical user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28F3-9141-40FE-867D-3414369F2C8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90600" y="1676400"/>
          <a:ext cx="77724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2672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Week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Topics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Practicals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Crystallization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Lysozyme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Diffraction theory &amp; Data</a:t>
                      </a:r>
                      <a:r>
                        <a:rPr lang="en-US" sz="2000" baseline="0" dirty="0" smtClean="0"/>
                        <a:t> collection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The Phase Problem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Modeling, Refinement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dirty="0" smtClean="0"/>
                        <a:t>Accuracy</a:t>
                      </a:r>
                      <a:r>
                        <a:rPr lang="en-US" sz="2000" baseline="0" dirty="0" smtClean="0"/>
                        <a:t> &amp; Validation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Building</a:t>
                      </a:r>
                      <a:r>
                        <a:rPr lang="en-US" sz="2000" baseline="0" dirty="0" smtClean="0"/>
                        <a:t> with computer graphics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28F3-9141-40FE-867D-3414369F2C8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Oct-09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004DBF-FC0C-48C6-8B05-D92308F2A57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8001000" cy="685800"/>
          </a:xfrm>
        </p:spPr>
        <p:txBody>
          <a:bodyPr/>
          <a:lstStyle/>
          <a:p>
            <a:r>
              <a:rPr lang="en-US" sz="3600" dirty="0" smtClean="0"/>
              <a:t>Introductory Texts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0010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McPherson, A. (2003) (solid introduction)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Introduction to Macromolecular Crystallography, Wiley-</a:t>
            </a:r>
            <a:r>
              <a:rPr lang="en-US" dirty="0" err="1" smtClean="0"/>
              <a:t>Liss</a:t>
            </a:r>
            <a:r>
              <a:rPr lang="en-US" dirty="0" smtClean="0"/>
              <a:t>, Hoboken, NJ; 1st Ed., ISBN 0-471-25122-4 ($77.50)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Drenth</a:t>
            </a:r>
            <a:r>
              <a:rPr lang="en-US" dirty="0" smtClean="0"/>
              <a:t>, J. (1999) (more technical)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Principles of protein x-ray crystallography. New York, Springer, 2nd Ed., ISBN 0-387-98587-5 ($84.95)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Rhodes, G. (1993) (less technical)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Crystallography made Crystal Clear, Academic Press, ISBN 0-12-587075-2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Oct-09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Michael S. Chapman (Oregon Health &amp; Science University)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004DBF-FC0C-48C6-8B05-D92308F2A57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8001000" cy="685800"/>
          </a:xfrm>
        </p:spPr>
        <p:txBody>
          <a:bodyPr/>
          <a:lstStyle/>
          <a:p>
            <a:r>
              <a:rPr lang="en-US" dirty="0" smtClean="0"/>
              <a:t>Next level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001000" cy="5105400"/>
          </a:xfrm>
        </p:spPr>
        <p:txBody>
          <a:bodyPr/>
          <a:lstStyle/>
          <a:p>
            <a:r>
              <a:rPr lang="en-US" b="1" i="1" dirty="0" smtClean="0"/>
              <a:t>Biomolecular Crystallography</a:t>
            </a:r>
            <a:endParaRPr lang="en-US" dirty="0" smtClean="0"/>
          </a:p>
          <a:p>
            <a:pPr lvl="1"/>
            <a:r>
              <a:rPr lang="en-US" dirty="0" smtClean="0"/>
              <a:t>By Bernhard Rupp</a:t>
            </a:r>
          </a:p>
          <a:p>
            <a:pPr lvl="1"/>
            <a:r>
              <a:rPr lang="en-US" i="1" dirty="0" smtClean="0"/>
              <a:t>ISBN 978-0-8153-4081-2</a:t>
            </a:r>
            <a:endParaRPr lang="en-US" dirty="0" smtClean="0"/>
          </a:p>
          <a:p>
            <a:pPr lvl="1"/>
            <a:r>
              <a:rPr lang="en-US" dirty="0" smtClean="0"/>
              <a:t>Garland, </a:t>
            </a:r>
            <a:r>
              <a:rPr lang="en-US" i="1" dirty="0" smtClean="0"/>
              <a:t>in press October 2009; $145</a:t>
            </a:r>
          </a:p>
          <a:p>
            <a:r>
              <a:rPr lang="en-US" dirty="0" smtClean="0">
                <a:hlinkClick r:id="rId2"/>
              </a:rPr>
              <a:t>http://www.sb.fsu.edu/~chapman/Courses/Crystallography</a:t>
            </a: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Lectures to be posted on: </a:t>
            </a:r>
            <a:r>
              <a:rPr lang="en-US" dirty="0" smtClean="0">
                <a:hlinkClick r:id="rId2"/>
              </a:rPr>
              <a:t>http://xtal.ohsu.edu/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chapmami@ohsu.edu</a:t>
            </a:r>
            <a:endParaRPr lang="en-US" dirty="0" smtClean="0"/>
          </a:p>
          <a:p>
            <a:r>
              <a:rPr lang="en-US" dirty="0" smtClean="0"/>
              <a:t>(503) 494-1025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Oct-09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S. Chapman (Oregon Health &amp; Science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528F3-9141-40FE-867D-3414369F2C8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st-tubes Chapman">
  <a:themeElements>
    <a:clrScheme name="Office Theme 6">
      <a:dk1>
        <a:srgbClr val="5C1F00"/>
      </a:dk1>
      <a:lt1>
        <a:srgbClr val="FFFFCC"/>
      </a:lt1>
      <a:dk2>
        <a:srgbClr val="7E2A00"/>
      </a:dk2>
      <a:lt2>
        <a:srgbClr val="DFD293"/>
      </a:lt2>
      <a:accent1>
        <a:srgbClr val="FF6600"/>
      </a:accent1>
      <a:accent2>
        <a:srgbClr val="DF8F3F"/>
      </a:accent2>
      <a:accent3>
        <a:srgbClr val="C0ACAA"/>
      </a:accent3>
      <a:accent4>
        <a:srgbClr val="DADAAE"/>
      </a:accent4>
      <a:accent5>
        <a:srgbClr val="FFB8AA"/>
      </a:accent5>
      <a:accent6>
        <a:srgbClr val="CA8138"/>
      </a:accent6>
      <a:hlink>
        <a:srgbClr val="FFFF99"/>
      </a:hlink>
      <a:folHlink>
        <a:srgbClr val="FFCC9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EEEC2"/>
        </a:accent1>
        <a:accent2>
          <a:srgbClr val="653A01"/>
        </a:accent2>
        <a:accent3>
          <a:srgbClr val="FFFFFF"/>
        </a:accent3>
        <a:accent4>
          <a:srgbClr val="000000"/>
        </a:accent4>
        <a:accent5>
          <a:srgbClr val="FEF5DD"/>
        </a:accent5>
        <a:accent6>
          <a:srgbClr val="5B3401"/>
        </a:accent6>
        <a:hlink>
          <a:srgbClr val="009999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462300"/>
        </a:dk1>
        <a:lt1>
          <a:srgbClr val="FFFFFF"/>
        </a:lt1>
        <a:dk2>
          <a:srgbClr val="000000"/>
        </a:dk2>
        <a:lt2>
          <a:srgbClr val="808080"/>
        </a:lt2>
        <a:accent1>
          <a:srgbClr val="FFE499"/>
        </a:accent1>
        <a:accent2>
          <a:srgbClr val="FCA416"/>
        </a:accent2>
        <a:accent3>
          <a:srgbClr val="FFFFFF"/>
        </a:accent3>
        <a:accent4>
          <a:srgbClr val="3A1C00"/>
        </a:accent4>
        <a:accent5>
          <a:srgbClr val="FFEFCA"/>
        </a:accent5>
        <a:accent6>
          <a:srgbClr val="E49413"/>
        </a:accent6>
        <a:hlink>
          <a:srgbClr val="66330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422100"/>
        </a:dk1>
        <a:lt1>
          <a:srgbClr val="FFFFCC"/>
        </a:lt1>
        <a:dk2>
          <a:srgbClr val="000000"/>
        </a:dk2>
        <a:lt2>
          <a:srgbClr val="969696"/>
        </a:lt2>
        <a:accent1>
          <a:srgbClr val="FFFFCC"/>
        </a:accent1>
        <a:accent2>
          <a:srgbClr val="E7B96F"/>
        </a:accent2>
        <a:accent3>
          <a:srgbClr val="FFFFE2"/>
        </a:accent3>
        <a:accent4>
          <a:srgbClr val="371B00"/>
        </a:accent4>
        <a:accent5>
          <a:srgbClr val="FFFFE2"/>
        </a:accent5>
        <a:accent6>
          <a:srgbClr val="D1A764"/>
        </a:accent6>
        <a:hlink>
          <a:srgbClr val="0066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5C1F00"/>
        </a:dk1>
        <a:lt1>
          <a:srgbClr val="FFFFCC"/>
        </a:lt1>
        <a:dk2>
          <a:srgbClr val="7E2A00"/>
        </a:dk2>
        <a:lt2>
          <a:srgbClr val="DFD293"/>
        </a:lt2>
        <a:accent1>
          <a:srgbClr val="FF6600"/>
        </a:accent1>
        <a:accent2>
          <a:srgbClr val="DF8F3F"/>
        </a:accent2>
        <a:accent3>
          <a:srgbClr val="C0ACAA"/>
        </a:accent3>
        <a:accent4>
          <a:srgbClr val="DADAAE"/>
        </a:accent4>
        <a:accent5>
          <a:srgbClr val="FFB8AA"/>
        </a:accent5>
        <a:accent6>
          <a:srgbClr val="CA8138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5A58"/>
        </a:dk1>
        <a:lt1>
          <a:srgbClr val="FFE8A9"/>
        </a:lt1>
        <a:dk2>
          <a:srgbClr val="CC9900"/>
        </a:dk2>
        <a:lt2>
          <a:srgbClr val="FFFF99"/>
        </a:lt2>
        <a:accent1>
          <a:srgbClr val="E0A04A"/>
        </a:accent1>
        <a:accent2>
          <a:srgbClr val="9478BC"/>
        </a:accent2>
        <a:accent3>
          <a:srgbClr val="E2CAAA"/>
        </a:accent3>
        <a:accent4>
          <a:srgbClr val="DAC690"/>
        </a:accent4>
        <a:accent5>
          <a:srgbClr val="EDCDB1"/>
        </a:accent5>
        <a:accent6>
          <a:srgbClr val="866CAA"/>
        </a:accent6>
        <a:hlink>
          <a:srgbClr val="EFE2BD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E0DFDA"/>
        </a:lt1>
        <a:dk2>
          <a:srgbClr val="B6B6AE"/>
        </a:dk2>
        <a:lt2>
          <a:srgbClr val="FFFFCC"/>
        </a:lt2>
        <a:accent1>
          <a:srgbClr val="DF9C5F"/>
        </a:accent1>
        <a:accent2>
          <a:srgbClr val="CCCC00"/>
        </a:accent2>
        <a:accent3>
          <a:srgbClr val="D7D7D3"/>
        </a:accent3>
        <a:accent4>
          <a:srgbClr val="BFBEBA"/>
        </a:accent4>
        <a:accent5>
          <a:srgbClr val="ECCBB6"/>
        </a:accent5>
        <a:accent6>
          <a:srgbClr val="B9B900"/>
        </a:accent6>
        <a:hlink>
          <a:srgbClr val="FFFFCC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777777"/>
        </a:dk1>
        <a:lt1>
          <a:srgbClr val="FFFFCC"/>
        </a:lt1>
        <a:dk2>
          <a:srgbClr val="A1A496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CDCFC9"/>
        </a:accent3>
        <a:accent4>
          <a:srgbClr val="DADAAE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2D2015"/>
        </a:dk1>
        <a:lt1>
          <a:srgbClr val="FFEE99"/>
        </a:lt1>
        <a:dk2>
          <a:srgbClr val="523E26"/>
        </a:dk2>
        <a:lt2>
          <a:srgbClr val="DFC08D"/>
        </a:lt2>
        <a:accent1>
          <a:srgbClr val="A0815C"/>
        </a:accent1>
        <a:accent2>
          <a:srgbClr val="8F5F2F"/>
        </a:accent2>
        <a:accent3>
          <a:srgbClr val="B3AFAC"/>
        </a:accent3>
        <a:accent4>
          <a:srgbClr val="DACB82"/>
        </a:accent4>
        <a:accent5>
          <a:srgbClr val="CDC1B5"/>
        </a:accent5>
        <a:accent6>
          <a:srgbClr val="81552A"/>
        </a:accent6>
        <a:hlink>
          <a:srgbClr val="CCB400"/>
        </a:hlink>
        <a:folHlink>
          <a:srgbClr val="E2DAB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422100"/>
        </a:dk1>
        <a:lt1>
          <a:srgbClr val="FFEC99"/>
        </a:lt1>
        <a:dk2>
          <a:srgbClr val="000000"/>
        </a:dk2>
        <a:lt2>
          <a:srgbClr val="777777"/>
        </a:lt2>
        <a:accent1>
          <a:srgbClr val="FEECCC"/>
        </a:accent1>
        <a:accent2>
          <a:srgbClr val="FFCC00"/>
        </a:accent2>
        <a:accent3>
          <a:srgbClr val="FFF4CA"/>
        </a:accent3>
        <a:accent4>
          <a:srgbClr val="371B00"/>
        </a:accent4>
        <a:accent5>
          <a:srgbClr val="FEF4E2"/>
        </a:accent5>
        <a:accent6>
          <a:srgbClr val="E7B900"/>
        </a:accent6>
        <a:hlink>
          <a:srgbClr val="FE6E0C"/>
        </a:hlink>
        <a:folHlink>
          <a:srgbClr val="B46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336699"/>
        </a:dk1>
        <a:lt1>
          <a:srgbClr val="FFFFCC"/>
        </a:lt1>
        <a:dk2>
          <a:srgbClr val="000000"/>
        </a:dk2>
        <a:lt2>
          <a:srgbClr val="F3F1E1"/>
        </a:lt2>
        <a:accent1>
          <a:srgbClr val="FF6600"/>
        </a:accent1>
        <a:accent2>
          <a:srgbClr val="865B26"/>
        </a:accent2>
        <a:accent3>
          <a:srgbClr val="AAAAAA"/>
        </a:accent3>
        <a:accent4>
          <a:srgbClr val="DADAAE"/>
        </a:accent4>
        <a:accent5>
          <a:srgbClr val="FFB8AA"/>
        </a:accent5>
        <a:accent6>
          <a:srgbClr val="795221"/>
        </a:accent6>
        <a:hlink>
          <a:srgbClr val="FFCC00"/>
        </a:hlink>
        <a:folHlink>
          <a:srgbClr val="FFFA9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3E3E5C"/>
        </a:dk1>
        <a:lt1>
          <a:srgbClr val="FBEAD3"/>
        </a:lt1>
        <a:dk2>
          <a:srgbClr val="FFCC00"/>
        </a:dk2>
        <a:lt2>
          <a:srgbClr val="FFFFFF"/>
        </a:lt2>
        <a:accent1>
          <a:srgbClr val="A16233"/>
        </a:accent1>
        <a:accent2>
          <a:srgbClr val="CC9900"/>
        </a:accent2>
        <a:accent3>
          <a:srgbClr val="FFE2AA"/>
        </a:accent3>
        <a:accent4>
          <a:srgbClr val="D6C8B4"/>
        </a:accent4>
        <a:accent5>
          <a:srgbClr val="CDB7AD"/>
        </a:accent5>
        <a:accent6>
          <a:srgbClr val="B98A00"/>
        </a:accent6>
        <a:hlink>
          <a:srgbClr val="FDD30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Test-tubes Chapman</Template>
  <TotalTime>160</TotalTime>
  <Words>320</Words>
  <Application>Microsoft Office PowerPoint</Application>
  <PresentationFormat>On-screen Show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Test-tubes Chapman</vt:lpstr>
      <vt:lpstr>Introduction</vt:lpstr>
      <vt:lpstr>Crystallography: substantial part of the Biomolecular Research Endeavor</vt:lpstr>
      <vt:lpstr>Workshop goals</vt:lpstr>
      <vt:lpstr>Agenda</vt:lpstr>
      <vt:lpstr>Introductory Texts</vt:lpstr>
      <vt:lpstr>Next level</vt:lpstr>
      <vt:lpstr>Contact information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chapman</dc:creator>
  <cp:lastModifiedBy>chapman</cp:lastModifiedBy>
  <cp:revision>5</cp:revision>
  <cp:lastPrinted>1601-01-01T00:00:00Z</cp:lastPrinted>
  <dcterms:created xsi:type="dcterms:W3CDTF">2009-10-06T02:00:51Z</dcterms:created>
  <dcterms:modified xsi:type="dcterms:W3CDTF">2009-10-06T19:12:08Z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TC010721391033</vt:lpwstr>
  </property>
</Properties>
</file>