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60"/>
  </p:notesMasterIdLst>
  <p:handoutMasterIdLst>
    <p:handoutMasterId r:id="rId61"/>
  </p:handoutMasterIdLst>
  <p:sldIdLst>
    <p:sldId id="256" r:id="rId2"/>
    <p:sldId id="268" r:id="rId3"/>
    <p:sldId id="257" r:id="rId4"/>
    <p:sldId id="259" r:id="rId5"/>
    <p:sldId id="260" r:id="rId6"/>
    <p:sldId id="267" r:id="rId7"/>
    <p:sldId id="269" r:id="rId8"/>
    <p:sldId id="270" r:id="rId9"/>
    <p:sldId id="271" r:id="rId10"/>
    <p:sldId id="272" r:id="rId11"/>
    <p:sldId id="276" r:id="rId12"/>
    <p:sldId id="282" r:id="rId13"/>
    <p:sldId id="283" r:id="rId14"/>
    <p:sldId id="284" r:id="rId15"/>
    <p:sldId id="285" r:id="rId16"/>
    <p:sldId id="286" r:id="rId17"/>
    <p:sldId id="288" r:id="rId18"/>
    <p:sldId id="289" r:id="rId19"/>
    <p:sldId id="290" r:id="rId20"/>
    <p:sldId id="291" r:id="rId21"/>
    <p:sldId id="293" r:id="rId22"/>
    <p:sldId id="294" r:id="rId23"/>
    <p:sldId id="295" r:id="rId24"/>
    <p:sldId id="296" r:id="rId25"/>
    <p:sldId id="297" r:id="rId26"/>
    <p:sldId id="299" r:id="rId27"/>
    <p:sldId id="300" r:id="rId28"/>
    <p:sldId id="301" r:id="rId29"/>
    <p:sldId id="302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4" r:id="rId40"/>
    <p:sldId id="315" r:id="rId41"/>
    <p:sldId id="317" r:id="rId42"/>
    <p:sldId id="318" r:id="rId43"/>
    <p:sldId id="319" r:id="rId44"/>
    <p:sldId id="320" r:id="rId45"/>
    <p:sldId id="322" r:id="rId46"/>
    <p:sldId id="323" r:id="rId47"/>
    <p:sldId id="324" r:id="rId48"/>
    <p:sldId id="325" r:id="rId49"/>
    <p:sldId id="327" r:id="rId50"/>
    <p:sldId id="328" r:id="rId51"/>
    <p:sldId id="329" r:id="rId52"/>
    <p:sldId id="330" r:id="rId53"/>
    <p:sldId id="331" r:id="rId54"/>
    <p:sldId id="334" r:id="rId55"/>
    <p:sldId id="335" r:id="rId56"/>
    <p:sldId id="336" r:id="rId57"/>
    <p:sldId id="339" r:id="rId58"/>
    <p:sldId id="340" r:id="rId59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8000"/>
    <a:srgbClr val="FF0000"/>
    <a:srgbClr val="FFFF00"/>
    <a:srgbClr val="CC0099"/>
    <a:srgbClr val="FF99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5" autoAdjust="0"/>
    <p:restoredTop sz="86364" autoAdjust="0"/>
  </p:normalViewPr>
  <p:slideViewPr>
    <p:cSldViewPr>
      <p:cViewPr>
        <p:scale>
          <a:sx n="70" d="100"/>
          <a:sy n="70" d="100"/>
        </p:scale>
        <p:origin x="-346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90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r>
              <a:rPr lang="en-US" smtClean="0"/>
              <a:t>Macromolecular Crystallography: Models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r>
              <a:rPr lang="en-US" smtClean="0"/>
              <a:t>11/6/2009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08800"/>
            <a:ext cx="41609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r>
              <a:rPr lang="en-US"/>
              <a:t>(c) Michael S. Chapman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08800"/>
            <a:ext cx="4160936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698CB719-6FD8-425B-80F6-DFAAC0FED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r>
              <a:rPr lang="en-US" smtClean="0"/>
              <a:t>Macromolecular Crystallography: Models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265" y="0"/>
            <a:ext cx="4160936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r>
              <a:rPr lang="en-US" smtClean="0"/>
              <a:t>11/6/2009</a:t>
            </a:r>
            <a:endParaRPr lang="en-US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59100" y="568325"/>
            <a:ext cx="3684588" cy="27638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60488" y="3495524"/>
            <a:ext cx="8480227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08800"/>
            <a:ext cx="41609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r>
              <a:rPr lang="en-US"/>
              <a:t>(c) Michael S. Chapman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265" y="6908800"/>
            <a:ext cx="4160936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94447209-1D48-42EB-9DD5-710615E37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Macromolecular Crystallography: Models</a:t>
            </a:r>
            <a:endParaRPr lang="en-US" smtClean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11/6/2009</a:t>
            </a:r>
            <a:endParaRPr lang="en-US" smtClean="0"/>
          </a:p>
        </p:txBody>
      </p:sp>
      <p:sp>
        <p:nvSpPr>
          <p:cNvPr id="1105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(c) Michael S. Chapman</a:t>
            </a:r>
          </a:p>
        </p:txBody>
      </p:sp>
      <p:sp>
        <p:nvSpPr>
          <p:cNvPr id="1105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6925D0-5AE1-4893-90B6-DEDA259039C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1059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Macromolecular Crystallography: Models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11/6/2009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Michael S. Chapman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4447209-1D48-42EB-9DD5-710615E3717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53200"/>
            <a:ext cx="1219200" cy="1524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11/6/2009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7400" y="6553200"/>
            <a:ext cx="5029200" cy="1524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Michael S. Chapman (Oregon Health &amp; Science University)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67600" y="6553200"/>
            <a:ext cx="990600" cy="1524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BB409-1A77-460B-B8DC-5BF5EBBF5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11/6/2009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Michael S. Chapman (Oregon Health &amp; Science University)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928E0-EE7F-45E7-9439-F0F769580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2860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7056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11/6/2009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Michael S. Chapman (Oregon Health &amp; Science University)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0CB1A-83AA-446F-A90E-31D336C27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53200"/>
            <a:ext cx="1295400" cy="1524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11/6/2009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7400" y="6553200"/>
            <a:ext cx="5029200" cy="1524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Michael S. Chapman (Oregon Health &amp; Science University)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553200"/>
            <a:ext cx="1219200" cy="1524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15968-A141-40C0-892F-7D3D8B618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53200"/>
            <a:ext cx="1219200" cy="1524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11/6/2009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553200"/>
            <a:ext cx="5181600" cy="1524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Michael S. Chapman (Oregon Health &amp; Science University)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67600" y="6553200"/>
            <a:ext cx="990600" cy="1524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6A47B-D065-4058-A855-EADCB2D55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685800"/>
            <a:ext cx="43434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3434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53200"/>
            <a:ext cx="1219200" cy="1524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11/6/2009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81200" y="6553200"/>
            <a:ext cx="5181600" cy="1524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Michael S. Chapman (Oregon Health &amp; Science University)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43800" y="6553200"/>
            <a:ext cx="914400" cy="1524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97BF2-ECC6-4F25-A76E-577CD00B0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53200"/>
            <a:ext cx="1219200" cy="1524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11/6/2009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81200" y="6553200"/>
            <a:ext cx="5181600" cy="1524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Michael S. Chapman (Oregon Health &amp; Science University)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00" y="6553200"/>
            <a:ext cx="838200" cy="1524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FAE43-4BCB-4ECD-AF6C-09ED51266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53200"/>
            <a:ext cx="1219200" cy="1524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11/6/2009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553200"/>
            <a:ext cx="5181600" cy="1524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Michael S. Chapman (Oregon Health &amp; Science University)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43800" y="6553200"/>
            <a:ext cx="914400" cy="1524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99C02-79DB-41C7-BAF1-2C7C1CDD3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53200"/>
            <a:ext cx="1295400" cy="1524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11/6/2009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7400" y="6553200"/>
            <a:ext cx="5029200" cy="1524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Michael S. Chapman (Oregon Health &amp; Science University)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00" y="6553200"/>
            <a:ext cx="838200" cy="1524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412B8-922F-418F-B7FD-C6E3C30D2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53200"/>
            <a:ext cx="1219200" cy="1524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11/6/2009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81200" y="6553200"/>
            <a:ext cx="5638800" cy="1524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Michael S. Chapman (Oregon Health &amp; Science University)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72400" y="6553200"/>
            <a:ext cx="685800" cy="1524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9069F-362D-4E74-AFDF-3DE826B86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53200"/>
            <a:ext cx="1219200" cy="1524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11/6/2009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81200" y="6553200"/>
            <a:ext cx="5486400" cy="1524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Michael S. Chapman (Oregon Health &amp; Science University)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43800" y="6553200"/>
            <a:ext cx="914400" cy="1524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65CB4-AD85-415F-B27D-152C50320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685800"/>
            <a:ext cx="8839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11/6/2009</a:t>
            </a: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553200"/>
            <a:ext cx="3810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Michael S. Chapman (Oregon Health &amp; Science University)</a:t>
            </a: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E3BAD40-D7CE-43C8-A269-33D525754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rvic.york.ac.uk/~cowtan/fourier/fourier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audio" Target="../media/audio1.wav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Models – Refinement &amp; Validation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Lewis &amp; Clark Workshop</a:t>
            </a:r>
            <a:br>
              <a:rPr lang="en-US" smtClean="0"/>
            </a:br>
            <a:r>
              <a:rPr lang="en-US" smtClean="0"/>
              <a:t>Macromolecular Crystallography</a:t>
            </a:r>
            <a:br>
              <a:rPr lang="en-US" smtClean="0"/>
            </a:br>
            <a:r>
              <a:rPr lang="en-US" smtClean="0"/>
              <a:t>© Michael S. Chapman</a:t>
            </a:r>
          </a:p>
        </p:txBody>
      </p:sp>
      <p:sp>
        <p:nvSpPr>
          <p:cNvPr id="307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11/6/2009</a:t>
            </a:r>
            <a:endParaRPr lang="en-US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Michael S. Chapman (Oregon Health &amp; Science University)</a:t>
            </a:r>
            <a:endParaRPr lang="en-US" dirty="0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FA0A35-1F57-4AEE-BDE7-43503EB2714C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S. Chapman (Oregon Health &amp; Science University)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53AC-391D-450B-9431-520E2CE59469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r>
              <a:rPr lang="en-US" sz="3600" dirty="0"/>
              <a:t>Objective </a:t>
            </a:r>
            <a:r>
              <a:rPr lang="en-US" sz="3600" dirty="0" smtClean="0"/>
              <a:t>Functional Form</a:t>
            </a:r>
            <a:endParaRPr lang="en-US" sz="36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5791200"/>
          </a:xfrm>
        </p:spPr>
        <p:txBody>
          <a:bodyPr/>
          <a:lstStyle/>
          <a:p>
            <a:r>
              <a:rPr lang="en-US" dirty="0"/>
              <a:t>Minimizing </a:t>
            </a:r>
            <a:r>
              <a:rPr lang="en-US" dirty="0" smtClean="0"/>
              <a:t>error - Least-squares</a:t>
            </a:r>
            <a:r>
              <a:rPr lang="en-US" dirty="0"/>
              <a:t>: </a:t>
            </a:r>
            <a:r>
              <a:rPr lang="en-US" dirty="0">
                <a:latin typeface="Symbol" pitchFamily="18" charset="2"/>
              </a:rPr>
              <a:t>S</a:t>
            </a:r>
            <a:r>
              <a:rPr lang="en-US" dirty="0"/>
              <a:t>(x</a:t>
            </a:r>
            <a:r>
              <a:rPr lang="en-US" sz="2900" baseline="-25000" dirty="0"/>
              <a:t>o</a:t>
            </a:r>
            <a:r>
              <a:rPr lang="en-US" dirty="0"/>
              <a:t> – </a:t>
            </a:r>
            <a:r>
              <a:rPr lang="en-US" dirty="0" err="1"/>
              <a:t>x</a:t>
            </a:r>
            <a:r>
              <a:rPr lang="en-US" sz="2900" baseline="-25000" dirty="0" err="1"/>
              <a:t>c</a:t>
            </a:r>
            <a:r>
              <a:rPr lang="en-US" dirty="0"/>
              <a:t>)</a:t>
            </a:r>
            <a:r>
              <a:rPr lang="en-US" sz="2900" baseline="30000" dirty="0"/>
              <a:t>2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Solution of minimal error</a:t>
            </a:r>
          </a:p>
          <a:p>
            <a:pPr lvl="1"/>
            <a:r>
              <a:rPr lang="en-US" dirty="0" smtClean="0"/>
              <a:t>E</a:t>
            </a:r>
            <a:r>
              <a:rPr lang="en-US" dirty="0" smtClean="0"/>
              <a:t>rrors assumed Gaussian </a:t>
            </a:r>
            <a:r>
              <a:rPr lang="en-US" dirty="0"/>
              <a:t>&amp; Independent</a:t>
            </a:r>
          </a:p>
          <a:p>
            <a:pPr lvl="1"/>
            <a:r>
              <a:rPr lang="en-US" dirty="0" smtClean="0"/>
              <a:t>Simpler</a:t>
            </a:r>
          </a:p>
          <a:p>
            <a:pPr lvl="1"/>
            <a:r>
              <a:rPr lang="en-US" dirty="0" smtClean="0"/>
              <a:t>Programs: X-</a:t>
            </a:r>
            <a:r>
              <a:rPr lang="en-US" dirty="0" err="1" smtClean="0"/>
              <a:t>Plor</a:t>
            </a:r>
            <a:r>
              <a:rPr lang="en-US" dirty="0" smtClean="0"/>
              <a:t>; TNT; </a:t>
            </a:r>
            <a:r>
              <a:rPr lang="en-US" dirty="0" err="1" smtClean="0"/>
              <a:t>ShellX</a:t>
            </a:r>
            <a:endParaRPr lang="en-US" dirty="0"/>
          </a:p>
          <a:p>
            <a:r>
              <a:rPr lang="en-US" dirty="0"/>
              <a:t>Maximum </a:t>
            </a:r>
            <a:r>
              <a:rPr lang="en-US" dirty="0" smtClean="0"/>
              <a:t>Likelihood is better:</a:t>
            </a:r>
            <a:endParaRPr lang="en-US" dirty="0"/>
          </a:p>
          <a:p>
            <a:pPr lvl="1"/>
            <a:r>
              <a:rPr lang="en-US" dirty="0" smtClean="0"/>
              <a:t>Most </a:t>
            </a:r>
            <a:r>
              <a:rPr lang="en-US" dirty="0"/>
              <a:t>likely </a:t>
            </a:r>
            <a:r>
              <a:rPr lang="en-US" dirty="0" smtClean="0"/>
              <a:t>to be consistent w/ data</a:t>
            </a:r>
          </a:p>
          <a:p>
            <a:pPr lvl="1"/>
            <a:r>
              <a:rPr lang="en-US" dirty="0" smtClean="0"/>
              <a:t>Probabilistic estimates for all errors</a:t>
            </a:r>
          </a:p>
          <a:p>
            <a:pPr lvl="1"/>
            <a:r>
              <a:rPr lang="en-US" dirty="0" smtClean="0"/>
              <a:t>Bayesian statistics / Newer / Complex</a:t>
            </a:r>
          </a:p>
          <a:p>
            <a:pPr lvl="1"/>
            <a:r>
              <a:rPr lang="en-US" dirty="0" smtClean="0"/>
              <a:t>Programs: </a:t>
            </a:r>
            <a:r>
              <a:rPr lang="en-US" dirty="0" err="1" smtClean="0"/>
              <a:t>Phenix</a:t>
            </a:r>
            <a:r>
              <a:rPr lang="en-US" dirty="0" smtClean="0"/>
              <a:t>; </a:t>
            </a:r>
            <a:r>
              <a:rPr lang="en-US" dirty="0" err="1" smtClean="0"/>
              <a:t>Refmac</a:t>
            </a:r>
            <a:endParaRPr lang="en-US" dirty="0" smtClean="0"/>
          </a:p>
          <a:p>
            <a:pPr lvl="1"/>
            <a:r>
              <a:rPr lang="en-US" dirty="0" smtClean="0"/>
              <a:t>Advantage: Over-fitting reduced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S. Chapman (Oregon Health &amp; Science University)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0098-05AD-44C0-B605-89FCE7420559}" type="slidenum">
              <a:rPr lang="en-US"/>
              <a:pPr/>
              <a:t>11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r>
              <a:rPr lang="en-US" sz="3600" dirty="0" smtClean="0"/>
              <a:t>Over-fitting</a:t>
            </a:r>
            <a:endParaRPr lang="en-US" sz="36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5715000"/>
          </a:xfrm>
        </p:spPr>
        <p:txBody>
          <a:bodyPr/>
          <a:lstStyle/>
          <a:p>
            <a:r>
              <a:rPr lang="en-US" dirty="0" smtClean="0"/>
              <a:t>Fit is too good</a:t>
            </a:r>
          </a:p>
          <a:p>
            <a:pPr lvl="1"/>
            <a:r>
              <a:rPr lang="en-US" dirty="0" smtClean="0"/>
              <a:t>Expected discrepancies:</a:t>
            </a:r>
          </a:p>
          <a:p>
            <a:pPr lvl="2"/>
            <a:r>
              <a:rPr lang="en-US" dirty="0" smtClean="0"/>
              <a:t>Random errors in data</a:t>
            </a:r>
          </a:p>
          <a:p>
            <a:pPr lvl="2"/>
            <a:r>
              <a:rPr lang="en-US" dirty="0" smtClean="0"/>
              <a:t>Missing elements of model – solvent; disorder etc..</a:t>
            </a:r>
          </a:p>
          <a:p>
            <a:r>
              <a:rPr lang="en-US" dirty="0" smtClean="0"/>
              <a:t>Over-fitting when refinement works too well</a:t>
            </a:r>
          </a:p>
          <a:p>
            <a:pPr lvl="1"/>
            <a:r>
              <a:rPr lang="en-US" dirty="0" smtClean="0"/>
              <a:t>Model compensates for errors / deficiencies</a:t>
            </a:r>
          </a:p>
          <a:p>
            <a:r>
              <a:rPr lang="en-US" dirty="0" smtClean="0"/>
              <a:t>Facilitated by global </a:t>
            </a:r>
            <a:r>
              <a:rPr lang="en-US" dirty="0"/>
              <a:t>nature of refinement</a:t>
            </a:r>
          </a:p>
          <a:p>
            <a:pPr lvl="1"/>
            <a:r>
              <a:rPr lang="en-US" dirty="0"/>
              <a:t>Each |F| </a:t>
            </a:r>
            <a:r>
              <a:rPr lang="en-US" dirty="0" smtClean="0"/>
              <a:t>depends on every </a:t>
            </a:r>
            <a:r>
              <a:rPr lang="en-US" dirty="0"/>
              <a:t>atom</a:t>
            </a:r>
          </a:p>
          <a:p>
            <a:pPr lvl="1"/>
            <a:r>
              <a:rPr lang="en-US" dirty="0"/>
              <a:t>Error (or omission) of atoms in one </a:t>
            </a:r>
            <a:r>
              <a:rPr lang="en-US" dirty="0" smtClean="0"/>
              <a:t>region compensated </a:t>
            </a:r>
            <a:r>
              <a:rPr lang="en-US" dirty="0"/>
              <a:t>by adjustments of other atoms</a:t>
            </a:r>
          </a:p>
          <a:p>
            <a:pPr lvl="1"/>
            <a:r>
              <a:rPr lang="en-US" dirty="0" smtClean="0"/>
              <a:t>“Restoring” </a:t>
            </a:r>
            <a:r>
              <a:rPr lang="en-US" dirty="0"/>
              <a:t>good fit between |</a:t>
            </a:r>
            <a:r>
              <a:rPr lang="en-US" dirty="0" err="1"/>
              <a:t>F</a:t>
            </a:r>
            <a:r>
              <a:rPr lang="en-US" sz="2900" baseline="-25000" dirty="0" err="1"/>
              <a:t>o</a:t>
            </a:r>
            <a:r>
              <a:rPr lang="en-US" dirty="0"/>
              <a:t>| &amp; |</a:t>
            </a:r>
            <a:r>
              <a:rPr lang="en-US" dirty="0" err="1"/>
              <a:t>F</a:t>
            </a:r>
            <a:r>
              <a:rPr lang="en-US" sz="2900" baseline="-25000" dirty="0" err="1"/>
              <a:t>c</a:t>
            </a:r>
            <a:r>
              <a:rPr lang="en-US" dirty="0" smtClean="0"/>
              <a:t>|</a:t>
            </a:r>
          </a:p>
          <a:p>
            <a:r>
              <a:rPr lang="en-US" dirty="0" smtClean="0"/>
              <a:t>Monitored by cross-validation – R</a:t>
            </a:r>
            <a:r>
              <a:rPr lang="en-US" baseline="30000" dirty="0" smtClean="0"/>
              <a:t>free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uiExpand="1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S. Chapman (Oregon Health &amp; Science University)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411C-F046-4162-88FC-425557A8DEB1}" type="slidenum">
              <a:rPr lang="en-US"/>
              <a:pPr/>
              <a:t>12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r>
              <a:rPr lang="en-US" sz="3600" dirty="0" smtClean="0"/>
              <a:t>Need </a:t>
            </a:r>
            <a:r>
              <a:rPr lang="en-US" sz="3600" dirty="0"/>
              <a:t>for </a:t>
            </a:r>
            <a:r>
              <a:rPr lang="en-US" sz="3600" dirty="0" smtClean="0"/>
              <a:t>Stereochemical Restraints/Constraints</a:t>
            </a:r>
            <a:endParaRPr lang="en-US" sz="36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763000" cy="5334000"/>
          </a:xfrm>
        </p:spPr>
        <p:txBody>
          <a:bodyPr/>
          <a:lstStyle/>
          <a:p>
            <a:r>
              <a:rPr lang="en-US" dirty="0"/>
              <a:t>Diffraction experiments yield insufficient data to refine unrestrained individual atoms</a:t>
            </a:r>
          </a:p>
          <a:p>
            <a:r>
              <a:rPr lang="en-US" dirty="0"/>
              <a:t>How many data points?</a:t>
            </a:r>
          </a:p>
          <a:p>
            <a:pPr lvl="1"/>
            <a:r>
              <a:rPr lang="en-US" dirty="0"/>
              <a:t>Assume (35Å)³ cell at 2.7Å resolution</a:t>
            </a:r>
          </a:p>
          <a:p>
            <a:pPr lvl="1"/>
            <a:r>
              <a:rPr lang="en-US" dirty="0"/>
              <a:t>10,300 </a:t>
            </a:r>
            <a:r>
              <a:rPr lang="en-US" dirty="0" smtClean="0"/>
              <a:t>reflections</a:t>
            </a:r>
            <a:endParaRPr lang="en-US" dirty="0"/>
          </a:p>
          <a:p>
            <a:r>
              <a:rPr lang="en-US" dirty="0"/>
              <a:t>Atomic parameters</a:t>
            </a:r>
          </a:p>
          <a:p>
            <a:pPr lvl="1"/>
            <a:r>
              <a:rPr lang="en-US" dirty="0"/>
              <a:t>3,000 atoms x {</a:t>
            </a:r>
            <a:r>
              <a:rPr lang="en-US" dirty="0" err="1"/>
              <a:t>x,y,z,B</a:t>
            </a:r>
            <a:r>
              <a:rPr lang="en-US" dirty="0"/>
              <a:t>} = 12,000 parameters</a:t>
            </a:r>
          </a:p>
          <a:p>
            <a:r>
              <a:rPr lang="en-US" dirty="0"/>
              <a:t>Under-determined – no unique answer</a:t>
            </a:r>
          </a:p>
          <a:p>
            <a:r>
              <a:rPr lang="en-US" dirty="0"/>
              <a:t>Perfect data – </a:t>
            </a:r>
            <a:r>
              <a:rPr lang="en-US" dirty="0" smtClean="0"/>
              <a:t>data pts &gt;= # parameters</a:t>
            </a:r>
            <a:endParaRPr lang="en-US" dirty="0"/>
          </a:p>
          <a:p>
            <a:r>
              <a:rPr lang="en-US" dirty="0"/>
              <a:t>Reality – would need </a:t>
            </a:r>
            <a:r>
              <a:rPr lang="en-US" dirty="0" err="1"/>
              <a:t>Data:parameter</a:t>
            </a:r>
            <a:r>
              <a:rPr lang="en-US" dirty="0"/>
              <a:t> ratio &gt; 6:1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11/6/2009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S. Chapman (Oregon Health &amp; Science University)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80AA-256D-466A-8776-C0C473BCC6E4}" type="slidenum">
              <a:rPr lang="en-US"/>
              <a:pPr/>
              <a:t>13</a:t>
            </a:fld>
            <a:endParaRPr lang="en-US"/>
          </a:p>
        </p:txBody>
      </p:sp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914400"/>
          </a:xfrm>
        </p:spPr>
        <p:txBody>
          <a:bodyPr/>
          <a:lstStyle/>
          <a:p>
            <a:r>
              <a:rPr lang="en-US" dirty="0"/>
              <a:t>Restraints / Constraints improve </a:t>
            </a:r>
            <a:r>
              <a:rPr lang="en-US" dirty="0" err="1"/>
              <a:t>Data:Parameter</a:t>
            </a:r>
            <a:r>
              <a:rPr lang="en-US" dirty="0"/>
              <a:t> ratio</a:t>
            </a:r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76400"/>
            <a:ext cx="4343400" cy="4800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b="1" u="sng" dirty="0" smtClean="0"/>
              <a:t>Constraints reduce parameters</a:t>
            </a:r>
            <a:endParaRPr lang="en-US" sz="2400" b="1" u="sng" dirty="0"/>
          </a:p>
          <a:p>
            <a:r>
              <a:rPr lang="en-US" sz="2400" dirty="0"/>
              <a:t>Groups of atoms refined as rigid bodies</a:t>
            </a:r>
          </a:p>
          <a:p>
            <a:r>
              <a:rPr lang="en-US" sz="2400" dirty="0"/>
              <a:t>Reduce parameters</a:t>
            </a:r>
          </a:p>
          <a:p>
            <a:r>
              <a:rPr lang="en-US" sz="2400" dirty="0"/>
              <a:t>Example </a:t>
            </a:r>
            <a:r>
              <a:rPr lang="en-US" sz="2400" dirty="0" err="1"/>
              <a:t>Phe</a:t>
            </a:r>
            <a:r>
              <a:rPr lang="en-US" sz="2400" dirty="0"/>
              <a:t> side chain</a:t>
            </a:r>
          </a:p>
          <a:p>
            <a:pPr lvl="1"/>
            <a:r>
              <a:rPr lang="en-US" dirty="0"/>
              <a:t>Individual parameters:</a:t>
            </a:r>
          </a:p>
          <a:p>
            <a:pPr lvl="2"/>
            <a:r>
              <a:rPr lang="en-US" dirty="0"/>
              <a:t>6 + 1 atoms</a:t>
            </a:r>
          </a:p>
          <a:p>
            <a:pPr lvl="2"/>
            <a:r>
              <a:rPr lang="en-US" dirty="0"/>
              <a:t>7 x 3 positional </a:t>
            </a:r>
            <a:r>
              <a:rPr lang="en-US" dirty="0" err="1"/>
              <a:t>params</a:t>
            </a:r>
            <a:endParaRPr lang="en-US" dirty="0"/>
          </a:p>
          <a:p>
            <a:pPr lvl="1"/>
            <a:r>
              <a:rPr lang="en-US" dirty="0"/>
              <a:t>Rigid body</a:t>
            </a:r>
          </a:p>
          <a:p>
            <a:pPr lvl="2"/>
            <a:r>
              <a:rPr lang="en-US" dirty="0"/>
              <a:t>3 angles for orientation</a:t>
            </a:r>
          </a:p>
          <a:p>
            <a:pPr lvl="2"/>
            <a:r>
              <a:rPr lang="en-US" dirty="0"/>
              <a:t>3 coordinates for center</a:t>
            </a:r>
          </a:p>
        </p:txBody>
      </p:sp>
      <p:sp>
        <p:nvSpPr>
          <p:cNvPr id="28676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76400"/>
            <a:ext cx="4343400" cy="4800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b="1" u="sng" dirty="0" smtClean="0"/>
              <a:t>Restraints increase # “data points”</a:t>
            </a:r>
            <a:endParaRPr lang="en-US" sz="2400" b="1" u="sng" dirty="0"/>
          </a:p>
          <a:p>
            <a:r>
              <a:rPr lang="en-US" sz="2400" dirty="0"/>
              <a:t>Penalty for deviation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L</a:t>
            </a:r>
            <a:r>
              <a:rPr lang="en-US" baseline="-25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r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- L</a:t>
            </a:r>
            <a:r>
              <a:rPr lang="en-US" baseline="30000" dirty="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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r>
              <a:rPr lang="en-US" baseline="30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endParaRPr lang="en-US" dirty="0"/>
          </a:p>
          <a:p>
            <a:r>
              <a:rPr lang="en-US" sz="2400" dirty="0"/>
              <a:t>Like adding new datum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(|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F</a:t>
            </a:r>
            <a:r>
              <a:rPr lang="en-US" baseline="-25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o,</a:t>
            </a:r>
            <a:r>
              <a:rPr lang="en-US" b="1" u="sng" baseline="-25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h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| – |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F</a:t>
            </a:r>
            <a:r>
              <a:rPr lang="en-US" baseline="-25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c,</a:t>
            </a:r>
            <a:r>
              <a:rPr lang="en-US" b="1" u="sng" baseline="-25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h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|)</a:t>
            </a:r>
            <a:r>
              <a:rPr lang="en-US" baseline="30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endParaRPr lang="en-US" dirty="0"/>
          </a:p>
          <a:p>
            <a:r>
              <a:rPr lang="en-US" sz="2400" dirty="0"/>
              <a:t>Many – 32 in example</a:t>
            </a:r>
          </a:p>
          <a:p>
            <a:pPr lvl="1"/>
            <a:r>
              <a:rPr lang="en-US" dirty="0"/>
              <a:t>7 bond lengths</a:t>
            </a:r>
          </a:p>
          <a:p>
            <a:pPr lvl="1"/>
            <a:r>
              <a:rPr lang="en-US" dirty="0"/>
              <a:t>18 bond angles</a:t>
            </a:r>
          </a:p>
          <a:p>
            <a:pPr lvl="1"/>
            <a:r>
              <a:rPr lang="en-US" dirty="0"/>
              <a:t>6 torsion angles</a:t>
            </a:r>
          </a:p>
          <a:p>
            <a:pPr lvl="1"/>
            <a:r>
              <a:rPr lang="en-US" dirty="0"/>
              <a:t>1 planarity</a:t>
            </a:r>
          </a:p>
          <a:p>
            <a:endParaRPr lang="en-US" sz="2400" dirty="0"/>
          </a:p>
        </p:txBody>
      </p:sp>
      <p:sp>
        <p:nvSpPr>
          <p:cNvPr id="28677" name="AutoShape 1029"/>
          <p:cNvSpPr>
            <a:spLocks noChangeArrowheads="1"/>
          </p:cNvSpPr>
          <p:nvPr/>
        </p:nvSpPr>
        <p:spPr bwMode="auto">
          <a:xfrm>
            <a:off x="304800" y="762000"/>
            <a:ext cx="1295400" cy="838200"/>
          </a:xfrm>
          <a:prstGeom prst="hexagon">
            <a:avLst>
              <a:gd name="adj" fmla="val 38636"/>
              <a:gd name="vf" fmla="val 11547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Line 1030"/>
          <p:cNvSpPr>
            <a:spLocks noChangeShapeType="1"/>
          </p:cNvSpPr>
          <p:nvPr/>
        </p:nvSpPr>
        <p:spPr bwMode="auto">
          <a:xfrm>
            <a:off x="1598613" y="1157288"/>
            <a:ext cx="6127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  <p:bldP spid="28676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11/6/2009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S. Chapman (Oregon Health &amp; Science University)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FED5-C242-488F-B644-8C54C138F87F}" type="slidenum">
              <a:rPr lang="en-US"/>
              <a:pPr/>
              <a:t>14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467600" cy="1066800"/>
          </a:xfrm>
        </p:spPr>
        <p:txBody>
          <a:bodyPr/>
          <a:lstStyle/>
          <a:p>
            <a:r>
              <a:rPr lang="en-US" dirty="0"/>
              <a:t>Typical Restraints &amp; Constraints embody our </a:t>
            </a:r>
            <a:r>
              <a:rPr lang="en-US" i="1" dirty="0"/>
              <a:t>a priori</a:t>
            </a:r>
            <a:r>
              <a:rPr lang="en-US" dirty="0"/>
              <a:t> knowledge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95400"/>
            <a:ext cx="4343400" cy="5562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b="1" u="sng"/>
              <a:t>Typical Restraints</a:t>
            </a:r>
          </a:p>
          <a:p>
            <a:r>
              <a:rPr lang="en-US" sz="2400"/>
              <a:t>Covalent bond lengths</a:t>
            </a:r>
          </a:p>
          <a:p>
            <a:r>
              <a:rPr lang="en-US" sz="2400"/>
              <a:t>Bond angles</a:t>
            </a:r>
          </a:p>
          <a:p>
            <a:r>
              <a:rPr lang="en-US" sz="2400"/>
              <a:t>Fixed torsion angles</a:t>
            </a:r>
          </a:p>
          <a:p>
            <a:pPr lvl="1"/>
            <a:r>
              <a:rPr lang="en-US"/>
              <a:t>Rings</a:t>
            </a:r>
          </a:p>
          <a:p>
            <a:pPr lvl="1"/>
            <a:r>
              <a:rPr lang="en-US"/>
              <a:t>Peptide bond</a:t>
            </a:r>
          </a:p>
          <a:p>
            <a:r>
              <a:rPr lang="en-US" sz="2400"/>
              <a:t>Variable torsion angles</a:t>
            </a:r>
          </a:p>
          <a:p>
            <a:pPr lvl="1"/>
            <a:r>
              <a:rPr lang="en-US">
                <a:latin typeface="Symbol" pitchFamily="18" charset="2"/>
              </a:rPr>
              <a:t>f, y, c</a:t>
            </a:r>
            <a:r>
              <a:rPr lang="en-US"/>
              <a:t> have optima, but some variation</a:t>
            </a:r>
          </a:p>
          <a:p>
            <a:r>
              <a:rPr lang="en-US" sz="2400"/>
              <a:t>Van der Waal’s separation</a:t>
            </a:r>
          </a:p>
          <a:p>
            <a:r>
              <a:rPr lang="en-US" sz="2400"/>
              <a:t>Not usually H-bonds</a:t>
            </a:r>
          </a:p>
          <a:p>
            <a:pPr lvl="1"/>
            <a:r>
              <a:rPr lang="en-US"/>
              <a:t>Fix structure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95400"/>
            <a:ext cx="4343400" cy="5181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b="1" u="sng"/>
              <a:t>Constrained refinement</a:t>
            </a:r>
          </a:p>
          <a:p>
            <a:r>
              <a:rPr lang="en-US" sz="2400"/>
              <a:t>Fully constrained – </a:t>
            </a:r>
          </a:p>
          <a:p>
            <a:pPr lvl="1"/>
            <a:r>
              <a:rPr lang="en-US"/>
              <a:t>atomic refinement does not converge as well</a:t>
            </a:r>
          </a:p>
          <a:p>
            <a:pPr lvl="1"/>
            <a:r>
              <a:rPr lang="en-US"/>
              <a:t>Not flexible enough</a:t>
            </a:r>
          </a:p>
          <a:p>
            <a:r>
              <a:rPr lang="en-US" sz="2400"/>
              <a:t>Constraints used in</a:t>
            </a:r>
          </a:p>
          <a:p>
            <a:pPr lvl="1"/>
            <a:r>
              <a:rPr lang="en-US"/>
              <a:t>Rigid-body refinement</a:t>
            </a:r>
          </a:p>
          <a:p>
            <a:pPr lvl="2"/>
            <a:r>
              <a:rPr lang="en-US" sz="2400"/>
              <a:t>Molecular replacement</a:t>
            </a:r>
          </a:p>
          <a:p>
            <a:pPr lvl="1"/>
            <a:r>
              <a:rPr lang="en-US"/>
              <a:t>Some in “restrained” refinement</a:t>
            </a:r>
          </a:p>
          <a:p>
            <a:pPr lvl="2"/>
            <a:r>
              <a:rPr lang="en-US" sz="2400"/>
              <a:t>Chemical Sequence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  <p:bldP spid="30724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S. Chapman (Oregon Health &amp; Science University)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218F4-B99F-4E5A-B0B9-B9B04A912FBD}" type="slidenum">
              <a:rPr lang="en-US"/>
              <a:pPr/>
              <a:t>15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that Restraints can be Specified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686800" cy="5791200"/>
          </a:xfrm>
        </p:spPr>
        <p:txBody>
          <a:bodyPr/>
          <a:lstStyle/>
          <a:p>
            <a:r>
              <a:rPr lang="en-US" sz="2400" dirty="0"/>
              <a:t>Everything as distances</a:t>
            </a:r>
          </a:p>
          <a:p>
            <a:pPr lvl="1"/>
            <a:r>
              <a:rPr lang="en-US" sz="2400" dirty="0"/>
              <a:t>Simplest; weighting easiest</a:t>
            </a:r>
          </a:p>
          <a:p>
            <a:pPr lvl="1"/>
            <a:r>
              <a:rPr lang="en-US" sz="2400" dirty="0"/>
              <a:t>Not very intuitive</a:t>
            </a:r>
          </a:p>
          <a:p>
            <a:pPr lvl="1"/>
            <a:r>
              <a:rPr lang="en-US" sz="2400" dirty="0"/>
              <a:t>Program </a:t>
            </a:r>
            <a:r>
              <a:rPr lang="en-US" sz="2400" dirty="0" err="1"/>
              <a:t>Prolsq</a:t>
            </a:r>
            <a:r>
              <a:rPr lang="en-US" sz="2400" dirty="0"/>
              <a:t>, SHELLX</a:t>
            </a:r>
          </a:p>
          <a:p>
            <a:r>
              <a:rPr lang="en-US" sz="2400" dirty="0"/>
              <a:t>As the parameters we use</a:t>
            </a:r>
          </a:p>
          <a:p>
            <a:pPr lvl="1"/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S</a:t>
            </a:r>
            <a:r>
              <a:rPr lang="en-US" sz="2400" baseline="-25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r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w</a:t>
            </a:r>
            <a:r>
              <a:rPr lang="en-US" sz="2400" baseline="-25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L,r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L</a:t>
            </a:r>
            <a:r>
              <a:rPr lang="en-US" sz="2400" baseline="-25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r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- L</a:t>
            </a:r>
            <a:r>
              <a:rPr lang="en-US" sz="2400" baseline="30000" dirty="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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r>
              <a:rPr lang="en-US" sz="2400" baseline="30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+ </a:t>
            </a: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S</a:t>
            </a:r>
            <a:r>
              <a:rPr lang="en-US" sz="2400" baseline="-25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(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q</a:t>
            </a:r>
            <a:r>
              <a:rPr lang="en-US" sz="2400" baseline="-25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- 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q</a:t>
            </a:r>
            <a:r>
              <a:rPr lang="en-US" sz="2400" baseline="30000" dirty="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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r>
              <a:rPr lang="en-US" sz="2400" baseline="30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+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S</a:t>
            </a:r>
            <a:r>
              <a:rPr lang="en-US" sz="2400" baseline="-25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w</a:t>
            </a:r>
            <a:r>
              <a:rPr lang="en-US" sz="2400" baseline="-25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NB</a:t>
            </a:r>
            <a:r>
              <a:rPr lang="en-US" sz="2400" baseline="-25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,n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d</a:t>
            </a:r>
            <a:r>
              <a:rPr lang="en-US" sz="2400" baseline="-25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- d</a:t>
            </a:r>
            <a:r>
              <a:rPr lang="en-US" sz="2400" baseline="30000" dirty="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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r>
              <a:rPr lang="en-US" sz="2400" baseline="30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+ …</a:t>
            </a:r>
            <a:endParaRPr lang="en-US" sz="2400" dirty="0"/>
          </a:p>
          <a:p>
            <a:pPr lvl="1"/>
            <a:r>
              <a:rPr lang="en-US" sz="2400" dirty="0"/>
              <a:t>Program TNT</a:t>
            </a:r>
          </a:p>
          <a:p>
            <a:r>
              <a:rPr lang="en-US" sz="2400" dirty="0"/>
              <a:t>As an empirical energy function, e.g. CHARMM</a:t>
            </a:r>
          </a:p>
          <a:p>
            <a:pPr lvl="1"/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S</a:t>
            </a:r>
            <a:r>
              <a:rPr lang="en-US" sz="2400" baseline="-25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r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k</a:t>
            </a:r>
            <a:r>
              <a:rPr lang="en-US" sz="2400" baseline="-25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L,r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L</a:t>
            </a:r>
            <a:r>
              <a:rPr lang="en-US" sz="2400" baseline="-25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r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-L</a:t>
            </a:r>
            <a:r>
              <a:rPr lang="en-US" sz="2400" baseline="30000" dirty="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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r>
              <a:rPr lang="en-US" sz="2400" baseline="30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+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S</a:t>
            </a:r>
            <a:r>
              <a:rPr lang="en-US" sz="2400" baseline="-25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k</a:t>
            </a:r>
            <a:r>
              <a:rPr lang="en-US" sz="2400" baseline="-25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q</a:t>
            </a:r>
            <a:r>
              <a:rPr lang="en-US" sz="2400" baseline="-25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,s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q</a:t>
            </a:r>
            <a:r>
              <a:rPr lang="en-US" sz="2400" baseline="-25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-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q</a:t>
            </a:r>
            <a:r>
              <a:rPr lang="en-US" sz="2400" baseline="30000" dirty="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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r>
              <a:rPr lang="en-US" sz="2400" baseline="30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+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S</a:t>
            </a:r>
            <a:r>
              <a:rPr lang="en-US" sz="2400" baseline="-25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n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k</a:t>
            </a:r>
            <a:r>
              <a:rPr lang="en-US" sz="2400" baseline="-25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NB,n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en-US" sz="2400" dirty="0"/>
              <a:t>A/d</a:t>
            </a:r>
            <a:r>
              <a:rPr lang="en-US" sz="2400" baseline="30000" dirty="0"/>
              <a:t>11</a:t>
            </a:r>
            <a:r>
              <a:rPr lang="en-US" sz="2400" baseline="-25000" dirty="0"/>
              <a:t>n</a:t>
            </a:r>
            <a:r>
              <a:rPr lang="en-US" sz="2400" dirty="0"/>
              <a:t>–B/d</a:t>
            </a:r>
            <a:r>
              <a:rPr lang="en-US" sz="2400" baseline="30000" dirty="0"/>
              <a:t>5</a:t>
            </a:r>
            <a:r>
              <a:rPr lang="en-US" sz="2400" baseline="-25000" dirty="0"/>
              <a:t>n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r>
              <a:rPr lang="en-US" sz="2400" baseline="30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+ …</a:t>
            </a:r>
          </a:p>
          <a:p>
            <a:pPr lvl="2"/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Note similarities, minor differences: </a:t>
            </a:r>
            <a:r>
              <a:rPr lang="en-US" sz="20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form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k vs. w…</a:t>
            </a:r>
          </a:p>
          <a:p>
            <a:pPr lvl="1"/>
            <a:r>
              <a:rPr lang="en-US" sz="2400" dirty="0"/>
              <a:t>Minimize potential energy w/ a new energy:</a:t>
            </a:r>
          </a:p>
          <a:p>
            <a:pPr lvl="2"/>
            <a:r>
              <a:rPr lang="en-US" sz="2000" dirty="0" err="1"/>
              <a:t>E</a:t>
            </a:r>
            <a:r>
              <a:rPr lang="en-US" sz="1900" baseline="-25000" dirty="0" err="1"/>
              <a:t>xray</a:t>
            </a:r>
            <a:r>
              <a:rPr lang="en-US" sz="2000" dirty="0"/>
              <a:t> = </a:t>
            </a:r>
            <a:r>
              <a:rPr lang="en-US" sz="2000" dirty="0" err="1">
                <a:latin typeface="Symbol" pitchFamily="18" charset="2"/>
              </a:rPr>
              <a:t>S</a:t>
            </a:r>
            <a:r>
              <a:rPr lang="en-US" sz="1900" b="1" u="sng" baseline="-25000" dirty="0" err="1"/>
              <a:t>h</a:t>
            </a:r>
            <a:r>
              <a:rPr lang="en-US" sz="2000" dirty="0"/>
              <a:t>(|</a:t>
            </a:r>
            <a:r>
              <a:rPr lang="en-US" sz="2000" dirty="0" err="1"/>
              <a:t>F</a:t>
            </a:r>
            <a:r>
              <a:rPr lang="en-US" sz="1900" baseline="-25000" dirty="0" err="1"/>
              <a:t>o,</a:t>
            </a:r>
            <a:r>
              <a:rPr lang="en-US" sz="1900" b="1" u="sng" baseline="-25000" dirty="0" err="1"/>
              <a:t>h</a:t>
            </a:r>
            <a:r>
              <a:rPr lang="en-US" sz="2000" dirty="0"/>
              <a:t>| – |</a:t>
            </a:r>
            <a:r>
              <a:rPr lang="en-US" sz="2000" dirty="0" err="1"/>
              <a:t>F</a:t>
            </a:r>
            <a:r>
              <a:rPr lang="en-US" sz="1900" baseline="-25000" dirty="0" err="1"/>
              <a:t>c,</a:t>
            </a:r>
            <a:r>
              <a:rPr lang="en-US" sz="1900" b="1" u="sng" baseline="-25000" dirty="0" err="1"/>
              <a:t>h</a:t>
            </a:r>
            <a:r>
              <a:rPr lang="en-US" sz="2000" dirty="0"/>
              <a:t>|)</a:t>
            </a:r>
            <a:r>
              <a:rPr lang="en-US" sz="1900" baseline="30000" dirty="0"/>
              <a:t>2</a:t>
            </a:r>
            <a:r>
              <a:rPr lang="en-US" sz="2000" dirty="0"/>
              <a:t>  (others possible)</a:t>
            </a:r>
          </a:p>
          <a:p>
            <a:pPr lvl="1"/>
            <a:r>
              <a:rPr lang="en-US" sz="2400" dirty="0"/>
              <a:t>Programs X-</a:t>
            </a:r>
            <a:r>
              <a:rPr lang="en-US" sz="2400" dirty="0" err="1"/>
              <a:t>plor</a:t>
            </a:r>
            <a:r>
              <a:rPr lang="en-US" sz="2400" dirty="0"/>
              <a:t>; CNS; </a:t>
            </a:r>
            <a:r>
              <a:rPr lang="en-US" sz="2400" dirty="0" err="1"/>
              <a:t>Phenix.refine</a:t>
            </a:r>
            <a:endParaRPr lang="en-US" sz="2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6248400" y="990600"/>
            <a:ext cx="2209800" cy="1524000"/>
            <a:chOff x="8229600" y="685800"/>
            <a:chExt cx="2209800" cy="1524000"/>
          </a:xfrm>
        </p:grpSpPr>
        <p:cxnSp>
          <p:nvCxnSpPr>
            <p:cNvPr id="8" name="Straight Connector 7"/>
            <p:cNvCxnSpPr/>
            <p:nvPr/>
          </p:nvCxnSpPr>
          <p:spPr bwMode="auto">
            <a:xfrm rot="5400000">
              <a:off x="9372600" y="1066800"/>
              <a:ext cx="1143000" cy="685800"/>
            </a:xfrm>
            <a:prstGeom prst="lin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8305800" y="1981200"/>
              <a:ext cx="1295400" cy="0"/>
            </a:xfrm>
            <a:prstGeom prst="lin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Oval 10"/>
            <p:cNvSpPr/>
            <p:nvPr/>
          </p:nvSpPr>
          <p:spPr bwMode="auto">
            <a:xfrm>
              <a:off x="10134600" y="685800"/>
              <a:ext cx="304800" cy="304800"/>
            </a:xfrm>
            <a:prstGeom prst="ellipse">
              <a:avLst/>
            </a:prstGeom>
            <a:solidFill>
              <a:srgbClr val="008000"/>
            </a:solidFill>
            <a:ln w="317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8229600" y="1828800"/>
              <a:ext cx="304800" cy="304800"/>
            </a:xfrm>
            <a:prstGeom prst="ellipse">
              <a:avLst/>
            </a:prstGeom>
            <a:solidFill>
              <a:srgbClr val="008000"/>
            </a:solidFill>
            <a:ln w="317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9448800" y="1828800"/>
              <a:ext cx="304800" cy="304800"/>
            </a:xfrm>
            <a:prstGeom prst="ellipse">
              <a:avLst/>
            </a:prstGeom>
            <a:solidFill>
              <a:srgbClr val="3333FF"/>
            </a:solidFill>
            <a:ln w="3175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rot="10800000" flipV="1">
              <a:off x="8382000" y="805544"/>
              <a:ext cx="1937658" cy="1175656"/>
            </a:xfrm>
            <a:prstGeom prst="straightConnector1">
              <a:avLst/>
            </a:prstGeom>
            <a:noFill/>
            <a:ln w="31750" cap="flat" cmpd="sng" algn="ctr">
              <a:solidFill>
                <a:srgbClr val="C00000"/>
              </a:solidFill>
              <a:prstDash val="dash"/>
              <a:round/>
              <a:headEnd type="arrow"/>
              <a:tailEnd type="arrow"/>
            </a:ln>
            <a:effectLst/>
          </p:spPr>
        </p:cxnSp>
        <p:sp>
          <p:nvSpPr>
            <p:cNvPr id="23" name="Arc 22"/>
            <p:cNvSpPr/>
            <p:nvPr/>
          </p:nvSpPr>
          <p:spPr bwMode="auto">
            <a:xfrm>
              <a:off x="9220200" y="1600200"/>
              <a:ext cx="685800" cy="609600"/>
            </a:xfrm>
            <a:prstGeom prst="arc">
              <a:avLst>
                <a:gd name="adj1" fmla="val 10048274"/>
                <a:gd name="adj2" fmla="val 18682713"/>
              </a:avLst>
            </a:prstGeom>
            <a:noFill/>
            <a:ln w="63500" cap="flat" cmpd="dbl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uiExpand="1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11/6/2009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S. Chapman (Oregon Health &amp; Science University)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917A-4887-486D-B4FC-D5C573D77C7C}" type="slidenum">
              <a:rPr lang="en-US"/>
              <a:pPr/>
              <a:t>16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Weight Stereochemistry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4419600"/>
          </a:xfrm>
        </p:spPr>
        <p:txBody>
          <a:bodyPr/>
          <a:lstStyle/>
          <a:p>
            <a:r>
              <a:rPr lang="en-US" dirty="0"/>
              <a:t>Stronger weight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more ideal stereochemistry</a:t>
            </a:r>
          </a:p>
          <a:p>
            <a:pPr lvl="1"/>
            <a:r>
              <a:rPr lang="en-US" dirty="0"/>
              <a:t>Less easy to fit diffraction data</a:t>
            </a:r>
          </a:p>
          <a:p>
            <a:r>
              <a:rPr lang="en-US" dirty="0"/>
              <a:t>What is the correct weight?</a:t>
            </a:r>
          </a:p>
          <a:p>
            <a:pPr lvl="1"/>
            <a:r>
              <a:rPr lang="en-US" dirty="0"/>
              <a:t>X-</a:t>
            </a:r>
            <a:r>
              <a:rPr lang="en-US" dirty="0" err="1"/>
              <a:t>plor</a:t>
            </a:r>
            <a:r>
              <a:rPr lang="en-US" dirty="0"/>
              <a:t> / </a:t>
            </a:r>
            <a:r>
              <a:rPr lang="en-US" dirty="0" smtClean="0"/>
              <a:t>CNS: option </a:t>
            </a:r>
            <a:r>
              <a:rPr lang="en-US" dirty="0"/>
              <a:t>to calculate weight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~equal </a:t>
            </a:r>
            <a:r>
              <a:rPr lang="en-US" dirty="0"/>
              <a:t>improvement of stereochemistry &amp; fit to diffraction data</a:t>
            </a:r>
          </a:p>
          <a:p>
            <a:pPr lvl="1"/>
            <a:r>
              <a:rPr lang="en-US" dirty="0" err="1" smtClean="0"/>
              <a:t>Phenix</a:t>
            </a:r>
            <a:r>
              <a:rPr lang="en-US" dirty="0" smtClean="0"/>
              <a:t>: minimum R</a:t>
            </a:r>
            <a:r>
              <a:rPr lang="en-US" sz="2900" baseline="30000" dirty="0" smtClean="0"/>
              <a:t>free</a:t>
            </a:r>
            <a:r>
              <a:rPr lang="en-US" dirty="0" smtClean="0"/>
              <a:t> </a:t>
            </a:r>
            <a:r>
              <a:rPr lang="en-US" dirty="0"/>
              <a:t>vs. weight</a:t>
            </a:r>
          </a:p>
          <a:p>
            <a:pPr lvl="2"/>
            <a:r>
              <a:rPr lang="en-US" dirty="0"/>
              <a:t>Requires ~ 10 cycles of refinement for each point</a:t>
            </a:r>
          </a:p>
          <a:p>
            <a:pPr lvl="2"/>
            <a:r>
              <a:rPr lang="en-US" dirty="0"/>
              <a:t>Modern computers fast – this is worth doing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752600" y="5029200"/>
            <a:ext cx="4114800" cy="1600200"/>
            <a:chOff x="1104" y="3168"/>
            <a:chExt cx="2592" cy="1008"/>
          </a:xfrm>
        </p:grpSpPr>
        <p:sp>
          <p:nvSpPr>
            <p:cNvPr id="39940" name="Line 4"/>
            <p:cNvSpPr>
              <a:spLocks noChangeShapeType="1"/>
            </p:cNvSpPr>
            <p:nvPr/>
          </p:nvSpPr>
          <p:spPr bwMode="auto">
            <a:xfrm>
              <a:off x="1632" y="3312"/>
              <a:ext cx="0" cy="67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41" name="Line 5"/>
            <p:cNvSpPr>
              <a:spLocks noChangeShapeType="1"/>
            </p:cNvSpPr>
            <p:nvPr/>
          </p:nvSpPr>
          <p:spPr bwMode="auto">
            <a:xfrm>
              <a:off x="1632" y="3984"/>
              <a:ext cx="206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43" name="Text Box 7"/>
            <p:cNvSpPr txBox="1">
              <a:spLocks noChangeArrowheads="1"/>
            </p:cNvSpPr>
            <p:nvPr/>
          </p:nvSpPr>
          <p:spPr bwMode="auto">
            <a:xfrm>
              <a:off x="2150" y="3888"/>
              <a:ext cx="1022" cy="288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log weight</a:t>
              </a:r>
            </a:p>
          </p:txBody>
        </p:sp>
        <p:sp>
          <p:nvSpPr>
            <p:cNvPr id="39944" name="Text Box 8"/>
            <p:cNvSpPr txBox="1">
              <a:spLocks noChangeArrowheads="1"/>
            </p:cNvSpPr>
            <p:nvPr/>
          </p:nvSpPr>
          <p:spPr bwMode="auto">
            <a:xfrm>
              <a:off x="1104" y="3504"/>
              <a:ext cx="528" cy="288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</a:t>
              </a:r>
              <a:r>
                <a:rPr lang="en-US" baseline="30000"/>
                <a:t>free</a:t>
              </a:r>
            </a:p>
          </p:txBody>
        </p:sp>
        <p:sp>
          <p:nvSpPr>
            <p:cNvPr id="39945" name="Freeform 9"/>
            <p:cNvSpPr>
              <a:spLocks/>
            </p:cNvSpPr>
            <p:nvPr/>
          </p:nvSpPr>
          <p:spPr bwMode="auto">
            <a:xfrm>
              <a:off x="1776" y="3168"/>
              <a:ext cx="1920" cy="528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240" y="432"/>
                </a:cxn>
                <a:cxn ang="0">
                  <a:pos x="672" y="528"/>
                </a:cxn>
                <a:cxn ang="0">
                  <a:pos x="1344" y="432"/>
                </a:cxn>
                <a:cxn ang="0">
                  <a:pos x="1920" y="0"/>
                </a:cxn>
              </a:cxnLst>
              <a:rect l="0" t="0" r="r" b="b"/>
              <a:pathLst>
                <a:path w="1920" h="528">
                  <a:moveTo>
                    <a:pt x="0" y="336"/>
                  </a:moveTo>
                  <a:cubicBezTo>
                    <a:pt x="64" y="368"/>
                    <a:pt x="128" y="400"/>
                    <a:pt x="240" y="432"/>
                  </a:cubicBezTo>
                  <a:cubicBezTo>
                    <a:pt x="352" y="464"/>
                    <a:pt x="488" y="528"/>
                    <a:pt x="672" y="528"/>
                  </a:cubicBezTo>
                  <a:cubicBezTo>
                    <a:pt x="856" y="528"/>
                    <a:pt x="1136" y="520"/>
                    <a:pt x="1344" y="432"/>
                  </a:cubicBezTo>
                  <a:cubicBezTo>
                    <a:pt x="1552" y="344"/>
                    <a:pt x="1736" y="172"/>
                    <a:pt x="1920" y="0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46" name="Line 10"/>
            <p:cNvSpPr>
              <a:spLocks noChangeShapeType="1"/>
            </p:cNvSpPr>
            <p:nvPr/>
          </p:nvSpPr>
          <p:spPr bwMode="auto">
            <a:xfrm>
              <a:off x="2400" y="3312"/>
              <a:ext cx="0" cy="3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6400800" y="5105400"/>
            <a:ext cx="2438400" cy="10699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Caution – automatic weight determination in CNS is by a lesser method.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  <p:bldP spid="399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S. Chapman (Oregon Health &amp; Science University)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A41D-FCFE-4483-BB24-BD0BC506629C}" type="slidenum">
              <a:rPr lang="en-US"/>
              <a:pPr/>
              <a:t>17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990600"/>
          </a:xfrm>
        </p:spPr>
        <p:txBody>
          <a:bodyPr/>
          <a:lstStyle/>
          <a:p>
            <a:r>
              <a:rPr lang="en-US" sz="4400" dirty="0"/>
              <a:t>Ways of Finding the Optimum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09800"/>
            <a:ext cx="8839200" cy="1600200"/>
          </a:xfrm>
        </p:spPr>
        <p:txBody>
          <a:bodyPr/>
          <a:lstStyle/>
          <a:p>
            <a:pPr algn="ctr"/>
            <a:r>
              <a:rPr lang="en-US" sz="3600"/>
              <a:t>Gradient descent</a:t>
            </a:r>
          </a:p>
          <a:p>
            <a:pPr algn="ctr"/>
            <a:r>
              <a:rPr lang="en-US" sz="3600"/>
              <a:t>Simulated annealing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S. Chapman (Oregon Health &amp; Science University)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2FEE0-FDD2-45B2-AB92-1FCDED02AB60}" type="slidenum">
              <a:rPr lang="en-US"/>
              <a:pPr/>
              <a:t>18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Several methods</a:t>
            </a:r>
          </a:p>
          <a:p>
            <a:pPr lvl="1"/>
            <a:r>
              <a:rPr lang="en-US"/>
              <a:t>E.g. Conjugate gradient</a:t>
            </a:r>
          </a:p>
          <a:p>
            <a:r>
              <a:rPr lang="en-US"/>
              <a:t>Principle: at optimum…</a:t>
            </a:r>
          </a:p>
          <a:p>
            <a:pPr lvl="1"/>
            <a:r>
              <a:rPr lang="en-US"/>
              <a:t>partial derivative of objective function = 0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d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r/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d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x</a:t>
            </a:r>
            <a:r>
              <a:rPr lang="en-US" sz="29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= 0</a:t>
            </a:r>
          </a:p>
          <a:p>
            <a:pPr lvl="1"/>
            <a:r>
              <a:rPr lang="en-US"/>
              <a:t>So, if r = 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S</a:t>
            </a:r>
            <a:r>
              <a:rPr lang="en-US" sz="2900" b="1" u="sng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h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(|F</a:t>
            </a:r>
            <a:r>
              <a:rPr lang="en-US" sz="29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o,</a:t>
            </a:r>
            <a:r>
              <a:rPr lang="en-US" sz="2900" b="1" u="sng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h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| – |F</a:t>
            </a:r>
            <a:r>
              <a:rPr lang="en-US" sz="29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c,</a:t>
            </a:r>
            <a:r>
              <a:rPr lang="en-US" sz="2900" b="1" u="sng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h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|)</a:t>
            </a:r>
            <a:r>
              <a:rPr lang="en-US" sz="2900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+ 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S</a:t>
            </a:r>
            <a:r>
              <a:rPr lang="en-US" sz="29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r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w</a:t>
            </a:r>
            <a:r>
              <a:rPr lang="en-US" sz="29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L,r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(L</a:t>
            </a:r>
            <a:r>
              <a:rPr lang="en-US" sz="29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r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- L</a:t>
            </a:r>
            <a:r>
              <a:rPr lang="en-US" sz="2900" baseline="3000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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r>
              <a:rPr lang="en-US" sz="2900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d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r/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d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x</a:t>
            </a:r>
            <a:r>
              <a:rPr lang="en-US" sz="29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= 2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S</a:t>
            </a:r>
            <a:r>
              <a:rPr lang="en-US" sz="2900" b="1" u="sng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h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(|F</a:t>
            </a:r>
            <a:r>
              <a:rPr lang="en-US" sz="29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o,</a:t>
            </a:r>
            <a:r>
              <a:rPr lang="en-US" sz="2900" b="1" u="sng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h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| – |F</a:t>
            </a:r>
            <a:r>
              <a:rPr lang="en-US" sz="29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c,</a:t>
            </a:r>
            <a:r>
              <a:rPr lang="en-US" sz="2900" b="1" u="sng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h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|).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d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(|F</a:t>
            </a:r>
            <a:r>
              <a:rPr lang="en-US" sz="29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c,</a:t>
            </a:r>
            <a:r>
              <a:rPr lang="en-US" sz="2900" b="1" u="sng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h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|)/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d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x</a:t>
            </a:r>
            <a:r>
              <a:rPr lang="en-US" sz="29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+ … = 0</a:t>
            </a:r>
          </a:p>
          <a:p>
            <a:r>
              <a:rPr lang="en-US"/>
              <a:t>Determine changes to parameters leading: r </a:t>
            </a:r>
            <a:r>
              <a:rPr lang="en-US">
                <a:sym typeface="Wingdings" pitchFamily="2" charset="2"/>
              </a:rPr>
              <a:t></a:t>
            </a:r>
            <a:r>
              <a:rPr lang="en-US"/>
              <a:t>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11/6/2009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S. Chapman (Oregon Health &amp; Science University)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C1E21-6B3E-4361-9C09-B83980B6F468}" type="slidenum">
              <a:rPr lang="en-US"/>
              <a:pPr/>
              <a:t>19</a:t>
            </a:fld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vs. Non-linear Refinement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685800"/>
            <a:ext cx="2286000" cy="5791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/>
              <a:t>Linear</a:t>
            </a:r>
          </a:p>
          <a:p>
            <a:r>
              <a:rPr lang="en-US" sz="2400"/>
              <a:t>Optimal parameters can be calculated immediately</a:t>
            </a:r>
          </a:p>
          <a:p>
            <a:r>
              <a:rPr lang="en-US" sz="2400"/>
              <a:t>Requires that parameters are independent of one another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667000" y="685800"/>
            <a:ext cx="6324600" cy="5791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/>
              <a:t>Non-linear</a:t>
            </a:r>
          </a:p>
          <a:p>
            <a:r>
              <a:rPr lang="en-US" sz="2400"/>
              <a:t>Parameters are inter-dependent</a:t>
            </a:r>
          </a:p>
          <a:p>
            <a:r>
              <a:rPr lang="en-US" sz="2400"/>
              <a:t>Partial derivative with respect to one parameter depends on parameters of other atoms</a:t>
            </a:r>
          </a:p>
          <a:p>
            <a:pPr lvl="1"/>
            <a:r>
              <a:rPr lang="en-US"/>
              <a:t>Overlapping electron density</a:t>
            </a:r>
          </a:p>
          <a:p>
            <a:pPr lvl="1"/>
            <a:r>
              <a:rPr lang="en-US"/>
              <a:t>Atoms linked by chemical interactions</a:t>
            </a:r>
          </a:p>
          <a:p>
            <a:pPr lvl="1"/>
            <a:r>
              <a:rPr lang="en-US"/>
              <a:t>|F| depend on all atoms</a:t>
            </a:r>
          </a:p>
          <a:p>
            <a:r>
              <a:rPr lang="en-US" sz="2400"/>
              <a:t>Two practical implications</a:t>
            </a:r>
          </a:p>
          <a:p>
            <a:pPr lvl="1"/>
            <a:r>
              <a:rPr lang="en-US"/>
              <a:t>Solve only for shifts that improve r</a:t>
            </a:r>
          </a:p>
          <a:p>
            <a:pPr lvl="2"/>
            <a:r>
              <a:rPr lang="en-US"/>
              <a:t>Iterate to progress towards optimum</a:t>
            </a:r>
          </a:p>
          <a:p>
            <a:pPr lvl="1"/>
            <a:r>
              <a:rPr lang="en-US"/>
              <a:t>Local minima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  <p:bldP spid="34820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Model-Building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I – Mostly to be replaced by practical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Michael S. Chapman (Oregon Health &amp; Science University)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6A47B-D065-4058-A855-EADCB2D555A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11/6/2009</a:t>
            </a:r>
            <a:endParaRPr lang="en-US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S. Chapman (Oregon Health &amp; Science University)</a:t>
            </a:r>
            <a:endParaRPr lang="en-US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6B4A3-98C3-405F-837C-98C4FE53B212}" type="slidenum">
              <a:rPr lang="en-US"/>
              <a:pPr/>
              <a:t>20</a:t>
            </a:fld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Minima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57912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G = global optimum</a:t>
            </a:r>
          </a:p>
          <a:p>
            <a:pPr>
              <a:lnSpc>
                <a:spcPct val="90000"/>
              </a:lnSpc>
            </a:pPr>
            <a:r>
              <a:rPr lang="en-US"/>
              <a:t>L might be a model that fits reasonably, but perhaps</a:t>
            </a:r>
          </a:p>
          <a:p>
            <a:pPr lvl="1">
              <a:lnSpc>
                <a:spcPct val="90000"/>
              </a:lnSpc>
            </a:pPr>
            <a:r>
              <a:rPr lang="en-US"/>
              <a:t>Not as well as G</a:t>
            </a:r>
          </a:p>
          <a:p>
            <a:pPr lvl="1">
              <a:lnSpc>
                <a:spcPct val="90000"/>
              </a:lnSpc>
            </a:pPr>
            <a:r>
              <a:rPr lang="en-US"/>
              <a:t>Or with worse stereochemistry</a:t>
            </a:r>
          </a:p>
          <a:p>
            <a:pPr>
              <a:lnSpc>
                <a:spcPct val="90000"/>
              </a:lnSpc>
            </a:pPr>
            <a:r>
              <a:rPr lang="en-US"/>
              <a:t>Rotation about </a:t>
            </a:r>
            <a:r>
              <a:rPr lang="en-US">
                <a:latin typeface="Symbol" pitchFamily="18" charset="2"/>
              </a:rPr>
              <a:t>c</a:t>
            </a:r>
            <a:r>
              <a:rPr lang="en-US" sz="2900" baseline="-25000"/>
              <a:t>2</a:t>
            </a:r>
            <a:r>
              <a:rPr lang="en-US"/>
              <a:t> might make the fit or stereochemistry</a:t>
            </a:r>
          </a:p>
          <a:p>
            <a:pPr lvl="1">
              <a:lnSpc>
                <a:spcPct val="90000"/>
              </a:lnSpc>
            </a:pPr>
            <a:r>
              <a:rPr lang="en-US"/>
              <a:t>Worse (M) before better</a:t>
            </a:r>
          </a:p>
          <a:p>
            <a:pPr>
              <a:lnSpc>
                <a:spcPct val="90000"/>
              </a:lnSpc>
            </a:pPr>
            <a:r>
              <a:rPr lang="en-US"/>
              <a:t>Gradient descent does a good job of getting from S to L</a:t>
            </a:r>
          </a:p>
          <a:p>
            <a:pPr>
              <a:lnSpc>
                <a:spcPct val="90000"/>
              </a:lnSpc>
            </a:pPr>
            <a:r>
              <a:rPr lang="en-US"/>
              <a:t>But can never go up-hill to find a better optimum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6172200" y="914400"/>
            <a:ext cx="0" cy="1447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6172200" y="2362200"/>
            <a:ext cx="20574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5622925" y="1112838"/>
            <a:ext cx="407988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35847" name="Freeform 7"/>
          <p:cNvSpPr>
            <a:spLocks/>
          </p:cNvSpPr>
          <p:nvPr/>
        </p:nvSpPr>
        <p:spPr bwMode="auto">
          <a:xfrm>
            <a:off x="6400800" y="990600"/>
            <a:ext cx="2209800" cy="1231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288"/>
              </a:cxn>
              <a:cxn ang="0">
                <a:pos x="192" y="528"/>
              </a:cxn>
              <a:cxn ang="0">
                <a:pos x="384" y="480"/>
              </a:cxn>
              <a:cxn ang="0">
                <a:pos x="528" y="288"/>
              </a:cxn>
              <a:cxn ang="0">
                <a:pos x="720" y="240"/>
              </a:cxn>
              <a:cxn ang="0">
                <a:pos x="816" y="432"/>
              </a:cxn>
              <a:cxn ang="0">
                <a:pos x="912" y="672"/>
              </a:cxn>
              <a:cxn ang="0">
                <a:pos x="1056" y="768"/>
              </a:cxn>
              <a:cxn ang="0">
                <a:pos x="1200" y="720"/>
              </a:cxn>
              <a:cxn ang="0">
                <a:pos x="1296" y="528"/>
              </a:cxn>
              <a:cxn ang="0">
                <a:pos x="1392" y="48"/>
              </a:cxn>
            </a:cxnLst>
            <a:rect l="0" t="0" r="r" b="b"/>
            <a:pathLst>
              <a:path w="1392" h="776">
                <a:moveTo>
                  <a:pt x="0" y="0"/>
                </a:moveTo>
                <a:cubicBezTo>
                  <a:pt x="8" y="100"/>
                  <a:pt x="16" y="200"/>
                  <a:pt x="48" y="288"/>
                </a:cubicBezTo>
                <a:cubicBezTo>
                  <a:pt x="80" y="376"/>
                  <a:pt x="136" y="496"/>
                  <a:pt x="192" y="528"/>
                </a:cubicBezTo>
                <a:cubicBezTo>
                  <a:pt x="248" y="560"/>
                  <a:pt x="328" y="520"/>
                  <a:pt x="384" y="480"/>
                </a:cubicBezTo>
                <a:cubicBezTo>
                  <a:pt x="440" y="440"/>
                  <a:pt x="472" y="328"/>
                  <a:pt x="528" y="288"/>
                </a:cubicBezTo>
                <a:cubicBezTo>
                  <a:pt x="584" y="248"/>
                  <a:pt x="672" y="216"/>
                  <a:pt x="720" y="240"/>
                </a:cubicBezTo>
                <a:cubicBezTo>
                  <a:pt x="768" y="264"/>
                  <a:pt x="784" y="360"/>
                  <a:pt x="816" y="432"/>
                </a:cubicBezTo>
                <a:cubicBezTo>
                  <a:pt x="848" y="504"/>
                  <a:pt x="872" y="616"/>
                  <a:pt x="912" y="672"/>
                </a:cubicBezTo>
                <a:cubicBezTo>
                  <a:pt x="952" y="728"/>
                  <a:pt x="1008" y="760"/>
                  <a:pt x="1056" y="768"/>
                </a:cubicBezTo>
                <a:cubicBezTo>
                  <a:pt x="1104" y="776"/>
                  <a:pt x="1160" y="760"/>
                  <a:pt x="1200" y="720"/>
                </a:cubicBezTo>
                <a:cubicBezTo>
                  <a:pt x="1240" y="680"/>
                  <a:pt x="1264" y="640"/>
                  <a:pt x="1296" y="528"/>
                </a:cubicBezTo>
                <a:cubicBezTo>
                  <a:pt x="1328" y="416"/>
                  <a:pt x="1360" y="232"/>
                  <a:pt x="1392" y="48"/>
                </a:cubicBez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8" name="Oval 8"/>
          <p:cNvSpPr>
            <a:spLocks noChangeArrowheads="1"/>
          </p:cNvSpPr>
          <p:nvPr/>
        </p:nvSpPr>
        <p:spPr bwMode="auto">
          <a:xfrm>
            <a:off x="6705600" y="1676400"/>
            <a:ext cx="152400" cy="152400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Oval 9"/>
          <p:cNvSpPr>
            <a:spLocks noChangeArrowheads="1"/>
          </p:cNvSpPr>
          <p:nvPr/>
        </p:nvSpPr>
        <p:spPr bwMode="auto">
          <a:xfrm>
            <a:off x="6400800" y="1219200"/>
            <a:ext cx="152400" cy="152400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6553200" y="1371600"/>
            <a:ext cx="228600" cy="304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51" name="Freeform 11"/>
          <p:cNvSpPr>
            <a:spLocks/>
          </p:cNvSpPr>
          <p:nvPr/>
        </p:nvSpPr>
        <p:spPr bwMode="auto">
          <a:xfrm>
            <a:off x="7086600" y="1143000"/>
            <a:ext cx="990600" cy="88900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96" y="80"/>
              </a:cxn>
              <a:cxn ang="0">
                <a:pos x="336" y="32"/>
              </a:cxn>
              <a:cxn ang="0">
                <a:pos x="480" y="272"/>
              </a:cxn>
              <a:cxn ang="0">
                <a:pos x="528" y="464"/>
              </a:cxn>
              <a:cxn ang="0">
                <a:pos x="624" y="560"/>
              </a:cxn>
            </a:cxnLst>
            <a:rect l="0" t="0" r="r" b="b"/>
            <a:pathLst>
              <a:path w="624" h="560">
                <a:moveTo>
                  <a:pt x="0" y="176"/>
                </a:moveTo>
                <a:cubicBezTo>
                  <a:pt x="20" y="140"/>
                  <a:pt x="40" y="104"/>
                  <a:pt x="96" y="80"/>
                </a:cubicBezTo>
                <a:cubicBezTo>
                  <a:pt x="152" y="56"/>
                  <a:pt x="272" y="0"/>
                  <a:pt x="336" y="32"/>
                </a:cubicBezTo>
                <a:cubicBezTo>
                  <a:pt x="400" y="64"/>
                  <a:pt x="448" y="200"/>
                  <a:pt x="480" y="272"/>
                </a:cubicBezTo>
                <a:cubicBezTo>
                  <a:pt x="512" y="344"/>
                  <a:pt x="504" y="416"/>
                  <a:pt x="528" y="464"/>
                </a:cubicBezTo>
                <a:cubicBezTo>
                  <a:pt x="552" y="512"/>
                  <a:pt x="588" y="536"/>
                  <a:pt x="624" y="560"/>
                </a:cubicBezTo>
              </a:path>
            </a:pathLst>
          </a:cu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 flipH="1">
            <a:off x="7215188" y="1066800"/>
            <a:ext cx="176212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 flipH="1" flipV="1">
            <a:off x="7162800" y="1066800"/>
            <a:ext cx="304800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 flipV="1">
            <a:off x="8153400" y="2286000"/>
            <a:ext cx="0" cy="685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63" name="Line 23"/>
          <p:cNvSpPr>
            <a:spLocks noChangeShapeType="1"/>
          </p:cNvSpPr>
          <p:nvPr/>
        </p:nvSpPr>
        <p:spPr bwMode="auto">
          <a:xfrm flipV="1">
            <a:off x="6858000" y="2057400"/>
            <a:ext cx="0" cy="914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64" name="Line 24"/>
          <p:cNvSpPr>
            <a:spLocks noChangeShapeType="1"/>
          </p:cNvSpPr>
          <p:nvPr/>
        </p:nvSpPr>
        <p:spPr bwMode="auto">
          <a:xfrm flipV="1">
            <a:off x="7467600" y="1524000"/>
            <a:ext cx="0" cy="1447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6629400" y="3048000"/>
            <a:ext cx="457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</a:t>
            </a:r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7239000" y="3048000"/>
            <a:ext cx="457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</a:t>
            </a:r>
          </a:p>
        </p:txBody>
      </p:sp>
      <p:sp>
        <p:nvSpPr>
          <p:cNvPr id="35868" name="Text Box 28"/>
          <p:cNvSpPr txBox="1">
            <a:spLocks noChangeArrowheads="1"/>
          </p:cNvSpPr>
          <p:nvPr/>
        </p:nvSpPr>
        <p:spPr bwMode="auto">
          <a:xfrm>
            <a:off x="8001000" y="3048000"/>
            <a:ext cx="457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</a:t>
            </a:r>
          </a:p>
        </p:txBody>
      </p:sp>
      <p:pic>
        <p:nvPicPr>
          <p:cNvPr id="35869" name="Picture 29" descr="Rotam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733800"/>
            <a:ext cx="2062163" cy="2667000"/>
          </a:xfrm>
          <a:prstGeom prst="rect">
            <a:avLst/>
          </a:prstGeom>
          <a:noFill/>
        </p:spPr>
      </p:pic>
      <p:sp>
        <p:nvSpPr>
          <p:cNvPr id="35870" name="Text Box 30"/>
          <p:cNvSpPr txBox="1">
            <a:spLocks noChangeArrowheads="1"/>
          </p:cNvSpPr>
          <p:nvPr/>
        </p:nvSpPr>
        <p:spPr bwMode="auto">
          <a:xfrm>
            <a:off x="6248400" y="381000"/>
            <a:ext cx="4572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</a:t>
            </a:r>
          </a:p>
        </p:txBody>
      </p:sp>
      <p:sp>
        <p:nvSpPr>
          <p:cNvPr id="35871" name="Line 31"/>
          <p:cNvSpPr>
            <a:spLocks noChangeShapeType="1"/>
          </p:cNvSpPr>
          <p:nvPr/>
        </p:nvSpPr>
        <p:spPr bwMode="auto">
          <a:xfrm flipV="1">
            <a:off x="6477000" y="838200"/>
            <a:ext cx="0" cy="304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uiExpand="1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11/6/2009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S. Chapman (Oregon Health &amp; Science University)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E0C8-B5A6-4EA1-8492-21F33FDE8BFF}" type="slidenum">
              <a:rPr lang="en-US"/>
              <a:pPr/>
              <a:t>21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r>
              <a:rPr lang="en-US" dirty="0"/>
              <a:t>Moving from Local to Global Minima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5257800"/>
          </a:xfrm>
        </p:spPr>
        <p:txBody>
          <a:bodyPr/>
          <a:lstStyle/>
          <a:p>
            <a:r>
              <a:rPr lang="en-US"/>
              <a:t>Rebuilding using Interactive Computer Graphics</a:t>
            </a:r>
          </a:p>
          <a:p>
            <a:r>
              <a:rPr lang="en-US"/>
              <a:t>Simulated Annealing &amp; Molecular Mechanics</a:t>
            </a:r>
          </a:p>
          <a:p>
            <a:pPr lvl="1"/>
            <a:r>
              <a:rPr lang="en-US"/>
              <a:t>Each atom is given a random initial velocity</a:t>
            </a:r>
          </a:p>
          <a:p>
            <a:pPr lvl="2"/>
            <a:r>
              <a:rPr lang="en-US"/>
              <a:t>Mean velocity corresponds to a temperature</a:t>
            </a:r>
          </a:p>
          <a:p>
            <a:pPr lvl="3"/>
            <a:r>
              <a:rPr lang="en-US"/>
              <a:t>3,000 to 10,000 K.</a:t>
            </a:r>
          </a:p>
          <a:p>
            <a:pPr lvl="1"/>
            <a:r>
              <a:rPr lang="en-US"/>
              <a:t>Atoms interact, changing each other’s trajectory</a:t>
            </a:r>
          </a:p>
          <a:p>
            <a:pPr lvl="1"/>
            <a:r>
              <a:rPr lang="en-US"/>
              <a:t>Determined by solving Newton’s equation of motion repeatedly over short time intervals</a:t>
            </a:r>
          </a:p>
          <a:p>
            <a:pPr lvl="1"/>
            <a:r>
              <a:rPr lang="en-US"/>
              <a:t>E is energy</a:t>
            </a:r>
          </a:p>
          <a:p>
            <a:pPr lvl="1"/>
            <a:r>
              <a:rPr lang="en-US">
                <a:sym typeface="Symbol" pitchFamily="18" charset="2"/>
              </a:rPr>
              <a:t></a:t>
            </a:r>
            <a:r>
              <a:rPr lang="en-US"/>
              <a:t> is directional gradient</a:t>
            </a:r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6096000" y="5562600"/>
          <a:ext cx="2209800" cy="1012825"/>
        </p:xfrm>
        <a:graphic>
          <a:graphicData uri="http://schemas.openxmlformats.org/presentationml/2006/ole">
            <p:oleObj spid="_x0000_s111618" name="Equation" r:id="rId4" imgW="914400" imgH="419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11/6/2009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S. Chapman (Oregon Health &amp; Science University)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23A1-FEB5-40BF-9BED-56B769A0C702}" type="slidenum">
              <a:rPr lang="en-US"/>
              <a:pPr/>
              <a:t>22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does Molecular Dynamics </a:t>
            </a:r>
            <a:r>
              <a:rPr lang="en-US" dirty="0" smtClean="0"/>
              <a:t>help?</a:t>
            </a: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5562600" cy="5791200"/>
          </a:xfrm>
        </p:spPr>
        <p:txBody>
          <a:bodyPr/>
          <a:lstStyle/>
          <a:p>
            <a:r>
              <a:rPr lang="en-US"/>
              <a:t>Atoms are moving</a:t>
            </a:r>
          </a:p>
          <a:p>
            <a:r>
              <a:rPr lang="en-US"/>
              <a:t>Kinetic energy can be converted to potential energy</a:t>
            </a:r>
          </a:p>
          <a:p>
            <a:r>
              <a:rPr lang="en-US"/>
              <a:t>Can overcome an energy barrier to find global minimum</a:t>
            </a:r>
          </a:p>
          <a:p>
            <a:r>
              <a:rPr lang="en-US"/>
              <a:t>Time spent at each minimum depends on depth</a:t>
            </a:r>
          </a:p>
          <a:p>
            <a:pPr lvl="1"/>
            <a:r>
              <a:rPr lang="en-US"/>
              <a:t>Chance that could move away from global minimum</a:t>
            </a:r>
          </a:p>
          <a:p>
            <a:pPr lvl="1"/>
            <a:r>
              <a:rPr lang="en-US"/>
              <a:t>But less chance than moving from local minimum.</a:t>
            </a:r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6477000" y="762000"/>
            <a:ext cx="0" cy="1447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6477000" y="2209800"/>
            <a:ext cx="20574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5927725" y="960438"/>
            <a:ext cx="407988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36871" name="Freeform 7"/>
          <p:cNvSpPr>
            <a:spLocks/>
          </p:cNvSpPr>
          <p:nvPr/>
        </p:nvSpPr>
        <p:spPr bwMode="auto">
          <a:xfrm>
            <a:off x="6705600" y="838200"/>
            <a:ext cx="2209800" cy="1231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288"/>
              </a:cxn>
              <a:cxn ang="0">
                <a:pos x="192" y="528"/>
              </a:cxn>
              <a:cxn ang="0">
                <a:pos x="384" y="480"/>
              </a:cxn>
              <a:cxn ang="0">
                <a:pos x="528" y="288"/>
              </a:cxn>
              <a:cxn ang="0">
                <a:pos x="720" y="240"/>
              </a:cxn>
              <a:cxn ang="0">
                <a:pos x="816" y="432"/>
              </a:cxn>
              <a:cxn ang="0">
                <a:pos x="912" y="672"/>
              </a:cxn>
              <a:cxn ang="0">
                <a:pos x="1056" y="768"/>
              </a:cxn>
              <a:cxn ang="0">
                <a:pos x="1200" y="720"/>
              </a:cxn>
              <a:cxn ang="0">
                <a:pos x="1296" y="528"/>
              </a:cxn>
              <a:cxn ang="0">
                <a:pos x="1392" y="48"/>
              </a:cxn>
            </a:cxnLst>
            <a:rect l="0" t="0" r="r" b="b"/>
            <a:pathLst>
              <a:path w="1392" h="776">
                <a:moveTo>
                  <a:pt x="0" y="0"/>
                </a:moveTo>
                <a:cubicBezTo>
                  <a:pt x="8" y="100"/>
                  <a:pt x="16" y="200"/>
                  <a:pt x="48" y="288"/>
                </a:cubicBezTo>
                <a:cubicBezTo>
                  <a:pt x="80" y="376"/>
                  <a:pt x="136" y="496"/>
                  <a:pt x="192" y="528"/>
                </a:cubicBezTo>
                <a:cubicBezTo>
                  <a:pt x="248" y="560"/>
                  <a:pt x="328" y="520"/>
                  <a:pt x="384" y="480"/>
                </a:cubicBezTo>
                <a:cubicBezTo>
                  <a:pt x="440" y="440"/>
                  <a:pt x="472" y="328"/>
                  <a:pt x="528" y="288"/>
                </a:cubicBezTo>
                <a:cubicBezTo>
                  <a:pt x="584" y="248"/>
                  <a:pt x="672" y="216"/>
                  <a:pt x="720" y="240"/>
                </a:cubicBezTo>
                <a:cubicBezTo>
                  <a:pt x="768" y="264"/>
                  <a:pt x="784" y="360"/>
                  <a:pt x="816" y="432"/>
                </a:cubicBezTo>
                <a:cubicBezTo>
                  <a:pt x="848" y="504"/>
                  <a:pt x="872" y="616"/>
                  <a:pt x="912" y="672"/>
                </a:cubicBezTo>
                <a:cubicBezTo>
                  <a:pt x="952" y="728"/>
                  <a:pt x="1008" y="760"/>
                  <a:pt x="1056" y="768"/>
                </a:cubicBezTo>
                <a:cubicBezTo>
                  <a:pt x="1104" y="776"/>
                  <a:pt x="1160" y="760"/>
                  <a:pt x="1200" y="720"/>
                </a:cubicBezTo>
                <a:cubicBezTo>
                  <a:pt x="1240" y="680"/>
                  <a:pt x="1264" y="640"/>
                  <a:pt x="1296" y="528"/>
                </a:cubicBezTo>
                <a:cubicBezTo>
                  <a:pt x="1328" y="416"/>
                  <a:pt x="1360" y="232"/>
                  <a:pt x="1392" y="48"/>
                </a:cubicBez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2" name="Oval 8"/>
          <p:cNvSpPr>
            <a:spLocks noChangeArrowheads="1"/>
          </p:cNvSpPr>
          <p:nvPr/>
        </p:nvSpPr>
        <p:spPr bwMode="auto">
          <a:xfrm>
            <a:off x="7010400" y="1524000"/>
            <a:ext cx="152400" cy="152400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Oval 9"/>
          <p:cNvSpPr>
            <a:spLocks noChangeArrowheads="1"/>
          </p:cNvSpPr>
          <p:nvPr/>
        </p:nvSpPr>
        <p:spPr bwMode="auto">
          <a:xfrm>
            <a:off x="6705600" y="1066800"/>
            <a:ext cx="152400" cy="152400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6858000" y="1219200"/>
            <a:ext cx="228600" cy="304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5" name="Freeform 11"/>
          <p:cNvSpPr>
            <a:spLocks/>
          </p:cNvSpPr>
          <p:nvPr/>
        </p:nvSpPr>
        <p:spPr bwMode="auto">
          <a:xfrm>
            <a:off x="7391400" y="990600"/>
            <a:ext cx="990600" cy="88900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96" y="80"/>
              </a:cxn>
              <a:cxn ang="0">
                <a:pos x="336" y="32"/>
              </a:cxn>
              <a:cxn ang="0">
                <a:pos x="480" y="272"/>
              </a:cxn>
              <a:cxn ang="0">
                <a:pos x="528" y="464"/>
              </a:cxn>
              <a:cxn ang="0">
                <a:pos x="624" y="560"/>
              </a:cxn>
            </a:cxnLst>
            <a:rect l="0" t="0" r="r" b="b"/>
            <a:pathLst>
              <a:path w="624" h="560">
                <a:moveTo>
                  <a:pt x="0" y="176"/>
                </a:moveTo>
                <a:cubicBezTo>
                  <a:pt x="20" y="140"/>
                  <a:pt x="40" y="104"/>
                  <a:pt x="96" y="80"/>
                </a:cubicBezTo>
                <a:cubicBezTo>
                  <a:pt x="152" y="56"/>
                  <a:pt x="272" y="0"/>
                  <a:pt x="336" y="32"/>
                </a:cubicBezTo>
                <a:cubicBezTo>
                  <a:pt x="400" y="64"/>
                  <a:pt x="448" y="200"/>
                  <a:pt x="480" y="272"/>
                </a:cubicBezTo>
                <a:cubicBezTo>
                  <a:pt x="512" y="344"/>
                  <a:pt x="504" y="416"/>
                  <a:pt x="528" y="464"/>
                </a:cubicBezTo>
                <a:cubicBezTo>
                  <a:pt x="552" y="512"/>
                  <a:pt x="588" y="536"/>
                  <a:pt x="624" y="560"/>
                </a:cubicBezTo>
              </a:path>
            </a:pathLst>
          </a:cu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 flipH="1">
            <a:off x="7519988" y="914400"/>
            <a:ext cx="176212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H="1" flipV="1">
            <a:off x="7467600" y="914400"/>
            <a:ext cx="304800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927725" y="2667000"/>
            <a:ext cx="2987675" cy="1447800"/>
            <a:chOff x="3734" y="1680"/>
            <a:chExt cx="1882" cy="912"/>
          </a:xfrm>
        </p:grpSpPr>
        <p:sp>
          <p:nvSpPr>
            <p:cNvPr id="36879" name="Line 15"/>
            <p:cNvSpPr>
              <a:spLocks noChangeShapeType="1"/>
            </p:cNvSpPr>
            <p:nvPr/>
          </p:nvSpPr>
          <p:spPr bwMode="auto">
            <a:xfrm>
              <a:off x="4080" y="1680"/>
              <a:ext cx="0" cy="91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880" name="Line 16"/>
            <p:cNvSpPr>
              <a:spLocks noChangeShapeType="1"/>
            </p:cNvSpPr>
            <p:nvPr/>
          </p:nvSpPr>
          <p:spPr bwMode="auto">
            <a:xfrm>
              <a:off x="4080" y="2592"/>
              <a:ext cx="1296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881" name="Text Box 17"/>
            <p:cNvSpPr txBox="1">
              <a:spLocks noChangeArrowheads="1"/>
            </p:cNvSpPr>
            <p:nvPr/>
          </p:nvSpPr>
          <p:spPr bwMode="auto">
            <a:xfrm>
              <a:off x="3734" y="1805"/>
              <a:ext cx="257" cy="288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U</a:t>
              </a:r>
            </a:p>
          </p:txBody>
        </p:sp>
        <p:sp>
          <p:nvSpPr>
            <p:cNvPr id="36882" name="Freeform 18"/>
            <p:cNvSpPr>
              <a:spLocks/>
            </p:cNvSpPr>
            <p:nvPr/>
          </p:nvSpPr>
          <p:spPr bwMode="auto">
            <a:xfrm>
              <a:off x="4224" y="1728"/>
              <a:ext cx="1392" cy="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288"/>
                </a:cxn>
                <a:cxn ang="0">
                  <a:pos x="192" y="528"/>
                </a:cxn>
                <a:cxn ang="0">
                  <a:pos x="384" y="480"/>
                </a:cxn>
                <a:cxn ang="0">
                  <a:pos x="528" y="288"/>
                </a:cxn>
                <a:cxn ang="0">
                  <a:pos x="720" y="240"/>
                </a:cxn>
                <a:cxn ang="0">
                  <a:pos x="816" y="432"/>
                </a:cxn>
                <a:cxn ang="0">
                  <a:pos x="912" y="672"/>
                </a:cxn>
                <a:cxn ang="0">
                  <a:pos x="1056" y="768"/>
                </a:cxn>
                <a:cxn ang="0">
                  <a:pos x="1200" y="720"/>
                </a:cxn>
                <a:cxn ang="0">
                  <a:pos x="1296" y="528"/>
                </a:cxn>
                <a:cxn ang="0">
                  <a:pos x="1392" y="48"/>
                </a:cxn>
              </a:cxnLst>
              <a:rect l="0" t="0" r="r" b="b"/>
              <a:pathLst>
                <a:path w="1392" h="776">
                  <a:moveTo>
                    <a:pt x="0" y="0"/>
                  </a:moveTo>
                  <a:cubicBezTo>
                    <a:pt x="8" y="100"/>
                    <a:pt x="16" y="200"/>
                    <a:pt x="48" y="288"/>
                  </a:cubicBezTo>
                  <a:cubicBezTo>
                    <a:pt x="80" y="376"/>
                    <a:pt x="136" y="496"/>
                    <a:pt x="192" y="528"/>
                  </a:cubicBezTo>
                  <a:cubicBezTo>
                    <a:pt x="248" y="560"/>
                    <a:pt x="328" y="520"/>
                    <a:pt x="384" y="480"/>
                  </a:cubicBezTo>
                  <a:cubicBezTo>
                    <a:pt x="440" y="440"/>
                    <a:pt x="472" y="328"/>
                    <a:pt x="528" y="288"/>
                  </a:cubicBezTo>
                  <a:cubicBezTo>
                    <a:pt x="584" y="248"/>
                    <a:pt x="672" y="216"/>
                    <a:pt x="720" y="240"/>
                  </a:cubicBezTo>
                  <a:cubicBezTo>
                    <a:pt x="768" y="264"/>
                    <a:pt x="784" y="360"/>
                    <a:pt x="816" y="432"/>
                  </a:cubicBezTo>
                  <a:cubicBezTo>
                    <a:pt x="848" y="504"/>
                    <a:pt x="872" y="616"/>
                    <a:pt x="912" y="672"/>
                  </a:cubicBezTo>
                  <a:cubicBezTo>
                    <a:pt x="952" y="728"/>
                    <a:pt x="1008" y="760"/>
                    <a:pt x="1056" y="768"/>
                  </a:cubicBezTo>
                  <a:cubicBezTo>
                    <a:pt x="1104" y="776"/>
                    <a:pt x="1160" y="760"/>
                    <a:pt x="1200" y="720"/>
                  </a:cubicBezTo>
                  <a:cubicBezTo>
                    <a:pt x="1240" y="680"/>
                    <a:pt x="1264" y="640"/>
                    <a:pt x="1296" y="528"/>
                  </a:cubicBezTo>
                  <a:cubicBezTo>
                    <a:pt x="1328" y="416"/>
                    <a:pt x="1360" y="232"/>
                    <a:pt x="1392" y="48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883" name="Oval 19"/>
            <p:cNvSpPr>
              <a:spLocks noChangeArrowheads="1"/>
            </p:cNvSpPr>
            <p:nvPr/>
          </p:nvSpPr>
          <p:spPr bwMode="auto">
            <a:xfrm>
              <a:off x="4416" y="2160"/>
              <a:ext cx="96" cy="96"/>
            </a:xfrm>
            <a:prstGeom prst="ellipse">
              <a:avLst/>
            </a:prstGeom>
            <a:solidFill>
              <a:schemeClr val="accent1"/>
            </a:solidFill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4" name="Freeform 20"/>
            <p:cNvSpPr>
              <a:spLocks/>
            </p:cNvSpPr>
            <p:nvPr/>
          </p:nvSpPr>
          <p:spPr bwMode="auto">
            <a:xfrm>
              <a:off x="4656" y="1824"/>
              <a:ext cx="624" cy="560"/>
            </a:xfrm>
            <a:custGeom>
              <a:avLst/>
              <a:gdLst/>
              <a:ahLst/>
              <a:cxnLst>
                <a:cxn ang="0">
                  <a:pos x="0" y="176"/>
                </a:cxn>
                <a:cxn ang="0">
                  <a:pos x="96" y="80"/>
                </a:cxn>
                <a:cxn ang="0">
                  <a:pos x="336" y="32"/>
                </a:cxn>
                <a:cxn ang="0">
                  <a:pos x="480" y="272"/>
                </a:cxn>
                <a:cxn ang="0">
                  <a:pos x="528" y="464"/>
                </a:cxn>
                <a:cxn ang="0">
                  <a:pos x="624" y="560"/>
                </a:cxn>
              </a:cxnLst>
              <a:rect l="0" t="0" r="r" b="b"/>
              <a:pathLst>
                <a:path w="624" h="560">
                  <a:moveTo>
                    <a:pt x="0" y="176"/>
                  </a:moveTo>
                  <a:cubicBezTo>
                    <a:pt x="20" y="140"/>
                    <a:pt x="40" y="104"/>
                    <a:pt x="96" y="80"/>
                  </a:cubicBezTo>
                  <a:cubicBezTo>
                    <a:pt x="152" y="56"/>
                    <a:pt x="272" y="0"/>
                    <a:pt x="336" y="32"/>
                  </a:cubicBezTo>
                  <a:cubicBezTo>
                    <a:pt x="400" y="64"/>
                    <a:pt x="448" y="200"/>
                    <a:pt x="480" y="272"/>
                  </a:cubicBezTo>
                  <a:cubicBezTo>
                    <a:pt x="512" y="344"/>
                    <a:pt x="504" y="416"/>
                    <a:pt x="528" y="464"/>
                  </a:cubicBezTo>
                  <a:cubicBezTo>
                    <a:pt x="552" y="512"/>
                    <a:pt x="588" y="536"/>
                    <a:pt x="624" y="560"/>
                  </a:cubicBezTo>
                </a:path>
              </a:pathLst>
            </a:custGeom>
            <a:noFill/>
            <a:ln w="317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885" name="Arc 21"/>
            <p:cNvSpPr>
              <a:spLocks/>
            </p:cNvSpPr>
            <p:nvPr/>
          </p:nvSpPr>
          <p:spPr bwMode="auto">
            <a:xfrm flipV="1">
              <a:off x="4245" y="2064"/>
              <a:ext cx="480" cy="28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18 w 43200"/>
                <a:gd name="T1" fmla="*/ 25295 h 25295"/>
                <a:gd name="T2" fmla="*/ 43200 w 43200"/>
                <a:gd name="T3" fmla="*/ 21600 h 25295"/>
                <a:gd name="T4" fmla="*/ 21600 w 43200"/>
                <a:gd name="T5" fmla="*/ 21600 h 25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5295" fill="none" extrusionOk="0">
                  <a:moveTo>
                    <a:pt x="318" y="25294"/>
                  </a:moveTo>
                  <a:cubicBezTo>
                    <a:pt x="106" y="24074"/>
                    <a:pt x="0" y="2283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5295" stroke="0" extrusionOk="0">
                  <a:moveTo>
                    <a:pt x="318" y="25294"/>
                  </a:moveTo>
                  <a:cubicBezTo>
                    <a:pt x="106" y="24074"/>
                    <a:pt x="0" y="2283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S. Chapman (Oregon Health &amp; Science University)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481D-D8B1-462B-88F1-A7FA9A34DECA}" type="slidenum">
              <a:rPr lang="en-US"/>
              <a:pPr/>
              <a:t>23</a:t>
            </a:fld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457200"/>
          </a:xfrm>
        </p:spPr>
        <p:txBody>
          <a:bodyPr/>
          <a:lstStyle/>
          <a:p>
            <a:r>
              <a:rPr lang="en-US" dirty="0"/>
              <a:t>Annealing Schedules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5562600"/>
          </a:xfrm>
        </p:spPr>
        <p:txBody>
          <a:bodyPr/>
          <a:lstStyle/>
          <a:p>
            <a:r>
              <a:rPr lang="en-US" dirty="0"/>
              <a:t>Initial velocities simulate T = 3-10,000 K</a:t>
            </a:r>
          </a:p>
          <a:p>
            <a:r>
              <a:rPr lang="en-US" dirty="0"/>
              <a:t>Energy withdrawn to simulate drop to 290 K</a:t>
            </a:r>
          </a:p>
          <a:p>
            <a:r>
              <a:rPr lang="en-US" dirty="0" smtClean="0"/>
              <a:t>Slow </a:t>
            </a:r>
            <a:r>
              <a:rPr lang="en-US" dirty="0"/>
              <a:t>cooling – steps of about 25 K</a:t>
            </a:r>
          </a:p>
          <a:p>
            <a:pPr lvl="1"/>
            <a:r>
              <a:rPr lang="en-US" dirty="0"/>
              <a:t>Energy gradually falls below that needed to escape deep minima</a:t>
            </a:r>
          </a:p>
          <a:p>
            <a:pPr lvl="1"/>
            <a:r>
              <a:rPr lang="en-US" dirty="0"/>
              <a:t>While still sufficing to escape local minima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11/6/2009</a:t>
            </a:r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S. Chapman (Oregon Health &amp; Science University)</a:t>
            </a:r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823D-C533-43E5-87D6-182497429B20}" type="slidenum">
              <a:rPr lang="en-US"/>
              <a:pPr/>
              <a:t>24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Coordinate Systems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60960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Most refinement programs in Cartesian space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Atoms move in straight lines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Torsion </a:t>
            </a:r>
            <a:r>
              <a:rPr lang="en-US" dirty="0"/>
              <a:t>angles are the primary determinants of structure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Changes – move atoms in arcs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Cartesian </a:t>
            </a:r>
            <a:r>
              <a:rPr lang="en-US" dirty="0"/>
              <a:t>approx </a:t>
            </a:r>
            <a:r>
              <a:rPr lang="en-US" dirty="0" smtClean="0"/>
              <a:t>limits step size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Improved fit balanced by worse stereochemistry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CNS; X-</a:t>
            </a:r>
            <a:r>
              <a:rPr lang="en-US" dirty="0" err="1" smtClean="0"/>
              <a:t>plor</a:t>
            </a:r>
            <a:r>
              <a:rPr lang="en-US" dirty="0" smtClean="0"/>
              <a:t>; </a:t>
            </a:r>
            <a:r>
              <a:rPr lang="en-US" dirty="0" err="1" smtClean="0"/>
              <a:t>Phenix</a:t>
            </a:r>
            <a:r>
              <a:rPr lang="en-US" dirty="0" smtClean="0"/>
              <a:t> (?) </a:t>
            </a:r>
            <a:r>
              <a:rPr lang="en-US" dirty="0"/>
              <a:t>support torsion angle refinement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More efficient w/ poor models</a:t>
            </a:r>
          </a:p>
        </p:txBody>
      </p:sp>
      <p:sp>
        <p:nvSpPr>
          <p:cNvPr id="43013" name="Arc 5"/>
          <p:cNvSpPr>
            <a:spLocks/>
          </p:cNvSpPr>
          <p:nvPr/>
        </p:nvSpPr>
        <p:spPr bwMode="auto">
          <a:xfrm flipH="1">
            <a:off x="6858000" y="1295400"/>
            <a:ext cx="1219200" cy="1143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17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 rot="-2591146">
            <a:off x="6019800" y="884238"/>
            <a:ext cx="2073275" cy="8223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Effect of torsion angle</a:t>
            </a:r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H="1">
            <a:off x="6858000" y="1295400"/>
            <a:ext cx="1219200" cy="1143000"/>
          </a:xfrm>
          <a:prstGeom prst="line">
            <a:avLst/>
          </a:prstGeom>
          <a:noFill/>
          <a:ln w="31750">
            <a:solidFill>
              <a:schemeClr val="accent2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16" name="AutoShape 8"/>
          <p:cNvSpPr>
            <a:spLocks/>
          </p:cNvSpPr>
          <p:nvPr/>
        </p:nvSpPr>
        <p:spPr bwMode="auto">
          <a:xfrm>
            <a:off x="6324600" y="3200400"/>
            <a:ext cx="2541588" cy="990600"/>
          </a:xfrm>
          <a:prstGeom prst="borderCallout3">
            <a:avLst>
              <a:gd name="adj1" fmla="val 7171"/>
              <a:gd name="adj2" fmla="val 102417"/>
              <a:gd name="adj3" fmla="val 7171"/>
              <a:gd name="adj4" fmla="val 103074"/>
              <a:gd name="adj5" fmla="val -23407"/>
              <a:gd name="adj6" fmla="val 103074"/>
              <a:gd name="adj7" fmla="val -54083"/>
              <a:gd name="adj8" fmla="val 66500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000" dirty="0">
                <a:solidFill>
                  <a:schemeClr val="accent2"/>
                </a:solidFill>
              </a:rPr>
              <a:t>Cartesian change </a:t>
            </a:r>
            <a:r>
              <a:rPr lang="en-US" sz="2000" dirty="0" smtClean="0">
                <a:solidFill>
                  <a:schemeClr val="accent2"/>
                </a:solidFill>
              </a:rPr>
              <a:t>moves </a:t>
            </a:r>
            <a:r>
              <a:rPr lang="en-US" sz="2000" dirty="0">
                <a:solidFill>
                  <a:schemeClr val="accent2"/>
                </a:solidFill>
              </a:rPr>
              <a:t>through bad stereochemistry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 rot="-2591146">
            <a:off x="6019800" y="914400"/>
            <a:ext cx="2073275" cy="8223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Effect of torsion angle</a:t>
            </a:r>
          </a:p>
        </p:txBody>
      </p:sp>
      <p:sp>
        <p:nvSpPr>
          <p:cNvPr id="43018" name="Arc 10"/>
          <p:cNvSpPr>
            <a:spLocks/>
          </p:cNvSpPr>
          <p:nvPr/>
        </p:nvSpPr>
        <p:spPr bwMode="auto">
          <a:xfrm flipH="1">
            <a:off x="6934200" y="4876800"/>
            <a:ext cx="1219200" cy="1143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17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6858000" y="4800600"/>
            <a:ext cx="1295400" cy="1143000"/>
            <a:chOff x="4176" y="2784"/>
            <a:chExt cx="816" cy="720"/>
          </a:xfrm>
        </p:grpSpPr>
        <p:sp>
          <p:nvSpPr>
            <p:cNvPr id="43019" name="Line 11"/>
            <p:cNvSpPr>
              <a:spLocks noChangeShapeType="1"/>
            </p:cNvSpPr>
            <p:nvPr/>
          </p:nvSpPr>
          <p:spPr bwMode="auto">
            <a:xfrm flipH="1">
              <a:off x="4752" y="2832"/>
              <a:ext cx="240" cy="0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020" name="Line 12"/>
            <p:cNvSpPr>
              <a:spLocks noChangeShapeType="1"/>
            </p:cNvSpPr>
            <p:nvPr/>
          </p:nvSpPr>
          <p:spPr bwMode="auto">
            <a:xfrm>
              <a:off x="4752" y="2784"/>
              <a:ext cx="0" cy="144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023" name="Line 15"/>
            <p:cNvSpPr>
              <a:spLocks noChangeShapeType="1"/>
            </p:cNvSpPr>
            <p:nvPr/>
          </p:nvSpPr>
          <p:spPr bwMode="auto">
            <a:xfrm flipH="1">
              <a:off x="4512" y="2928"/>
              <a:ext cx="240" cy="0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024" name="Line 16"/>
            <p:cNvSpPr>
              <a:spLocks noChangeShapeType="1"/>
            </p:cNvSpPr>
            <p:nvPr/>
          </p:nvSpPr>
          <p:spPr bwMode="auto">
            <a:xfrm>
              <a:off x="4512" y="2928"/>
              <a:ext cx="0" cy="96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025" name="Line 17"/>
            <p:cNvSpPr>
              <a:spLocks noChangeShapeType="1"/>
            </p:cNvSpPr>
            <p:nvPr/>
          </p:nvSpPr>
          <p:spPr bwMode="auto">
            <a:xfrm flipH="1">
              <a:off x="4320" y="3024"/>
              <a:ext cx="192" cy="0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026" name="Line 18"/>
            <p:cNvSpPr>
              <a:spLocks noChangeShapeType="1"/>
            </p:cNvSpPr>
            <p:nvPr/>
          </p:nvSpPr>
          <p:spPr bwMode="auto">
            <a:xfrm>
              <a:off x="4320" y="3024"/>
              <a:ext cx="25" cy="96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027" name="Line 19"/>
            <p:cNvSpPr>
              <a:spLocks noChangeShapeType="1"/>
            </p:cNvSpPr>
            <p:nvPr/>
          </p:nvSpPr>
          <p:spPr bwMode="auto">
            <a:xfrm flipH="1">
              <a:off x="4272" y="3168"/>
              <a:ext cx="96" cy="0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028" name="Line 20"/>
            <p:cNvSpPr>
              <a:spLocks noChangeShapeType="1"/>
            </p:cNvSpPr>
            <p:nvPr/>
          </p:nvSpPr>
          <p:spPr bwMode="auto">
            <a:xfrm>
              <a:off x="4272" y="3168"/>
              <a:ext cx="39" cy="144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029" name="Line 21"/>
            <p:cNvSpPr>
              <a:spLocks noChangeShapeType="1"/>
            </p:cNvSpPr>
            <p:nvPr/>
          </p:nvSpPr>
          <p:spPr bwMode="auto">
            <a:xfrm flipH="1">
              <a:off x="4176" y="3360"/>
              <a:ext cx="144" cy="0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030" name="Line 22"/>
            <p:cNvSpPr>
              <a:spLocks noChangeShapeType="1"/>
            </p:cNvSpPr>
            <p:nvPr/>
          </p:nvSpPr>
          <p:spPr bwMode="auto">
            <a:xfrm>
              <a:off x="4176" y="3360"/>
              <a:ext cx="0" cy="144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Oval 23"/>
          <p:cNvSpPr/>
          <p:nvPr/>
        </p:nvSpPr>
        <p:spPr bwMode="auto">
          <a:xfrm>
            <a:off x="7848600" y="2209800"/>
            <a:ext cx="304800" cy="304800"/>
          </a:xfrm>
          <a:prstGeom prst="ellipse">
            <a:avLst/>
          </a:prstGeom>
          <a:solidFill>
            <a:srgbClr val="008000"/>
          </a:solidFill>
          <a:ln w="317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8001000" y="2209800"/>
            <a:ext cx="457200" cy="457200"/>
          </a:xfrm>
          <a:prstGeom prst="ellipse">
            <a:avLst/>
          </a:prstGeom>
          <a:solidFill>
            <a:srgbClr val="3333FF"/>
          </a:solidFill>
          <a:ln w="3175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7" name="Straight Connector 26"/>
          <p:cNvCxnSpPr>
            <a:endCxn id="43015" idx="0"/>
          </p:cNvCxnSpPr>
          <p:nvPr/>
        </p:nvCxnSpPr>
        <p:spPr bwMode="auto">
          <a:xfrm rot="5400000" flipH="1" flipV="1">
            <a:off x="7505700" y="1790700"/>
            <a:ext cx="1066800" cy="7620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10800000">
            <a:off x="8001000" y="2362200"/>
            <a:ext cx="228600" cy="7620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Lightning Bolt 29"/>
          <p:cNvSpPr/>
          <p:nvPr/>
        </p:nvSpPr>
        <p:spPr bwMode="auto">
          <a:xfrm>
            <a:off x="7467600" y="1828800"/>
            <a:ext cx="381000" cy="457200"/>
          </a:xfrm>
          <a:prstGeom prst="lightningBolt">
            <a:avLst/>
          </a:prstGeom>
          <a:solidFill>
            <a:srgbClr val="FFC000"/>
          </a:solidFill>
          <a:ln w="3175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uiExpand="1" build="p" autoUpdateAnimBg="0"/>
      <p:bldP spid="430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S. Chapman (Oregon Health &amp; Science University)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96BC1-998E-44D0-B2E7-9B37B3B31CC7}" type="slidenum">
              <a:rPr lang="en-US"/>
              <a:pPr/>
              <a:t>25</a:t>
            </a:fld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Programs &amp; their merits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763000" cy="5791200"/>
          </a:xfrm>
        </p:spPr>
        <p:txBody>
          <a:bodyPr/>
          <a:lstStyle/>
          <a:p>
            <a:r>
              <a:rPr lang="en-US" sz="2400" dirty="0" smtClean="0"/>
              <a:t>TNT </a:t>
            </a:r>
            <a:r>
              <a:rPr lang="en-US" sz="2400" dirty="0"/>
              <a:t>- Restrained least squares</a:t>
            </a:r>
          </a:p>
          <a:p>
            <a:pPr lvl="1"/>
            <a:r>
              <a:rPr lang="en-US" sz="2400" dirty="0"/>
              <a:t>Efficient &amp; Very easy to understand</a:t>
            </a:r>
          </a:p>
          <a:p>
            <a:pPr lvl="1"/>
            <a:r>
              <a:rPr lang="en-US" sz="2400" dirty="0" err="1"/>
              <a:t>Tronrud</a:t>
            </a:r>
            <a:r>
              <a:rPr lang="en-US" sz="2400" dirty="0"/>
              <a:t>, Ten Eyck &amp; Matthews</a:t>
            </a:r>
          </a:p>
          <a:p>
            <a:r>
              <a:rPr lang="en-US" sz="2400" dirty="0" smtClean="0"/>
              <a:t>SHELXL </a:t>
            </a:r>
            <a:r>
              <a:rPr lang="en-US" sz="2400" dirty="0"/>
              <a:t>– High resolution; only one for Anisotropic B’s</a:t>
            </a:r>
          </a:p>
          <a:p>
            <a:pPr lvl="1"/>
            <a:r>
              <a:rPr lang="en-US" sz="2400" dirty="0"/>
              <a:t>George </a:t>
            </a:r>
            <a:r>
              <a:rPr lang="en-US" sz="2400" dirty="0" err="1" smtClean="0"/>
              <a:t>Sheldrick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X-</a:t>
            </a:r>
            <a:r>
              <a:rPr lang="en-US" sz="2400" dirty="0" err="1" smtClean="0"/>
              <a:t>plor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CNS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i="1" dirty="0" err="1" smtClean="0">
                <a:sym typeface="Wingdings" pitchFamily="2" charset="2"/>
              </a:rPr>
              <a:t>Phenix</a:t>
            </a:r>
            <a:r>
              <a:rPr lang="en-US" sz="2400" dirty="0" smtClean="0"/>
              <a:t> - Axel </a:t>
            </a:r>
            <a:r>
              <a:rPr lang="en-US" sz="2400" dirty="0" err="1" smtClean="0"/>
              <a:t>Brünger</a:t>
            </a:r>
            <a:r>
              <a:rPr lang="en-US" sz="2400" dirty="0" smtClean="0"/>
              <a:t>; Paul Adams </a:t>
            </a:r>
            <a:r>
              <a:rPr lang="en-US" sz="2400" i="1" dirty="0" smtClean="0"/>
              <a:t>et al</a:t>
            </a:r>
            <a:r>
              <a:rPr lang="en-US" sz="2400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Least squares or Maximum Likelihood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Simulated annealing or Conjugate gradient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Cartesian or Torsion angle (?)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Empirical energy</a:t>
            </a:r>
          </a:p>
          <a:p>
            <a:pPr>
              <a:lnSpc>
                <a:spcPct val="90000"/>
              </a:lnSpc>
            </a:pPr>
            <a:r>
              <a:rPr lang="en-US" sz="2400" i="1" dirty="0" smtClean="0"/>
              <a:t>REFMAC</a:t>
            </a:r>
            <a:r>
              <a:rPr lang="en-US" sz="2400" dirty="0" smtClean="0"/>
              <a:t> - </a:t>
            </a:r>
            <a:r>
              <a:rPr lang="en-US" sz="2400" dirty="0" err="1" smtClean="0"/>
              <a:t>Murshudov</a:t>
            </a:r>
            <a:r>
              <a:rPr lang="en-US" sz="2400" dirty="0" smtClean="0"/>
              <a:t>, </a:t>
            </a:r>
            <a:r>
              <a:rPr lang="en-US" sz="2400" dirty="0" err="1" smtClean="0"/>
              <a:t>Vagin</a:t>
            </a:r>
            <a:r>
              <a:rPr lang="en-US" sz="2400" dirty="0" smtClean="0"/>
              <a:t> &amp; Dodson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Fast, Maximum likelihood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Most popular are </a:t>
            </a:r>
            <a:r>
              <a:rPr lang="en-US" sz="2400" dirty="0" err="1" smtClean="0"/>
              <a:t>Phenix</a:t>
            </a:r>
            <a:r>
              <a:rPr lang="en-US" sz="2400" dirty="0" smtClean="0"/>
              <a:t> and </a:t>
            </a:r>
            <a:r>
              <a:rPr lang="en-US" sz="2400" dirty="0" err="1" smtClean="0"/>
              <a:t>RefMac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S. Chapman (Oregon Health &amp; Science University)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BFF4-B08E-4E71-9A0C-F362B65E584C}" type="slidenum">
              <a:rPr lang="en-US"/>
              <a:pPr/>
              <a:t>26</a:t>
            </a:fld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dirty="0"/>
              <a:t>Refinement </a:t>
            </a:r>
            <a:r>
              <a:rPr lang="en-US" dirty="0" smtClean="0"/>
              <a:t>is a </a:t>
            </a:r>
            <a:r>
              <a:rPr lang="en-US" dirty="0"/>
              <a:t>Process </a:t>
            </a:r>
            <a:r>
              <a:rPr lang="en-US" dirty="0" smtClean="0"/>
              <a:t>as well as a </a:t>
            </a:r>
            <a:r>
              <a:rPr lang="en-US" dirty="0"/>
              <a:t>Program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991600" cy="5867400"/>
          </a:xfrm>
        </p:spPr>
        <p:txBody>
          <a:bodyPr/>
          <a:lstStyle/>
          <a:p>
            <a:r>
              <a:rPr lang="en-US" dirty="0" smtClean="0"/>
              <a:t>Refinements good at local optimization</a:t>
            </a:r>
          </a:p>
          <a:p>
            <a:pPr lvl="1"/>
            <a:r>
              <a:rPr lang="en-US" dirty="0" smtClean="0"/>
              <a:t>Rarely find global optimum</a:t>
            </a:r>
          </a:p>
          <a:p>
            <a:pPr lvl="1"/>
            <a:r>
              <a:rPr lang="en-US" dirty="0" smtClean="0"/>
              <a:t>Parts where locked in local optimum</a:t>
            </a:r>
            <a:endParaRPr lang="en-US" dirty="0"/>
          </a:p>
          <a:p>
            <a:r>
              <a:rPr lang="en-US" dirty="0"/>
              <a:t>Need to alternate</a:t>
            </a:r>
          </a:p>
          <a:p>
            <a:pPr lvl="1"/>
            <a:r>
              <a:rPr lang="en-US" dirty="0"/>
              <a:t>Automatic refinement</a:t>
            </a:r>
          </a:p>
          <a:p>
            <a:pPr lvl="1"/>
            <a:r>
              <a:rPr lang="en-US" dirty="0"/>
              <a:t>“Manual” rebuilding using computer graphics</a:t>
            </a:r>
          </a:p>
          <a:p>
            <a:r>
              <a:rPr lang="en-US" dirty="0"/>
              <a:t>Focus on regions of:</a:t>
            </a:r>
          </a:p>
          <a:p>
            <a:pPr lvl="1"/>
            <a:r>
              <a:rPr lang="en-US" dirty="0"/>
              <a:t>Poor stereochemistry – fighting the fit</a:t>
            </a:r>
          </a:p>
          <a:p>
            <a:pPr lvl="1"/>
            <a:r>
              <a:rPr lang="en-US" dirty="0"/>
              <a:t>Poor fit to density</a:t>
            </a:r>
          </a:p>
          <a:p>
            <a:pPr lvl="2"/>
            <a:r>
              <a:rPr lang="en-US" dirty="0"/>
              <a:t>Usually use improved map with phases calculated from the latest model</a:t>
            </a:r>
          </a:p>
          <a:p>
            <a:r>
              <a:rPr lang="en-US" dirty="0"/>
              <a:t>Usually 3 or 4 turns of refinement &amp; re-building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uiExpand="1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Model-Phased Maps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III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Michael S. Chapman (Oregon Health &amp; Science University)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6A47B-D065-4058-A855-EADCB2D555A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S. Chapman (Oregon Health &amp; Science University)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CFDA-4789-4C76-8DC7-2EA3AA5BB556}" type="slidenum">
              <a:rPr lang="en-US"/>
              <a:pPr/>
              <a:t>28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5562600"/>
          </a:xfrm>
        </p:spPr>
        <p:txBody>
          <a:bodyPr/>
          <a:lstStyle/>
          <a:p>
            <a:r>
              <a:rPr lang="en-US" dirty="0"/>
              <a:t>Phases calculated from a refined model are better than most experimental phases</a:t>
            </a:r>
          </a:p>
          <a:p>
            <a:r>
              <a:rPr lang="en-US" dirty="0" smtClean="0"/>
              <a:t>Rebuilding in an improved map: </a:t>
            </a:r>
            <a:endParaRPr lang="en-US" dirty="0" smtClean="0"/>
          </a:p>
          <a:p>
            <a:pPr lvl="1"/>
            <a:r>
              <a:rPr lang="en-US" dirty="0" smtClean="0"/>
              <a:t>Can indicate how to escape </a:t>
            </a:r>
            <a:r>
              <a:rPr lang="en-US" dirty="0"/>
              <a:t>local </a:t>
            </a:r>
            <a:r>
              <a:rPr lang="en-US" dirty="0" err="1" smtClean="0"/>
              <a:t>mimima</a:t>
            </a:r>
            <a:endParaRPr lang="en-US" dirty="0" smtClean="0"/>
          </a:p>
          <a:p>
            <a:pPr lvl="1"/>
            <a:r>
              <a:rPr lang="en-US" dirty="0" smtClean="0"/>
              <a:t>Parts not yet modeled</a:t>
            </a:r>
          </a:p>
          <a:p>
            <a:pPr lvl="2"/>
            <a:r>
              <a:rPr lang="en-US" dirty="0" smtClean="0"/>
              <a:t>Ligands</a:t>
            </a:r>
          </a:p>
          <a:p>
            <a:pPr lvl="2"/>
            <a:r>
              <a:rPr lang="en-US" dirty="0" smtClean="0"/>
              <a:t>Disordered regions...</a:t>
            </a:r>
          </a:p>
          <a:p>
            <a:r>
              <a:rPr lang="en-US" dirty="0" smtClean="0"/>
              <a:t>Premise: each F is a wave extending thro’ all map:</a:t>
            </a:r>
          </a:p>
          <a:p>
            <a:pPr lvl="1"/>
            <a:r>
              <a:rPr lang="en-US" dirty="0" smtClean="0"/>
              <a:t>Has phase input from all atoms</a:t>
            </a:r>
          </a:p>
          <a:p>
            <a:pPr lvl="1"/>
            <a:r>
              <a:rPr lang="en-US" dirty="0" smtClean="0"/>
              <a:t>Good regions of model help map in poor regions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 bldLvl="2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S. Chapman (Oregon Health &amp; Science University)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5E92-7E4D-4BE6-A0E0-81AA19297493}" type="slidenum">
              <a:rPr lang="en-US"/>
              <a:pPr/>
              <a:t>29</a:t>
            </a:fld>
            <a:endParaRPr lang="en-US"/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Following illustrations are taken from</a:t>
            </a:r>
          </a:p>
          <a:p>
            <a:r>
              <a:rPr lang="en-US"/>
              <a:t>Kevin Cowtan’s Book of Fourier</a:t>
            </a:r>
          </a:p>
          <a:p>
            <a:pPr lvl="1"/>
            <a:r>
              <a:rPr lang="en-US">
                <a:hlinkClick r:id="rId2"/>
              </a:rPr>
              <a:t>http://www.yorvic.york.ac.uk/~cowtan/fourier/fourier.html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11/6/2009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S. Chapman (Oregon Health &amp; Science University)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100A-8F3B-40EE-A5E7-FDBB3FF83532}" type="slidenum">
              <a:rPr lang="en-US"/>
              <a:pPr/>
              <a:t>3</a:t>
            </a:fld>
            <a:endParaRPr lang="en-US"/>
          </a:p>
        </p:txBody>
      </p:sp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</a:t>
            </a:r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5562600" cy="5791200"/>
          </a:xfrm>
        </p:spPr>
        <p:txBody>
          <a:bodyPr/>
          <a:lstStyle/>
          <a:p>
            <a:r>
              <a:rPr lang="en-US" dirty="0"/>
              <a:t>An electron density map is the direct product of a crystallographic experiment</a:t>
            </a:r>
          </a:p>
          <a:p>
            <a:r>
              <a:rPr lang="en-US" dirty="0"/>
              <a:t>An atomic model is required to understand the chemical implications</a:t>
            </a:r>
          </a:p>
          <a:p>
            <a:r>
              <a:rPr lang="en-US" dirty="0" smtClean="0"/>
              <a:t>Here model </a:t>
            </a:r>
            <a:r>
              <a:rPr lang="en-US" dirty="0"/>
              <a:t>fit into the electron </a:t>
            </a:r>
            <a:r>
              <a:rPr lang="en-US" dirty="0" smtClean="0"/>
              <a:t>density</a:t>
            </a:r>
          </a:p>
          <a:p>
            <a:pPr lvl="1"/>
            <a:r>
              <a:rPr lang="en-US" dirty="0" smtClean="0"/>
              <a:t>“Manual”</a:t>
            </a:r>
          </a:p>
          <a:p>
            <a:pPr lvl="2"/>
            <a:r>
              <a:rPr lang="en-US" dirty="0" smtClean="0"/>
              <a:t>computer-assisted</a:t>
            </a:r>
            <a:endParaRPr lang="en-US" dirty="0"/>
          </a:p>
          <a:p>
            <a:pPr lvl="1"/>
            <a:r>
              <a:rPr lang="en-US" dirty="0"/>
              <a:t>Need only be approximate</a:t>
            </a:r>
          </a:p>
          <a:p>
            <a:pPr lvl="1"/>
            <a:r>
              <a:rPr lang="en-US" dirty="0" smtClean="0"/>
              <a:t>Adjusted later- refinement</a:t>
            </a:r>
            <a:endParaRPr lang="en-US" dirty="0"/>
          </a:p>
        </p:txBody>
      </p:sp>
      <p:pic>
        <p:nvPicPr>
          <p:cNvPr id="11268" name="Picture 1028" descr="Ph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50850"/>
            <a:ext cx="3232150" cy="343535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269" name="Picture 1029" descr="Phe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4114800"/>
            <a:ext cx="3336925" cy="2422525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11/6/2009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S. Chapman (Oregon Health &amp; Science University)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FAE8-961E-45FB-B6FE-9B7EC5F782F2}" type="slidenum">
              <a:rPr lang="en-US"/>
              <a:pPr/>
              <a:t>30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Felix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5257800"/>
          </a:xfrm>
        </p:spPr>
        <p:txBody>
          <a:bodyPr/>
          <a:lstStyle/>
          <a:p>
            <a:r>
              <a:rPr lang="en-US" dirty="0"/>
              <a:t>A cat – that has a tail</a:t>
            </a:r>
          </a:p>
          <a:p>
            <a:pPr lvl="1"/>
            <a:r>
              <a:rPr lang="en-US" dirty="0"/>
              <a:t>But hasn’t yet found it…</a:t>
            </a:r>
          </a:p>
          <a:p>
            <a:r>
              <a:rPr lang="en-US" dirty="0"/>
              <a:t>Manfred the Manx – who never had a tail</a:t>
            </a:r>
          </a:p>
          <a:p>
            <a:r>
              <a:rPr lang="en-US" dirty="0"/>
              <a:t>Can we reveal the tail </a:t>
            </a:r>
            <a:r>
              <a:rPr lang="en-US" dirty="0" err="1" smtClean="0"/>
              <a:t>fr</a:t>
            </a:r>
            <a:r>
              <a:rPr lang="en-US" dirty="0" smtClean="0"/>
              <a:t>. image </a:t>
            </a:r>
            <a:r>
              <a:rPr lang="en-US" dirty="0"/>
              <a:t>calculated </a:t>
            </a:r>
            <a:r>
              <a:rPr lang="en-US" dirty="0" smtClean="0"/>
              <a:t>w/</a:t>
            </a:r>
            <a:endParaRPr lang="en-US" dirty="0"/>
          </a:p>
          <a:p>
            <a:pPr lvl="1"/>
            <a:r>
              <a:rPr lang="en-US" dirty="0"/>
              <a:t>Felix’s Fourier amplitudes</a:t>
            </a:r>
          </a:p>
          <a:p>
            <a:pPr lvl="2"/>
            <a:r>
              <a:rPr lang="en-US" dirty="0"/>
              <a:t>Tail and all</a:t>
            </a:r>
          </a:p>
          <a:p>
            <a:pPr lvl="1"/>
            <a:r>
              <a:rPr lang="en-US" dirty="0" smtClean="0"/>
              <a:t>Manfred’s phases</a:t>
            </a:r>
            <a:endParaRPr lang="en-US" dirty="0"/>
          </a:p>
          <a:p>
            <a:pPr lvl="2"/>
            <a:r>
              <a:rPr lang="en-US" dirty="0" smtClean="0"/>
              <a:t>No tail</a:t>
            </a:r>
            <a:endParaRPr lang="en-US" dirty="0"/>
          </a:p>
        </p:txBody>
      </p:sp>
      <p:pic>
        <p:nvPicPr>
          <p:cNvPr id="16388" name="Picture 4" descr="realc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03225"/>
            <a:ext cx="1152525" cy="1295400"/>
          </a:xfrm>
          <a:prstGeom prst="rect">
            <a:avLst/>
          </a:prstGeom>
          <a:noFill/>
        </p:spPr>
      </p:pic>
      <p:pic>
        <p:nvPicPr>
          <p:cNvPr id="16389" name="Picture 5" descr="realmanxc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1165225"/>
            <a:ext cx="1052513" cy="127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11/6/2009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S. Chapman (Oregon Health &amp; Science University)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73B1-B203-4C5B-A3D1-032E601E1A7D}" type="slidenum">
              <a:rPr lang="en-US"/>
              <a:pPr/>
              <a:t>31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Illustrations of Fourier Transforms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1066800"/>
          </a:xfrm>
        </p:spPr>
        <p:txBody>
          <a:bodyPr/>
          <a:lstStyle/>
          <a:p>
            <a:r>
              <a:rPr lang="en-US"/>
              <a:t>Brightness indicates amplitude</a:t>
            </a:r>
          </a:p>
          <a:p>
            <a:r>
              <a:rPr lang="en-US"/>
              <a:t>Color indicates phase</a:t>
            </a:r>
          </a:p>
        </p:txBody>
      </p:sp>
      <p:pic>
        <p:nvPicPr>
          <p:cNvPr id="17412" name="Picture 4" descr="realc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657600"/>
            <a:ext cx="1152525" cy="1295400"/>
          </a:xfrm>
          <a:prstGeom prst="rect">
            <a:avLst/>
          </a:prstGeom>
          <a:noFill/>
        </p:spPr>
      </p:pic>
      <p:pic>
        <p:nvPicPr>
          <p:cNvPr id="17413" name="Picture 5" descr="ftcatphas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590800"/>
            <a:ext cx="3482975" cy="3482975"/>
          </a:xfrm>
          <a:prstGeom prst="rect">
            <a:avLst/>
          </a:prstGeom>
          <a:noFill/>
        </p:spPr>
      </p:pic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3352800" y="4038600"/>
            <a:ext cx="1143000" cy="609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11/6/2009</a:t>
            </a:r>
            <a:endParaRPr lang="en-US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S. Chapman (Oregon Health &amp; Science University)</a:t>
            </a:r>
            <a:endParaRPr lang="en-US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B29E-99A2-4D9A-B57D-76796D1A8647}" type="slidenum">
              <a:rPr lang="en-US"/>
              <a:pPr/>
              <a:t>32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Find the Missing Tail?</a:t>
            </a:r>
          </a:p>
        </p:txBody>
      </p:sp>
      <p:pic>
        <p:nvPicPr>
          <p:cNvPr id="18436" name="Picture 4" descr="realc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88" y="3252788"/>
            <a:ext cx="1606550" cy="1806575"/>
          </a:xfrm>
          <a:prstGeom prst="rect">
            <a:avLst/>
          </a:prstGeom>
          <a:noFill/>
        </p:spPr>
      </p:pic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1905000" y="3889375"/>
            <a:ext cx="1143000" cy="609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FT</a:t>
            </a:r>
          </a:p>
        </p:txBody>
      </p:sp>
      <p:pic>
        <p:nvPicPr>
          <p:cNvPr id="18438" name="Picture 6" descr="ftc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0550" y="3054350"/>
            <a:ext cx="2127250" cy="2127250"/>
          </a:xfrm>
          <a:prstGeom prst="rect">
            <a:avLst/>
          </a:prstGeom>
          <a:noFill/>
        </p:spPr>
      </p:pic>
      <p:pic>
        <p:nvPicPr>
          <p:cNvPr id="18439" name="Picture 7" descr="realmanxca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50" y="892175"/>
            <a:ext cx="1470025" cy="1774825"/>
          </a:xfrm>
          <a:prstGeom prst="rect">
            <a:avLst/>
          </a:prstGeom>
          <a:noFill/>
        </p:spPr>
      </p:pic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1905000" y="1524000"/>
            <a:ext cx="1143000" cy="609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FT</a:t>
            </a:r>
          </a:p>
        </p:txBody>
      </p:sp>
      <p:pic>
        <p:nvPicPr>
          <p:cNvPr id="18441" name="Picture 9" descr="ftmanxca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0550" y="765175"/>
            <a:ext cx="2127250" cy="2127250"/>
          </a:xfrm>
          <a:prstGeom prst="rect">
            <a:avLst/>
          </a:prstGeom>
          <a:noFill/>
        </p:spPr>
      </p:pic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5197475" y="1600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f</a:t>
            </a:r>
            <a:r>
              <a:rPr lang="en-US" baseline="-25000"/>
              <a:t>manx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5181600" y="3889375"/>
            <a:ext cx="1095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|F|</a:t>
            </a:r>
            <a:r>
              <a:rPr lang="en-US" baseline="-25000"/>
              <a:t>Felix</a:t>
            </a:r>
          </a:p>
        </p:txBody>
      </p:sp>
      <p:sp>
        <p:nvSpPr>
          <p:cNvPr id="18444" name="AutoShape 12"/>
          <p:cNvSpPr>
            <a:spLocks/>
          </p:cNvSpPr>
          <p:nvPr/>
        </p:nvSpPr>
        <p:spPr bwMode="auto">
          <a:xfrm>
            <a:off x="5978525" y="603250"/>
            <a:ext cx="422275" cy="4264025"/>
          </a:xfrm>
          <a:prstGeom prst="rightBrace">
            <a:avLst>
              <a:gd name="adj1" fmla="val 84148"/>
              <a:gd name="adj2" fmla="val 50000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8445" name="Picture 13" descr="ftmongrelca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838200"/>
            <a:ext cx="2051050" cy="2051050"/>
          </a:xfrm>
          <a:prstGeom prst="rect">
            <a:avLst/>
          </a:prstGeom>
          <a:noFill/>
        </p:spPr>
      </p:pic>
      <p:pic>
        <p:nvPicPr>
          <p:cNvPr id="18448" name="Picture 16" descr="imagemongrelcat"/>
          <p:cNvPicPr>
            <a:picLocks noChangeAspect="1" noChangeArrowheads="1"/>
          </p:cNvPicPr>
          <p:nvPr/>
        </p:nvPicPr>
        <p:blipFill>
          <a:blip r:embed="rId8" cstate="print"/>
          <a:srcRect l="31915" t="31915" r="31915" b="31915"/>
          <a:stretch>
            <a:fillRect/>
          </a:stretch>
        </p:blipFill>
        <p:spPr bwMode="auto">
          <a:xfrm>
            <a:off x="6248400" y="3886200"/>
            <a:ext cx="2743200" cy="2743200"/>
          </a:xfrm>
          <a:prstGeom prst="rect">
            <a:avLst/>
          </a:prstGeom>
          <a:noFill/>
        </p:spPr>
      </p:pic>
      <p:sp>
        <p:nvSpPr>
          <p:cNvPr id="18447" name="AutoShape 15"/>
          <p:cNvSpPr>
            <a:spLocks noChangeArrowheads="1"/>
          </p:cNvSpPr>
          <p:nvPr/>
        </p:nvSpPr>
        <p:spPr bwMode="auto">
          <a:xfrm rot="5400000">
            <a:off x="7048500" y="3238500"/>
            <a:ext cx="1143000" cy="609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FT</a:t>
            </a:r>
          </a:p>
        </p:txBody>
      </p:sp>
      <p:sp>
        <p:nvSpPr>
          <p:cNvPr id="18449" name="AutoShape 17"/>
          <p:cNvSpPr>
            <a:spLocks/>
          </p:cNvSpPr>
          <p:nvPr/>
        </p:nvSpPr>
        <p:spPr bwMode="auto">
          <a:xfrm>
            <a:off x="457200" y="5607050"/>
            <a:ext cx="3057525" cy="869950"/>
          </a:xfrm>
          <a:prstGeom prst="borderCallout2">
            <a:avLst>
              <a:gd name="adj1" fmla="val 13139"/>
              <a:gd name="adj2" fmla="val 102491"/>
              <a:gd name="adj3" fmla="val 13139"/>
              <a:gd name="adj4" fmla="val 110903"/>
              <a:gd name="adj5" fmla="val -74088"/>
              <a:gd name="adj6" fmla="val 119625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/>
              <a:t>Monochrome, ‘cos missing phases</a:t>
            </a: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1905000" y="914400"/>
            <a:ext cx="11430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Model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1447800" y="3124200"/>
            <a:ext cx="18288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Diffraction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7" grpId="0" animBg="1" autoUpdateAnimBg="0"/>
      <p:bldP spid="18449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11/6/2009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S. Chapman (Oregon Health &amp; Science University)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9144-34F5-4059-8E18-3601CEF06402}" type="slidenum">
              <a:rPr lang="en-US"/>
              <a:pPr/>
              <a:t>33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Picky-picky – the tail is weaker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3200400"/>
          </a:xfrm>
        </p:spPr>
        <p:txBody>
          <a:bodyPr/>
          <a:lstStyle/>
          <a:p>
            <a:r>
              <a:rPr lang="en-US"/>
              <a:t>Jensen showed that phases account for ½ of map</a:t>
            </a:r>
          </a:p>
          <a:p>
            <a:r>
              <a:rPr lang="en-US"/>
              <a:t>Body should be twice as strong as tail</a:t>
            </a:r>
          </a:p>
          <a:p>
            <a:pPr lvl="1"/>
            <a:r>
              <a:rPr lang="en-US"/>
              <a:t>Body “in” |F| &amp; </a:t>
            </a:r>
            <a:r>
              <a:rPr lang="en-US">
                <a:latin typeface="Symbol" pitchFamily="18" charset="2"/>
              </a:rPr>
              <a:t>f</a:t>
            </a:r>
          </a:p>
          <a:p>
            <a:pPr lvl="1"/>
            <a:r>
              <a:rPr lang="en-US"/>
              <a:t>Tail only in </a:t>
            </a:r>
            <a:r>
              <a:rPr lang="en-US">
                <a:latin typeface="Symbol" pitchFamily="18" charset="2"/>
              </a:rPr>
              <a:t>f</a:t>
            </a:r>
            <a:r>
              <a:rPr lang="en-US"/>
              <a:t>.</a:t>
            </a:r>
          </a:p>
          <a:p>
            <a:r>
              <a:rPr lang="en-US"/>
              <a:t>Solution – subtract ½ a body (Fourier)</a:t>
            </a:r>
          </a:p>
          <a:p>
            <a:pPr lvl="1"/>
            <a:r>
              <a:rPr lang="en-US"/>
              <a:t>|F</a:t>
            </a:r>
            <a:r>
              <a:rPr lang="en-US" sz="2900" baseline="-25000"/>
              <a:t>Felix</a:t>
            </a:r>
            <a:r>
              <a:rPr lang="en-US"/>
              <a:t>| - ½|F</a:t>
            </a:r>
            <a:r>
              <a:rPr lang="en-US" sz="2900" baseline="-25000"/>
              <a:t>manx</a:t>
            </a:r>
            <a:r>
              <a:rPr lang="en-US"/>
              <a:t>|, </a:t>
            </a:r>
            <a:r>
              <a:rPr lang="en-US">
                <a:latin typeface="Symbol" pitchFamily="18" charset="2"/>
              </a:rPr>
              <a:t>f</a:t>
            </a:r>
            <a:r>
              <a:rPr lang="en-US" sz="2900" baseline="-25000"/>
              <a:t>manx</a:t>
            </a:r>
            <a:r>
              <a:rPr lang="en-US"/>
              <a:t> = “2Fo – Fc” </a:t>
            </a:r>
          </a:p>
        </p:txBody>
      </p:sp>
      <p:pic>
        <p:nvPicPr>
          <p:cNvPr id="20484" name="Picture 4" descr="2fo-fcmongrelcat"/>
          <p:cNvPicPr>
            <a:picLocks noChangeAspect="1" noChangeArrowheads="1"/>
          </p:cNvPicPr>
          <p:nvPr/>
        </p:nvPicPr>
        <p:blipFill>
          <a:blip r:embed="rId2" cstate="print"/>
          <a:srcRect l="29332" t="29332" r="29332" b="29332"/>
          <a:stretch>
            <a:fillRect/>
          </a:stretch>
        </p:blipFill>
        <p:spPr bwMode="auto">
          <a:xfrm>
            <a:off x="6096000" y="38862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11/6/2009</a:t>
            </a:r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S. Chapman (Oregon Health &amp; Science University)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99DB-2177-4E1D-BA73-676724C26FCC}" type="slidenum">
              <a:rPr lang="en-US"/>
              <a:pPr/>
              <a:t>34</a:t>
            </a:fld>
            <a:endParaRPr lang="en-US"/>
          </a:p>
        </p:txBody>
      </p:sp>
      <p:pic>
        <p:nvPicPr>
          <p:cNvPr id="21526" name="Picture 22" descr="imagefcatphiduck"/>
          <p:cNvPicPr>
            <a:picLocks noChangeAspect="1" noChangeArrowheads="1"/>
          </p:cNvPicPr>
          <p:nvPr/>
        </p:nvPicPr>
        <p:blipFill>
          <a:blip r:embed="rId3" cstate="print"/>
          <a:srcRect l="29332" t="29332" r="29332" b="29332"/>
          <a:stretch>
            <a:fillRect/>
          </a:stretch>
        </p:blipFill>
        <p:spPr bwMode="auto">
          <a:xfrm>
            <a:off x="6477000" y="2438400"/>
            <a:ext cx="2286000" cy="2286000"/>
          </a:xfrm>
          <a:prstGeom prst="rect">
            <a:avLst/>
          </a:prstGeom>
          <a:noFill/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for Bias if Phasing Model Wrong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914400"/>
          </a:xfrm>
        </p:spPr>
        <p:txBody>
          <a:bodyPr/>
          <a:lstStyle/>
          <a:p>
            <a:r>
              <a:rPr lang="en-US" sz="2400"/>
              <a:t>Suppose we collected diffraction for a cat</a:t>
            </a:r>
          </a:p>
          <a:p>
            <a:r>
              <a:rPr lang="en-US" sz="2400"/>
              <a:t>But thought that it was a duck…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53988" y="1593850"/>
            <a:ext cx="7732712" cy="4578350"/>
            <a:chOff x="97" y="1004"/>
            <a:chExt cx="4871" cy="2884"/>
          </a:xfrm>
        </p:grpSpPr>
        <p:pic>
          <p:nvPicPr>
            <p:cNvPr id="21508" name="Picture 4" descr="realca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7" y="2673"/>
              <a:ext cx="1012" cy="1138"/>
            </a:xfrm>
            <a:prstGeom prst="rect">
              <a:avLst/>
            </a:prstGeom>
            <a:noFill/>
          </p:spPr>
        </p:pic>
        <p:sp>
          <p:nvSpPr>
            <p:cNvPr id="21509" name="AutoShape 5"/>
            <p:cNvSpPr>
              <a:spLocks noChangeArrowheads="1"/>
            </p:cNvSpPr>
            <p:nvPr/>
          </p:nvSpPr>
          <p:spPr bwMode="auto">
            <a:xfrm>
              <a:off x="1200" y="3074"/>
              <a:ext cx="720" cy="384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FT</a:t>
              </a:r>
            </a:p>
          </p:txBody>
        </p:sp>
        <p:pic>
          <p:nvPicPr>
            <p:cNvPr id="21510" name="Picture 6" descr="ftca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2" y="2548"/>
              <a:ext cx="1340" cy="1340"/>
            </a:xfrm>
            <a:prstGeom prst="rect">
              <a:avLst/>
            </a:prstGeom>
            <a:noFill/>
          </p:spPr>
        </p:pic>
        <p:sp>
          <p:nvSpPr>
            <p:cNvPr id="21512" name="AutoShape 8"/>
            <p:cNvSpPr>
              <a:spLocks noChangeArrowheads="1"/>
            </p:cNvSpPr>
            <p:nvPr/>
          </p:nvSpPr>
          <p:spPr bwMode="auto">
            <a:xfrm>
              <a:off x="1200" y="1584"/>
              <a:ext cx="720" cy="384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FT</a:t>
              </a:r>
            </a:p>
          </p:txBody>
        </p:sp>
        <p:sp>
          <p:nvSpPr>
            <p:cNvPr id="21514" name="Text Box 10"/>
            <p:cNvSpPr txBox="1">
              <a:spLocks noChangeArrowheads="1"/>
            </p:cNvSpPr>
            <p:nvPr/>
          </p:nvSpPr>
          <p:spPr bwMode="auto">
            <a:xfrm>
              <a:off x="3274" y="1632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Symbol" pitchFamily="18" charset="2"/>
                </a:rPr>
                <a:t>f</a:t>
              </a:r>
              <a:r>
                <a:rPr lang="en-US" baseline="-25000"/>
                <a:t>duck</a:t>
              </a:r>
            </a:p>
          </p:txBody>
        </p:sp>
        <p:sp>
          <p:nvSpPr>
            <p:cNvPr id="21515" name="Text Box 11"/>
            <p:cNvSpPr txBox="1">
              <a:spLocks noChangeArrowheads="1"/>
            </p:cNvSpPr>
            <p:nvPr/>
          </p:nvSpPr>
          <p:spPr bwMode="auto">
            <a:xfrm>
              <a:off x="3264" y="3074"/>
              <a:ext cx="6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|F|</a:t>
              </a:r>
              <a:r>
                <a:rPr lang="en-US" baseline="-25000"/>
                <a:t>Felix</a:t>
              </a:r>
            </a:p>
          </p:txBody>
        </p:sp>
        <p:sp>
          <p:nvSpPr>
            <p:cNvPr id="21516" name="AutoShape 12"/>
            <p:cNvSpPr>
              <a:spLocks/>
            </p:cNvSpPr>
            <p:nvPr/>
          </p:nvSpPr>
          <p:spPr bwMode="auto">
            <a:xfrm>
              <a:off x="3766" y="1004"/>
              <a:ext cx="266" cy="2686"/>
            </a:xfrm>
            <a:prstGeom prst="rightBrace">
              <a:avLst>
                <a:gd name="adj1" fmla="val 84148"/>
                <a:gd name="adj2" fmla="val 16667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9" name="AutoShape 15"/>
            <p:cNvSpPr>
              <a:spLocks noChangeArrowheads="1"/>
            </p:cNvSpPr>
            <p:nvPr/>
          </p:nvSpPr>
          <p:spPr bwMode="auto">
            <a:xfrm rot="5400000">
              <a:off x="4416" y="1272"/>
              <a:ext cx="720" cy="384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FT</a:t>
              </a:r>
            </a:p>
          </p:txBody>
        </p:sp>
        <p:sp>
          <p:nvSpPr>
            <p:cNvPr id="21521" name="Text Box 17"/>
            <p:cNvSpPr txBox="1">
              <a:spLocks noChangeArrowheads="1"/>
            </p:cNvSpPr>
            <p:nvPr/>
          </p:nvSpPr>
          <p:spPr bwMode="auto">
            <a:xfrm>
              <a:off x="1200" y="1200"/>
              <a:ext cx="720" cy="288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Model</a:t>
              </a:r>
            </a:p>
          </p:txBody>
        </p:sp>
        <p:sp>
          <p:nvSpPr>
            <p:cNvPr id="21522" name="Text Box 18"/>
            <p:cNvSpPr txBox="1">
              <a:spLocks noChangeArrowheads="1"/>
            </p:cNvSpPr>
            <p:nvPr/>
          </p:nvSpPr>
          <p:spPr bwMode="auto">
            <a:xfrm>
              <a:off x="912" y="2592"/>
              <a:ext cx="1152" cy="288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Diffraction</a:t>
              </a:r>
            </a:p>
          </p:txBody>
        </p:sp>
        <p:pic>
          <p:nvPicPr>
            <p:cNvPr id="21523" name="Picture 19" descr="realduc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4" y="1200"/>
              <a:ext cx="960" cy="886"/>
            </a:xfrm>
            <a:prstGeom prst="rect">
              <a:avLst/>
            </a:prstGeom>
            <a:noFill/>
          </p:spPr>
        </p:pic>
        <p:pic>
          <p:nvPicPr>
            <p:cNvPr id="21524" name="Picture 20" descr="ftduck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68" y="1056"/>
              <a:ext cx="1344" cy="1344"/>
            </a:xfrm>
            <a:prstGeom prst="rect">
              <a:avLst/>
            </a:prstGeom>
            <a:noFill/>
          </p:spPr>
        </p:pic>
      </p:grp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6400800" y="4800600"/>
            <a:ext cx="2590800" cy="19177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Model phases </a:t>
            </a:r>
            <a:r>
              <a:rPr lang="en-US">
                <a:sym typeface="Wingdings" pitchFamily="2" charset="2"/>
              </a:rPr>
              <a:t></a:t>
            </a:r>
            <a:r>
              <a:rPr lang="en-US"/>
              <a:t> misleading image.</a:t>
            </a:r>
            <a:br>
              <a:rPr lang="en-US"/>
            </a:br>
            <a:r>
              <a:rPr lang="en-US"/>
              <a:t>Never know that really a cat.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7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S. Chapman (Oregon Health &amp; Science University)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216F-659F-467A-838E-F9E9F4DDF83E}" type="slidenum">
              <a:rPr lang="en-US"/>
              <a:pPr/>
              <a:t>35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r>
              <a:rPr lang="en-US" dirty="0"/>
              <a:t>Potential for </a:t>
            </a:r>
            <a:r>
              <a:rPr lang="en-US" dirty="0" smtClean="0"/>
              <a:t>Bias – or - Disaster</a:t>
            </a:r>
            <a:r>
              <a:rPr lang="en-US" dirty="0"/>
              <a:t>…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486400"/>
          </a:xfrm>
        </p:spPr>
        <p:txBody>
          <a:bodyPr/>
          <a:lstStyle/>
          <a:p>
            <a:r>
              <a:rPr lang="en-US" dirty="0"/>
              <a:t>Poor initial map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incorrect model</a:t>
            </a:r>
          </a:p>
          <a:p>
            <a:r>
              <a:rPr lang="en-US" dirty="0"/>
              <a:t>Subsequent maps biased to incorrect model</a:t>
            </a:r>
          </a:p>
          <a:p>
            <a:r>
              <a:rPr lang="en-US" dirty="0"/>
              <a:t>If you are lucky…</a:t>
            </a:r>
          </a:p>
          <a:p>
            <a:pPr lvl="1"/>
            <a:r>
              <a:rPr lang="en-US" dirty="0"/>
              <a:t>Does not refine well; R</a:t>
            </a:r>
            <a:r>
              <a:rPr lang="en-US" sz="2900" baseline="30000" dirty="0"/>
              <a:t>free</a:t>
            </a:r>
            <a:r>
              <a:rPr lang="en-US" dirty="0"/>
              <a:t> remains high</a:t>
            </a:r>
          </a:p>
          <a:p>
            <a:pPr lvl="1"/>
            <a:r>
              <a:rPr lang="en-US" dirty="0"/>
              <a:t>Indicates a potential problem</a:t>
            </a:r>
          </a:p>
          <a:p>
            <a:pPr lvl="2"/>
            <a:r>
              <a:rPr lang="en-US" dirty="0"/>
              <a:t>Somewhere</a:t>
            </a:r>
          </a:p>
          <a:p>
            <a:r>
              <a:rPr lang="en-US" dirty="0" smtClean="0"/>
              <a:t>May be </a:t>
            </a:r>
            <a:r>
              <a:rPr lang="en-US" dirty="0"/>
              <a:t>little indication of where the problem is.</a:t>
            </a:r>
          </a:p>
          <a:p>
            <a:r>
              <a:rPr lang="en-US" dirty="0"/>
              <a:t>Not so lucky examples:</a:t>
            </a:r>
          </a:p>
          <a:p>
            <a:pPr lvl="1"/>
            <a:r>
              <a:rPr lang="en-US" dirty="0" err="1"/>
              <a:t>Carboxypeptidase</a:t>
            </a:r>
            <a:r>
              <a:rPr lang="en-US" dirty="0"/>
              <a:t>: Bill Lipscomb</a:t>
            </a:r>
          </a:p>
          <a:p>
            <a:pPr lvl="1"/>
            <a:r>
              <a:rPr lang="en-US" dirty="0" err="1"/>
              <a:t>RuBisCO</a:t>
            </a:r>
            <a:r>
              <a:rPr lang="en-US" dirty="0"/>
              <a:t>: Chapman…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S. Chapman (Oregon Health &amp; Science University)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D99F-69B9-4EA6-9572-C57065CF0460}" type="slidenum">
              <a:rPr lang="en-US"/>
              <a:pPr/>
              <a:t>36</a:t>
            </a:fld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Remedies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Difference map: (|</a:t>
            </a:r>
            <a:r>
              <a:rPr lang="en-US" dirty="0" err="1"/>
              <a:t>F</a:t>
            </a:r>
            <a:r>
              <a:rPr lang="en-US" sz="2900" baseline="-25000" dirty="0" err="1"/>
              <a:t>o</a:t>
            </a:r>
            <a:r>
              <a:rPr lang="en-US" dirty="0"/>
              <a:t>| - |</a:t>
            </a:r>
            <a:r>
              <a:rPr lang="en-US" dirty="0" err="1"/>
              <a:t>F</a:t>
            </a:r>
            <a:r>
              <a:rPr lang="en-US" sz="2900" baseline="-25000" dirty="0" err="1"/>
              <a:t>c</a:t>
            </a:r>
            <a:r>
              <a:rPr lang="en-US" dirty="0"/>
              <a:t>|, </a:t>
            </a:r>
            <a:r>
              <a:rPr lang="en-US" dirty="0" err="1">
                <a:latin typeface="Symbol" pitchFamily="18" charset="2"/>
              </a:rPr>
              <a:t>f</a:t>
            </a:r>
            <a:r>
              <a:rPr lang="en-US" sz="2900" baseline="-25000" dirty="0" err="1"/>
              <a:t>calc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Shows differences between:</a:t>
            </a:r>
          </a:p>
          <a:p>
            <a:pPr lvl="2"/>
            <a:r>
              <a:rPr lang="en-US" dirty="0"/>
              <a:t>What the model should be</a:t>
            </a:r>
          </a:p>
          <a:p>
            <a:pPr lvl="2"/>
            <a:r>
              <a:rPr lang="en-US" dirty="0"/>
              <a:t>What it currently is</a:t>
            </a:r>
          </a:p>
          <a:p>
            <a:pPr lvl="1"/>
            <a:r>
              <a:rPr lang="en-US" dirty="0"/>
              <a:t>Negative peaks where model shouldn’t be</a:t>
            </a:r>
          </a:p>
          <a:p>
            <a:pPr lvl="1"/>
            <a:r>
              <a:rPr lang="en-US" dirty="0"/>
              <a:t>Positive peaks where should be more model</a:t>
            </a:r>
          </a:p>
          <a:p>
            <a:pPr lvl="1"/>
            <a:r>
              <a:rPr lang="en-US" dirty="0"/>
              <a:t>Difficult to interpret </a:t>
            </a:r>
            <a:r>
              <a:rPr lang="en-US" dirty="0" smtClean="0"/>
              <a:t>when </a:t>
            </a:r>
            <a:r>
              <a:rPr lang="en-US" dirty="0" err="1" smtClean="0"/>
              <a:t>noisey</a:t>
            </a:r>
            <a:endParaRPr lang="en-US" dirty="0"/>
          </a:p>
          <a:p>
            <a:r>
              <a:rPr lang="en-US" dirty="0"/>
              <a:t>2Fo-Fc maps</a:t>
            </a:r>
          </a:p>
          <a:p>
            <a:pPr lvl="1"/>
            <a:r>
              <a:rPr lang="en-US" dirty="0"/>
              <a:t>Only a minor improvement – still </a:t>
            </a:r>
            <a:r>
              <a:rPr lang="en-US" dirty="0" smtClean="0"/>
              <a:t>biased</a:t>
            </a:r>
          </a:p>
          <a:p>
            <a:pPr lvl="1"/>
            <a:r>
              <a:rPr lang="en-US" dirty="0" smtClean="0"/>
              <a:t>2mFo – </a:t>
            </a:r>
            <a:r>
              <a:rPr lang="en-US" dirty="0" err="1" smtClean="0"/>
              <a:t>DFc</a:t>
            </a:r>
            <a:r>
              <a:rPr lang="en-US" dirty="0" smtClean="0"/>
              <a:t> maps – better (&amp; fast)</a:t>
            </a:r>
            <a:endParaRPr lang="en-US" dirty="0"/>
          </a:p>
          <a:p>
            <a:r>
              <a:rPr lang="en-US" dirty="0"/>
              <a:t>Omit maps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11/6/2009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S. Chapman (Oregon Health &amp; Science University)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D502-EB81-494A-99C6-4909E84780D3}" type="slidenum">
              <a:rPr lang="en-US"/>
              <a:pPr/>
              <a:t>37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Omit maps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Map small piece of structure (3-5%)</a:t>
            </a:r>
          </a:p>
          <a:p>
            <a:pPr lvl="1"/>
            <a:r>
              <a:rPr lang="en-US" dirty="0" smtClean="0"/>
              <a:t>Covering </a:t>
            </a:r>
            <a:r>
              <a:rPr lang="en-US" dirty="0"/>
              <a:t>a few residues</a:t>
            </a:r>
          </a:p>
          <a:p>
            <a:pPr lvl="1"/>
            <a:r>
              <a:rPr lang="en-US" dirty="0"/>
              <a:t>Or a small box</a:t>
            </a:r>
          </a:p>
          <a:p>
            <a:r>
              <a:rPr lang="en-US" dirty="0"/>
              <a:t>Phases calculated from structure omitting atoms near this region</a:t>
            </a:r>
          </a:p>
          <a:p>
            <a:r>
              <a:rPr lang="en-US" dirty="0"/>
              <a:t>Procedures for automatically assembling many small maps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complete structure</a:t>
            </a:r>
          </a:p>
          <a:p>
            <a:r>
              <a:rPr lang="en-US" dirty="0"/>
              <a:t>Should be unbiased…</a:t>
            </a:r>
          </a:p>
          <a:p>
            <a:pPr lvl="1"/>
            <a:r>
              <a:rPr lang="en-US" dirty="0"/>
              <a:t>Better, but still can be biased</a:t>
            </a:r>
          </a:p>
        </p:txBody>
      </p:sp>
      <p:pic>
        <p:nvPicPr>
          <p:cNvPr id="24580" name="Picture 4" descr="Genfas illustration of AK solution PANEL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986213"/>
            <a:ext cx="2663825" cy="2570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11/6/2009</a:t>
            </a:r>
            <a:endParaRPr lang="en-US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S. Chapman (Oregon Health &amp; Science University)</a:t>
            </a:r>
            <a:endParaRPr lang="en-US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FA72-561A-46D7-AC17-3CC0480EE892}" type="slidenum">
              <a:rPr lang="en-US"/>
              <a:pPr/>
              <a:t>38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 in Omit Maps</a:t>
            </a:r>
          </a:p>
        </p:txBody>
      </p:sp>
      <p:pic>
        <p:nvPicPr>
          <p:cNvPr id="25605" name="Picture 5" descr="realca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3988" y="3297238"/>
            <a:ext cx="1606550" cy="1806575"/>
          </a:xfrm>
          <a:prstGeom prst="rect">
            <a:avLst/>
          </a:prstGeom>
          <a:noFill/>
        </p:spPr>
      </p:pic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1905000" y="3933825"/>
            <a:ext cx="1143000" cy="609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FT</a:t>
            </a:r>
          </a:p>
        </p:txBody>
      </p:sp>
      <p:pic>
        <p:nvPicPr>
          <p:cNvPr id="25607" name="Picture 7" descr="ftca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0550" y="3098800"/>
            <a:ext cx="2127250" cy="2127250"/>
          </a:xfrm>
          <a:prstGeom prst="rect">
            <a:avLst/>
          </a:prstGeom>
          <a:noFill/>
        </p:spPr>
      </p:pic>
      <p:pic>
        <p:nvPicPr>
          <p:cNvPr id="25608" name="Picture 8" descr="realmanxca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50" y="936625"/>
            <a:ext cx="1470025" cy="1774825"/>
          </a:xfrm>
          <a:prstGeom prst="rect">
            <a:avLst/>
          </a:prstGeom>
          <a:noFill/>
        </p:spPr>
      </p:pic>
      <p:sp>
        <p:nvSpPr>
          <p:cNvPr id="25620" name="AutoShape 20"/>
          <p:cNvSpPr>
            <a:spLocks noChangeArrowheads="1"/>
          </p:cNvSpPr>
          <p:nvPr/>
        </p:nvSpPr>
        <p:spPr bwMode="auto">
          <a:xfrm rot="2253864">
            <a:off x="1295400" y="2254250"/>
            <a:ext cx="2286000" cy="914400"/>
          </a:xfrm>
          <a:prstGeom prst="leftRightArrow">
            <a:avLst>
              <a:gd name="adj1" fmla="val 50000"/>
              <a:gd name="adj2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Refine model</a:t>
            </a:r>
          </a:p>
        </p:txBody>
      </p:sp>
      <p:sp>
        <p:nvSpPr>
          <p:cNvPr id="25621" name="Freeform 21"/>
          <p:cNvSpPr>
            <a:spLocks/>
          </p:cNvSpPr>
          <p:nvPr/>
        </p:nvSpPr>
        <p:spPr bwMode="auto">
          <a:xfrm>
            <a:off x="228600" y="1492250"/>
            <a:ext cx="266700" cy="838200"/>
          </a:xfrm>
          <a:custGeom>
            <a:avLst/>
            <a:gdLst/>
            <a:ahLst/>
            <a:cxnLst>
              <a:cxn ang="0">
                <a:pos x="144" y="528"/>
              </a:cxn>
              <a:cxn ang="0">
                <a:pos x="0" y="480"/>
              </a:cxn>
              <a:cxn ang="0">
                <a:pos x="144" y="240"/>
              </a:cxn>
              <a:cxn ang="0">
                <a:pos x="144" y="0"/>
              </a:cxn>
            </a:cxnLst>
            <a:rect l="0" t="0" r="r" b="b"/>
            <a:pathLst>
              <a:path w="168" h="528">
                <a:moveTo>
                  <a:pt x="144" y="528"/>
                </a:moveTo>
                <a:cubicBezTo>
                  <a:pt x="72" y="528"/>
                  <a:pt x="0" y="528"/>
                  <a:pt x="0" y="480"/>
                </a:cubicBezTo>
                <a:cubicBezTo>
                  <a:pt x="0" y="432"/>
                  <a:pt x="120" y="320"/>
                  <a:pt x="144" y="240"/>
                </a:cubicBezTo>
                <a:cubicBezTo>
                  <a:pt x="168" y="160"/>
                  <a:pt x="156" y="80"/>
                  <a:pt x="144" y="0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2514600" y="730250"/>
            <a:ext cx="3429000" cy="15525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May be several ways of changing cat to make consistent with phaseless amplitudes</a:t>
            </a:r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5867400" y="685800"/>
            <a:ext cx="2667000" cy="11874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big ear might compensate for a wrong tail…</a:t>
            </a:r>
          </a:p>
        </p:txBody>
      </p:sp>
      <p:pic>
        <p:nvPicPr>
          <p:cNvPr id="25624" name="Picture 24" descr="realmanxca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1873250"/>
            <a:ext cx="1470025" cy="1774825"/>
          </a:xfrm>
          <a:prstGeom prst="rect">
            <a:avLst/>
          </a:prstGeom>
          <a:noFill/>
        </p:spPr>
      </p:pic>
      <p:sp>
        <p:nvSpPr>
          <p:cNvPr id="25625" name="AutoShape 25"/>
          <p:cNvSpPr>
            <a:spLocks noChangeArrowheads="1"/>
          </p:cNvSpPr>
          <p:nvPr/>
        </p:nvSpPr>
        <p:spPr bwMode="auto">
          <a:xfrm rot="1453230">
            <a:off x="7010400" y="1873250"/>
            <a:ext cx="228600" cy="457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27" name="Freeform 27"/>
          <p:cNvSpPr>
            <a:spLocks/>
          </p:cNvSpPr>
          <p:nvPr/>
        </p:nvSpPr>
        <p:spPr bwMode="auto">
          <a:xfrm>
            <a:off x="5981700" y="2438400"/>
            <a:ext cx="266700" cy="838200"/>
          </a:xfrm>
          <a:custGeom>
            <a:avLst/>
            <a:gdLst/>
            <a:ahLst/>
            <a:cxnLst>
              <a:cxn ang="0">
                <a:pos x="144" y="528"/>
              </a:cxn>
              <a:cxn ang="0">
                <a:pos x="0" y="480"/>
              </a:cxn>
              <a:cxn ang="0">
                <a:pos x="144" y="240"/>
              </a:cxn>
              <a:cxn ang="0">
                <a:pos x="144" y="0"/>
              </a:cxn>
            </a:cxnLst>
            <a:rect l="0" t="0" r="r" b="b"/>
            <a:pathLst>
              <a:path w="168" h="528">
                <a:moveTo>
                  <a:pt x="144" y="528"/>
                </a:moveTo>
                <a:cubicBezTo>
                  <a:pt x="72" y="528"/>
                  <a:pt x="0" y="528"/>
                  <a:pt x="0" y="480"/>
                </a:cubicBezTo>
                <a:cubicBezTo>
                  <a:pt x="0" y="432"/>
                  <a:pt x="120" y="320"/>
                  <a:pt x="144" y="240"/>
                </a:cubicBezTo>
                <a:cubicBezTo>
                  <a:pt x="168" y="160"/>
                  <a:pt x="156" y="80"/>
                  <a:pt x="144" y="0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26" name="AutoShape 26"/>
          <p:cNvSpPr>
            <a:spLocks noChangeArrowheads="1"/>
          </p:cNvSpPr>
          <p:nvPr/>
        </p:nvSpPr>
        <p:spPr bwMode="auto">
          <a:xfrm rot="-1657418">
            <a:off x="4648200" y="2590800"/>
            <a:ext cx="1524000" cy="1447800"/>
          </a:xfrm>
          <a:prstGeom prst="leftRightArrow">
            <a:avLst>
              <a:gd name="adj1" fmla="val 50000"/>
              <a:gd name="adj2" fmla="val 21053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Good</a:t>
            </a:r>
            <a:br>
              <a:rPr lang="en-US"/>
            </a:br>
            <a:r>
              <a:rPr lang="en-US"/>
              <a:t>match?</a:t>
            </a:r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5486400" y="3886200"/>
            <a:ext cx="3657600" cy="28305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Map omitting tail:</a:t>
            </a:r>
            <a:br>
              <a:rPr lang="en-US"/>
            </a:br>
            <a:r>
              <a:rPr lang="en-US"/>
              <a:t>Still shows incorrect tail.</a:t>
            </a:r>
          </a:p>
          <a:p>
            <a:pPr>
              <a:spcBef>
                <a:spcPct val="50000"/>
              </a:spcBef>
            </a:pPr>
            <a:r>
              <a:rPr lang="en-US"/>
              <a:t>Phases calculated from big ear are more consistent w/ incorrect tail than correct 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"/>
                                        <p:tgtEl>
                                          <p:spTgt spid="25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2" grpId="0" build="p" autoUpdateAnimBg="0"/>
      <p:bldP spid="25623" grpId="0" build="p" autoUpdateAnimBg="0"/>
      <p:bldP spid="25626" grpId="0" animBg="1" autoUpdateAnimBg="0"/>
      <p:bldP spid="25628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S. Chapman (Oregon Health &amp; Science University)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53D1-DC76-47B4-9BB3-95C20FC9B383}" type="slidenum">
              <a:rPr lang="en-US"/>
              <a:pPr/>
              <a:t>39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Mitigating Bias </a:t>
            </a:r>
            <a:r>
              <a:rPr lang="en-US" dirty="0"/>
              <a:t>in Omit Maps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6019800"/>
          </a:xfrm>
        </p:spPr>
        <p:txBody>
          <a:bodyPr/>
          <a:lstStyle/>
          <a:p>
            <a:r>
              <a:rPr lang="en-US" dirty="0" smtClean="0"/>
              <a:t>Problem is combination of phasing with</a:t>
            </a:r>
          </a:p>
          <a:p>
            <a:pPr lvl="1"/>
            <a:r>
              <a:rPr lang="en-US" dirty="0" smtClean="0"/>
              <a:t>Refinement </a:t>
            </a:r>
            <a:r>
              <a:rPr lang="en-US" dirty="0"/>
              <a:t>against amplitudes</a:t>
            </a:r>
          </a:p>
          <a:p>
            <a:r>
              <a:rPr lang="en-US" dirty="0" smtClean="0"/>
              <a:t>Simulated-annealing omit maps</a:t>
            </a:r>
          </a:p>
          <a:p>
            <a:pPr lvl="1"/>
            <a:r>
              <a:rPr lang="en-US" dirty="0" smtClean="0"/>
              <a:t>Undo (?) bias by refining phasing model w/o omit atoms</a:t>
            </a:r>
          </a:p>
          <a:p>
            <a:pPr lvl="1"/>
            <a:r>
              <a:rPr lang="en-US" dirty="0" smtClean="0"/>
              <a:t>~100 refinements / cycle – very slow</a:t>
            </a:r>
          </a:p>
          <a:p>
            <a:pPr lvl="1"/>
            <a:r>
              <a:rPr lang="en-US" dirty="0" smtClean="0"/>
              <a:t>Best with Sigma-A weighting</a:t>
            </a:r>
          </a:p>
          <a:p>
            <a:r>
              <a:rPr lang="en-US" dirty="0" smtClean="0"/>
              <a:t>Cycle local real-space model refinement w/ omit phase calculation</a:t>
            </a:r>
            <a:endParaRPr lang="en-US" dirty="0"/>
          </a:p>
          <a:p>
            <a:pPr lvl="1"/>
            <a:r>
              <a:rPr lang="en-US" dirty="0" smtClean="0"/>
              <a:t>Even more intensive</a:t>
            </a:r>
          </a:p>
          <a:p>
            <a:r>
              <a:rPr lang="en-US" dirty="0" smtClean="0"/>
              <a:t>Big issue w/ structures worse than 2.7 </a:t>
            </a:r>
            <a:r>
              <a:rPr lang="en-US" dirty="0" smtClean="0">
                <a:latin typeface="Arial"/>
                <a:cs typeface="Arial"/>
              </a:rPr>
              <a:t>Å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Higher resolution becoming more common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11/6/2009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S. Chapman (Oregon Health &amp; Science University)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89DF-87EF-4D37-8BA9-8AE715B30596}" type="slidenum">
              <a:rPr lang="en-US"/>
              <a:pPr/>
              <a:t>4</a:t>
            </a:fld>
            <a:endParaRPr lang="en-US"/>
          </a:p>
        </p:txBody>
      </p:sp>
      <p:pic>
        <p:nvPicPr>
          <p:cNvPr id="15368" name="Picture 8" descr="Phe5"/>
          <p:cNvPicPr>
            <a:picLocks noChangeAspect="1" noChangeArrowheads="1"/>
          </p:cNvPicPr>
          <p:nvPr/>
        </p:nvPicPr>
        <p:blipFill>
          <a:blip r:embed="rId2" cstate="print"/>
          <a:srcRect l="21312" r="13115"/>
          <a:stretch>
            <a:fillRect/>
          </a:stretch>
        </p:blipFill>
        <p:spPr bwMode="auto">
          <a:xfrm>
            <a:off x="7391400" y="4724400"/>
            <a:ext cx="1524000" cy="1808163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367" name="Picture 7" descr="Ph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038600"/>
            <a:ext cx="2057400" cy="1843088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366" name="Picture 6" descr="Phe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2667000"/>
            <a:ext cx="2133600" cy="1782763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at one’s disposal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6781800" cy="5943600"/>
          </a:xfrm>
        </p:spPr>
        <p:txBody>
          <a:bodyPr/>
          <a:lstStyle/>
          <a:p>
            <a:r>
              <a:rPr lang="en-US" sz="2400" dirty="0" smtClean="0"/>
              <a:t>Break </a:t>
            </a:r>
            <a:r>
              <a:rPr lang="en-US" sz="2400" dirty="0"/>
              <a:t>molecule into fragments</a:t>
            </a:r>
          </a:p>
          <a:p>
            <a:r>
              <a:rPr lang="en-US" sz="2400" dirty="0"/>
              <a:t>Move fragments as rigid bodies</a:t>
            </a:r>
          </a:p>
          <a:p>
            <a:pPr lvl="1"/>
            <a:r>
              <a:rPr lang="en-US" sz="2400" dirty="0" smtClean="0"/>
              <a:t>Translate, Rotate</a:t>
            </a:r>
            <a:endParaRPr lang="en-US" sz="2400" dirty="0"/>
          </a:p>
          <a:p>
            <a:pPr lvl="1"/>
            <a:r>
              <a:rPr lang="en-US" sz="2400" dirty="0" smtClean="0"/>
              <a:t>Change </a:t>
            </a:r>
            <a:r>
              <a:rPr lang="en-US" sz="2400" dirty="0" err="1" smtClean="0"/>
              <a:t>rotamer</a:t>
            </a:r>
            <a:endParaRPr lang="en-US" sz="2400" dirty="0" smtClean="0"/>
          </a:p>
          <a:p>
            <a:pPr lvl="1"/>
            <a:r>
              <a:rPr lang="en-US" sz="2400" dirty="0" smtClean="0"/>
              <a:t>Real-space refinement</a:t>
            </a:r>
            <a:endParaRPr lang="en-US" sz="2400" dirty="0"/>
          </a:p>
          <a:p>
            <a:r>
              <a:rPr lang="en-US" sz="2400" dirty="0"/>
              <a:t>Geometry regularization</a:t>
            </a:r>
          </a:p>
          <a:p>
            <a:pPr lvl="1"/>
            <a:r>
              <a:rPr lang="en-US" sz="2400" dirty="0"/>
              <a:t>Restores geometry after fragmenting</a:t>
            </a:r>
          </a:p>
          <a:p>
            <a:pPr lvl="1"/>
            <a:r>
              <a:rPr lang="en-US" sz="2400" dirty="0" smtClean="0"/>
              <a:t>“Refinement</a:t>
            </a:r>
            <a:r>
              <a:rPr lang="en-US" sz="2400" dirty="0"/>
              <a:t>”, but not really</a:t>
            </a:r>
          </a:p>
          <a:p>
            <a:pPr lvl="1"/>
            <a:r>
              <a:rPr lang="en-US" sz="2400" dirty="0"/>
              <a:t>Bond </a:t>
            </a:r>
            <a:r>
              <a:rPr lang="en-US" sz="2400" dirty="0" smtClean="0"/>
              <a:t>lengths, angles</a:t>
            </a:r>
            <a:r>
              <a:rPr lang="en-US" sz="2400" dirty="0"/>
              <a:t>, planarity</a:t>
            </a:r>
          </a:p>
          <a:p>
            <a:pPr lvl="1"/>
            <a:r>
              <a:rPr lang="en-US" sz="2400" dirty="0" smtClean="0"/>
              <a:t>Not </a:t>
            </a:r>
            <a:endParaRPr lang="en-US" sz="2400" dirty="0"/>
          </a:p>
          <a:p>
            <a:pPr lvl="2"/>
            <a:r>
              <a:rPr lang="en-US" sz="2000" dirty="0"/>
              <a:t>non-bonded contacts</a:t>
            </a:r>
          </a:p>
          <a:p>
            <a:pPr lvl="2"/>
            <a:r>
              <a:rPr lang="en-US" sz="2000" dirty="0"/>
              <a:t>variable torsion </a:t>
            </a:r>
            <a:r>
              <a:rPr lang="en-US" sz="2000" dirty="0" smtClean="0"/>
              <a:t>angles</a:t>
            </a:r>
            <a:endParaRPr lang="en-US" sz="2000" dirty="0"/>
          </a:p>
        </p:txBody>
      </p:sp>
      <p:pic>
        <p:nvPicPr>
          <p:cNvPr id="15365" name="Picture 5" descr="Phe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1295400"/>
            <a:ext cx="1981200" cy="16764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364" name="Picture 4" descr="Phe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75500" y="304800"/>
            <a:ext cx="1790700" cy="19050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Quality &amp; Validation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IV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Michael S. Chapman (Oregon Health &amp; Science University)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6A47B-D065-4058-A855-EADCB2D555A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S. Chapman (Oregon Health &amp; Science University)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06F9E-A336-4813-8D32-63EB5605A84F}" type="slidenum">
              <a:rPr lang="en-US"/>
              <a:pPr/>
              <a:t>41</a:t>
            </a:fld>
            <a:endParaRPr lang="en-US"/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R-factors: Global Indicators of Quality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839200" cy="6248400"/>
          </a:xfrm>
        </p:spPr>
        <p:txBody>
          <a:bodyPr/>
          <a:lstStyle/>
          <a:p>
            <a:r>
              <a:rPr lang="en-US" dirty="0"/>
              <a:t>R = </a:t>
            </a:r>
            <a:r>
              <a:rPr lang="en-US" sz="3600" dirty="0" err="1">
                <a:latin typeface="Symbol" pitchFamily="18" charset="2"/>
              </a:rPr>
              <a:t>S</a:t>
            </a:r>
            <a:r>
              <a:rPr lang="en-US" sz="2900" b="1" baseline="-25000" dirty="0" err="1"/>
              <a:t>h</a:t>
            </a:r>
            <a:r>
              <a:rPr lang="en-US" dirty="0"/>
              <a:t>||</a:t>
            </a:r>
            <a:r>
              <a:rPr lang="en-US" dirty="0" err="1"/>
              <a:t>F</a:t>
            </a:r>
            <a:r>
              <a:rPr lang="en-US" sz="2900" baseline="-25000" dirty="0" err="1"/>
              <a:t>o</a:t>
            </a:r>
            <a:r>
              <a:rPr lang="en-US" dirty="0"/>
              <a:t>| - </a:t>
            </a:r>
            <a:r>
              <a:rPr lang="en-US" dirty="0" err="1"/>
              <a:t>k|F</a:t>
            </a:r>
            <a:r>
              <a:rPr lang="en-US" sz="2900" baseline="-25000" dirty="0" err="1"/>
              <a:t>c</a:t>
            </a:r>
            <a:r>
              <a:rPr lang="en-US" dirty="0"/>
              <a:t>|| / </a:t>
            </a:r>
            <a:r>
              <a:rPr lang="en-US" sz="3600" dirty="0" err="1">
                <a:latin typeface="Symbol" pitchFamily="18" charset="2"/>
              </a:rPr>
              <a:t>S</a:t>
            </a:r>
            <a:r>
              <a:rPr lang="en-US" sz="2900" b="1" baseline="-25000" dirty="0" err="1"/>
              <a:t>h</a:t>
            </a:r>
            <a:r>
              <a:rPr lang="en-US" dirty="0" err="1"/>
              <a:t>|F</a:t>
            </a:r>
            <a:r>
              <a:rPr lang="en-US" sz="2900" baseline="-25000" dirty="0" err="1"/>
              <a:t>o</a:t>
            </a:r>
            <a:r>
              <a:rPr lang="en-US" dirty="0"/>
              <a:t>|</a:t>
            </a:r>
          </a:p>
          <a:p>
            <a:pPr lvl="1"/>
            <a:r>
              <a:rPr lang="en-US" dirty="0"/>
              <a:t>k is scaling constant (function); </a:t>
            </a:r>
            <a:r>
              <a:rPr lang="en-US" b="1" dirty="0"/>
              <a:t>h</a:t>
            </a:r>
            <a:r>
              <a:rPr lang="en-US" dirty="0"/>
              <a:t> = Miller index</a:t>
            </a:r>
          </a:p>
          <a:p>
            <a:r>
              <a:rPr lang="en-US" dirty="0"/>
              <a:t>Expected values</a:t>
            </a:r>
          </a:p>
          <a:p>
            <a:pPr lvl="1"/>
            <a:r>
              <a:rPr lang="en-US" dirty="0"/>
              <a:t>0.59 (59%)  - randomly placed atoms</a:t>
            </a:r>
          </a:p>
          <a:p>
            <a:pPr lvl="1"/>
            <a:r>
              <a:rPr lang="en-US" dirty="0"/>
              <a:t>0.30 – 0.50 – </a:t>
            </a:r>
            <a:r>
              <a:rPr lang="en-US" dirty="0" smtClean="0"/>
              <a:t>OK - for unrefined structure</a:t>
            </a:r>
            <a:endParaRPr lang="en-US" dirty="0"/>
          </a:p>
          <a:p>
            <a:pPr lvl="1"/>
            <a:r>
              <a:rPr lang="en-US" dirty="0" smtClean="0"/>
              <a:t>&gt; </a:t>
            </a:r>
            <a:r>
              <a:rPr lang="en-US" dirty="0"/>
              <a:t>0.30 (refined) – incorrect structure</a:t>
            </a:r>
          </a:p>
          <a:p>
            <a:pPr lvl="1"/>
            <a:r>
              <a:rPr lang="en-US" dirty="0"/>
              <a:t>0.25 – 0.3 – 10-20% structure wrong</a:t>
            </a:r>
          </a:p>
          <a:p>
            <a:pPr lvl="1"/>
            <a:r>
              <a:rPr lang="en-US" dirty="0"/>
              <a:t>0.20 – 0.25 – a few problems</a:t>
            </a:r>
          </a:p>
          <a:p>
            <a:pPr lvl="2"/>
            <a:r>
              <a:rPr lang="en-US" dirty="0" smtClean="0"/>
              <a:t>1 or 2 frame-shift errors…</a:t>
            </a:r>
            <a:endParaRPr lang="en-US" dirty="0"/>
          </a:p>
          <a:p>
            <a:pPr lvl="1"/>
            <a:r>
              <a:rPr lang="en-US" dirty="0"/>
              <a:t>0.15 – 0.20 – great model</a:t>
            </a:r>
          </a:p>
          <a:p>
            <a:pPr lvl="1"/>
            <a:r>
              <a:rPr lang="en-US" dirty="0"/>
              <a:t>0 – perfect model – never get there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S. Chapman (Oregon Health &amp; Science University)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F4EE7-C83F-4B68-B5E8-420FE603416A}" type="slidenum">
              <a:rPr lang="en-US"/>
              <a:pPr/>
              <a:t>42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r>
              <a:rPr lang="en-US" dirty="0"/>
              <a:t>Imperfect models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867400"/>
          </a:xfrm>
        </p:spPr>
        <p:txBody>
          <a:bodyPr/>
          <a:lstStyle/>
          <a:p>
            <a:r>
              <a:rPr lang="en-US" dirty="0"/>
              <a:t>Never complete</a:t>
            </a:r>
          </a:p>
          <a:p>
            <a:r>
              <a:rPr lang="en-US" dirty="0"/>
              <a:t>Missing atoms</a:t>
            </a:r>
          </a:p>
          <a:p>
            <a:pPr lvl="1"/>
            <a:r>
              <a:rPr lang="en-US" dirty="0"/>
              <a:t>Solvent </a:t>
            </a:r>
            <a:r>
              <a:rPr lang="en-US" dirty="0" smtClean="0"/>
              <a:t>(always); Others (sometimes)</a:t>
            </a:r>
            <a:endParaRPr lang="en-US" dirty="0"/>
          </a:p>
          <a:p>
            <a:r>
              <a:rPr lang="en-US" dirty="0" smtClean="0"/>
              <a:t>Disorder</a:t>
            </a:r>
            <a:endParaRPr lang="en-US" dirty="0"/>
          </a:p>
          <a:p>
            <a:pPr lvl="1"/>
            <a:r>
              <a:rPr lang="en-US" dirty="0"/>
              <a:t>Reality is population of </a:t>
            </a:r>
            <a:r>
              <a:rPr lang="en-US" dirty="0" smtClean="0"/>
              <a:t>conformers</a:t>
            </a:r>
          </a:p>
          <a:p>
            <a:pPr lvl="1"/>
            <a:r>
              <a:rPr lang="en-US" dirty="0" smtClean="0"/>
              <a:t>Model usually only most populous</a:t>
            </a:r>
            <a:endParaRPr lang="en-US" dirty="0"/>
          </a:p>
          <a:p>
            <a:r>
              <a:rPr lang="en-US" dirty="0" smtClean="0"/>
              <a:t>Dynamics</a:t>
            </a:r>
            <a:endParaRPr lang="en-US" dirty="0"/>
          </a:p>
          <a:p>
            <a:pPr lvl="1"/>
            <a:r>
              <a:rPr lang="en-US" dirty="0" smtClean="0"/>
              <a:t>Local vibrations - Temperature factors</a:t>
            </a:r>
            <a:endParaRPr lang="en-US" dirty="0"/>
          </a:p>
          <a:p>
            <a:pPr lvl="1"/>
            <a:r>
              <a:rPr lang="en-US" dirty="0"/>
              <a:t>No models of large correlated motions</a:t>
            </a:r>
          </a:p>
          <a:p>
            <a:r>
              <a:rPr lang="en-US" dirty="0" smtClean="0"/>
              <a:t>Deficiencies combining - R </a:t>
            </a:r>
            <a:r>
              <a:rPr lang="en-US" dirty="0"/>
              <a:t>almost never &lt; 0.12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S. Chapman (Oregon Health &amp; Science University)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48E-5533-4DBF-BC25-EE084664766B}" type="slidenum">
              <a:rPr lang="en-US"/>
              <a:pPr/>
              <a:t>43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R-factors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Global – no indication of where the error is</a:t>
            </a:r>
          </a:p>
          <a:p>
            <a:r>
              <a:rPr lang="en-US" dirty="0"/>
              <a:t>Biased by over-fitting</a:t>
            </a:r>
          </a:p>
          <a:p>
            <a:r>
              <a:rPr lang="en-US" dirty="0" smtClean="0"/>
              <a:t>Unit-less </a:t>
            </a:r>
            <a:r>
              <a:rPr lang="en-US" dirty="0"/>
              <a:t>– what is the Å error?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S. Chapman (Oregon Health &amp; Science University)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4F2F-EC2E-4DB0-9124-F97C1A38BB71}" type="slidenum">
              <a:rPr lang="en-US"/>
              <a:pPr/>
              <a:t>44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Index: Real-space </a:t>
            </a:r>
            <a:r>
              <a:rPr lang="en-US" dirty="0" smtClean="0"/>
              <a:t>R-factor / Correlation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sz="2900" baseline="-25000" dirty="0" err="1"/>
              <a:t>real</a:t>
            </a:r>
            <a:r>
              <a:rPr lang="en-US" sz="2900" baseline="-25000" dirty="0"/>
              <a:t> space</a:t>
            </a:r>
            <a:r>
              <a:rPr lang="en-US" dirty="0"/>
              <a:t> = </a:t>
            </a:r>
            <a:r>
              <a:rPr lang="en-US" sz="3600" dirty="0" err="1">
                <a:latin typeface="Symbol" pitchFamily="18" charset="2"/>
              </a:rPr>
              <a:t>S</a:t>
            </a:r>
            <a:r>
              <a:rPr lang="en-US" sz="2900" baseline="-25000" dirty="0" err="1"/>
              <a:t>x</a:t>
            </a:r>
            <a:r>
              <a:rPr lang="en-US" dirty="0" err="1"/>
              <a:t>|</a:t>
            </a:r>
            <a:r>
              <a:rPr lang="en-US" dirty="0" err="1">
                <a:latin typeface="Symbol" pitchFamily="18" charset="2"/>
              </a:rPr>
              <a:t>r</a:t>
            </a:r>
            <a:r>
              <a:rPr lang="en-US" sz="2900" baseline="-25000" dirty="0" err="1"/>
              <a:t>o</a:t>
            </a:r>
            <a:r>
              <a:rPr lang="en-US" dirty="0"/>
              <a:t> – </a:t>
            </a:r>
            <a:r>
              <a:rPr lang="en-US" dirty="0" err="1"/>
              <a:t>k</a:t>
            </a:r>
            <a:r>
              <a:rPr lang="en-US" dirty="0" err="1">
                <a:latin typeface="Symbol" pitchFamily="18" charset="2"/>
              </a:rPr>
              <a:t>r</a:t>
            </a:r>
            <a:r>
              <a:rPr lang="en-US" sz="2900" baseline="-25000" dirty="0" err="1"/>
              <a:t>c</a:t>
            </a:r>
            <a:r>
              <a:rPr lang="en-US" dirty="0"/>
              <a:t>| / </a:t>
            </a:r>
            <a:r>
              <a:rPr lang="en-US" sz="3600" dirty="0" err="1">
                <a:latin typeface="Symbol" pitchFamily="18" charset="2"/>
              </a:rPr>
              <a:t>S</a:t>
            </a:r>
            <a:r>
              <a:rPr lang="en-US" sz="2900" baseline="-25000" dirty="0" err="1"/>
              <a:t>x</a:t>
            </a:r>
            <a:r>
              <a:rPr lang="en-US" dirty="0" err="1"/>
              <a:t>|</a:t>
            </a:r>
            <a:r>
              <a:rPr lang="en-US" dirty="0" err="1">
                <a:latin typeface="Symbol" pitchFamily="18" charset="2"/>
              </a:rPr>
              <a:t>r</a:t>
            </a:r>
            <a:r>
              <a:rPr lang="en-US" sz="2900" baseline="-25000" dirty="0" err="1"/>
              <a:t>o</a:t>
            </a:r>
            <a:r>
              <a:rPr lang="en-US" dirty="0"/>
              <a:t> + </a:t>
            </a:r>
            <a:r>
              <a:rPr lang="en-US" dirty="0" err="1"/>
              <a:t>k</a:t>
            </a:r>
            <a:r>
              <a:rPr lang="en-US" dirty="0" err="1">
                <a:latin typeface="Symbol" pitchFamily="18" charset="2"/>
              </a:rPr>
              <a:t>r</a:t>
            </a:r>
            <a:r>
              <a:rPr lang="en-US" sz="2900" baseline="-25000" dirty="0" err="1"/>
              <a:t>c</a:t>
            </a:r>
            <a:r>
              <a:rPr lang="en-US" dirty="0"/>
              <a:t>|</a:t>
            </a:r>
          </a:p>
          <a:p>
            <a:r>
              <a:rPr lang="en-US" dirty="0"/>
              <a:t>Compares electron density values at map grid points near…</a:t>
            </a:r>
          </a:p>
          <a:p>
            <a:pPr lvl="1"/>
            <a:r>
              <a:rPr lang="en-US" i="1" dirty="0"/>
              <a:t>Selected </a:t>
            </a:r>
            <a:r>
              <a:rPr lang="en-US" i="1" dirty="0" smtClean="0"/>
              <a:t>atoms</a:t>
            </a:r>
          </a:p>
          <a:p>
            <a:pPr lvl="1"/>
            <a:r>
              <a:rPr lang="en-US" dirty="0" smtClean="0"/>
              <a:t>Problems:</a:t>
            </a:r>
          </a:p>
          <a:p>
            <a:pPr lvl="2"/>
            <a:r>
              <a:rPr lang="en-US" dirty="0" smtClean="0"/>
              <a:t>Electron density depends on inaccurate phases</a:t>
            </a:r>
          </a:p>
          <a:p>
            <a:pPr lvl="2"/>
            <a:r>
              <a:rPr lang="en-US" dirty="0" smtClean="0"/>
              <a:t>At end of refinement, phases from model</a:t>
            </a:r>
          </a:p>
          <a:p>
            <a:pPr lvl="3"/>
            <a:r>
              <a:rPr lang="en-US" dirty="0" smtClean="0"/>
              <a:t>Biased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S. Chapman (Oregon Health &amp; Science University)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758B-711D-406B-B013-B5A13F8ABC7D}" type="slidenum">
              <a:rPr lang="en-US"/>
              <a:pPr/>
              <a:t>45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r>
              <a:rPr lang="en-US" dirty="0"/>
              <a:t>Local Index: Temperature Factors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486400"/>
          </a:xfrm>
        </p:spPr>
        <p:txBody>
          <a:bodyPr/>
          <a:lstStyle/>
          <a:p>
            <a:r>
              <a:rPr lang="en-US" dirty="0"/>
              <a:t>B = 8 </a:t>
            </a:r>
            <a:r>
              <a:rPr lang="en-US" dirty="0">
                <a:latin typeface="Symbol" pitchFamily="18" charset="2"/>
              </a:rPr>
              <a:t>p</a:t>
            </a:r>
            <a:r>
              <a:rPr lang="en-US" sz="2900" baseline="30000" dirty="0"/>
              <a:t>2</a:t>
            </a:r>
            <a:r>
              <a:rPr lang="en-US" dirty="0"/>
              <a:t> &lt;u</a:t>
            </a:r>
            <a:r>
              <a:rPr lang="en-US" sz="2900" baseline="30000" dirty="0"/>
              <a:t>2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&lt;u</a:t>
            </a:r>
            <a:r>
              <a:rPr lang="en-US" sz="2900" baseline="30000" dirty="0"/>
              <a:t>2</a:t>
            </a:r>
            <a:r>
              <a:rPr lang="en-US" dirty="0"/>
              <a:t>&gt; is mean square displacement of vibration</a:t>
            </a:r>
          </a:p>
          <a:p>
            <a:r>
              <a:rPr lang="en-US" dirty="0"/>
              <a:t>B </a:t>
            </a:r>
            <a:r>
              <a:rPr lang="en-US" dirty="0" smtClean="0"/>
              <a:t>also reflects model quality</a:t>
            </a:r>
            <a:endParaRPr lang="en-US" dirty="0"/>
          </a:p>
          <a:p>
            <a:r>
              <a:rPr lang="en-US" dirty="0" smtClean="0"/>
              <a:t>If atoms stuck in wrong place...</a:t>
            </a:r>
          </a:p>
          <a:p>
            <a:pPr lvl="1"/>
            <a:r>
              <a:rPr lang="en-US" dirty="0" smtClean="0"/>
              <a:t>Poor agreement w/ </a:t>
            </a:r>
            <a:r>
              <a:rPr lang="en-US" dirty="0"/>
              <a:t>diffraction data</a:t>
            </a:r>
          </a:p>
          <a:p>
            <a:pPr lvl="1"/>
            <a:r>
              <a:rPr lang="en-US" dirty="0" smtClean="0"/>
              <a:t>High B smears out the atom</a:t>
            </a:r>
            <a:endParaRPr lang="en-US" dirty="0"/>
          </a:p>
          <a:p>
            <a:pPr lvl="2"/>
            <a:r>
              <a:rPr lang="en-US" dirty="0" smtClean="0"/>
              <a:t>Better agreement w/ diffraction</a:t>
            </a:r>
            <a:endParaRPr lang="en-US" dirty="0"/>
          </a:p>
          <a:p>
            <a:r>
              <a:rPr lang="en-US" dirty="0" smtClean="0"/>
              <a:t>B-values reflect </a:t>
            </a:r>
            <a:r>
              <a:rPr lang="en-US" dirty="0"/>
              <a:t>quality, motion &amp; static disorder</a:t>
            </a:r>
          </a:p>
          <a:p>
            <a:pPr lvl="1"/>
            <a:r>
              <a:rPr lang="en-US" dirty="0"/>
              <a:t>Subjective interpretation of which applies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S. Chapman (Oregon Health &amp; Science University)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2CD5-8A36-4D0D-A90E-D640C8A0DFC5}" type="slidenum">
              <a:rPr lang="en-US"/>
              <a:pPr/>
              <a:t>46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r>
              <a:rPr lang="en-US" dirty="0"/>
              <a:t>Stereochemistry – indirect measure of quality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5257800"/>
          </a:xfrm>
        </p:spPr>
        <p:txBody>
          <a:bodyPr/>
          <a:lstStyle/>
          <a:p>
            <a:r>
              <a:rPr lang="en-US" dirty="0"/>
              <a:t>Protein refinement is “restrained”</a:t>
            </a:r>
          </a:p>
          <a:p>
            <a:pPr lvl="1"/>
            <a:r>
              <a:rPr lang="en-US" dirty="0"/>
              <a:t>Simultaneously improving</a:t>
            </a:r>
          </a:p>
          <a:p>
            <a:pPr lvl="2"/>
            <a:r>
              <a:rPr lang="en-US" dirty="0"/>
              <a:t>Fit to diffraction</a:t>
            </a:r>
          </a:p>
          <a:p>
            <a:pPr lvl="2"/>
            <a:r>
              <a:rPr lang="en-US" dirty="0"/>
              <a:t>Agreement with known stereochemistry</a:t>
            </a:r>
          </a:p>
          <a:p>
            <a:r>
              <a:rPr lang="en-US" dirty="0" smtClean="0"/>
              <a:t>Often, when atoms are stuck in local minimum...</a:t>
            </a:r>
            <a:endParaRPr lang="en-US" dirty="0"/>
          </a:p>
          <a:p>
            <a:r>
              <a:rPr lang="en-US" dirty="0" smtClean="0"/>
              <a:t>Improving fit balanced by deteriorating stereochemistry</a:t>
            </a:r>
            <a:endParaRPr lang="en-US" dirty="0"/>
          </a:p>
          <a:p>
            <a:r>
              <a:rPr lang="en-US" dirty="0"/>
              <a:t>Poor stereochemistry can be </a:t>
            </a:r>
            <a:r>
              <a:rPr lang="en-US" dirty="0" smtClean="0"/>
              <a:t>used to highlight problems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S. Chapman (Oregon Health &amp; Science University)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1A92-648E-473D-BDA8-6FF486A552DA}" type="slidenum">
              <a:rPr lang="en-US"/>
              <a:pPr/>
              <a:t>47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RMSDs – A global indicator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Root mean square deviations</a:t>
            </a:r>
          </a:p>
          <a:p>
            <a:pPr lvl="1"/>
            <a:r>
              <a:rPr lang="en-US"/>
              <a:t>From expected geometry</a:t>
            </a:r>
          </a:p>
          <a:p>
            <a:r>
              <a:rPr lang="en-US"/>
              <a:t>Expected RMSDs for a reasonable structure</a:t>
            </a:r>
          </a:p>
          <a:p>
            <a:pPr lvl="1"/>
            <a:r>
              <a:rPr lang="en-US"/>
              <a:t>Bond lengths &lt; </a:t>
            </a:r>
            <a:r>
              <a:rPr lang="en-US">
                <a:sym typeface="Symbol" pitchFamily="18" charset="2"/>
              </a:rPr>
              <a:t></a:t>
            </a:r>
            <a:r>
              <a:rPr lang="en-US"/>
              <a:t> 0.02 Å</a:t>
            </a:r>
          </a:p>
          <a:p>
            <a:pPr lvl="1"/>
            <a:r>
              <a:rPr lang="en-US"/>
              <a:t>Bond angles &lt; </a:t>
            </a:r>
            <a:r>
              <a:rPr lang="en-US">
                <a:sym typeface="Symbol" pitchFamily="18" charset="2"/>
              </a:rPr>
              <a:t></a:t>
            </a:r>
            <a:r>
              <a:rPr lang="en-US"/>
              <a:t> 2.5º</a:t>
            </a:r>
          </a:p>
          <a:p>
            <a:pPr lvl="1"/>
            <a:r>
              <a:rPr lang="en-US"/>
              <a:t>Peptide torsion angle </a:t>
            </a:r>
            <a:r>
              <a:rPr lang="en-US">
                <a:latin typeface="Symbol" pitchFamily="18" charset="2"/>
              </a:rPr>
              <a:t>w</a:t>
            </a:r>
            <a:r>
              <a:rPr lang="en-US"/>
              <a:t> &lt; </a:t>
            </a:r>
            <a:r>
              <a:rPr lang="en-US">
                <a:sym typeface="Symbol" pitchFamily="18" charset="2"/>
              </a:rPr>
              <a:t></a:t>
            </a:r>
            <a:r>
              <a:rPr lang="en-US"/>
              <a:t> 7º </a:t>
            </a:r>
          </a:p>
          <a:p>
            <a:pPr lvl="1"/>
            <a:r>
              <a:rPr lang="en-US"/>
              <a:t>Side chain torsion angles </a:t>
            </a:r>
            <a:r>
              <a:rPr lang="en-US">
                <a:latin typeface="Symbol" pitchFamily="18" charset="2"/>
              </a:rPr>
              <a:t>c</a:t>
            </a:r>
            <a:r>
              <a:rPr lang="en-US"/>
              <a:t> &lt; </a:t>
            </a:r>
            <a:r>
              <a:rPr lang="en-US">
                <a:sym typeface="Symbol" pitchFamily="18" charset="2"/>
              </a:rPr>
              <a:t></a:t>
            </a:r>
            <a:r>
              <a:rPr lang="en-US"/>
              <a:t> 15º </a:t>
            </a:r>
          </a:p>
          <a:p>
            <a:pPr lvl="1"/>
            <a:r>
              <a:rPr lang="en-US"/>
              <a:t>Non-bonded contacts &lt; </a:t>
            </a:r>
            <a:r>
              <a:rPr lang="en-US">
                <a:sym typeface="Symbol" pitchFamily="18" charset="2"/>
              </a:rPr>
              <a:t></a:t>
            </a:r>
            <a:r>
              <a:rPr lang="en-US"/>
              <a:t> 0.1 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FIG1_7"/>
          <p:cNvPicPr>
            <a:picLocks noChangeAspect="1" noChangeArrowheads="1"/>
          </p:cNvPicPr>
          <p:nvPr/>
        </p:nvPicPr>
        <p:blipFill>
          <a:blip r:embed="rId2" cstate="print"/>
          <a:srcRect t="51224"/>
          <a:stretch>
            <a:fillRect/>
          </a:stretch>
        </p:blipFill>
        <p:spPr bwMode="auto">
          <a:xfrm>
            <a:off x="304800" y="4005263"/>
            <a:ext cx="4953000" cy="2700337"/>
          </a:xfrm>
          <a:prstGeom prst="rect">
            <a:avLst/>
          </a:prstGeom>
          <a:noFill/>
        </p:spPr>
      </p:pic>
      <p:pic>
        <p:nvPicPr>
          <p:cNvPr id="22533" name="Picture 5" descr="FIG1_7"/>
          <p:cNvPicPr>
            <a:picLocks noChangeAspect="1" noChangeArrowheads="1"/>
          </p:cNvPicPr>
          <p:nvPr/>
        </p:nvPicPr>
        <p:blipFill>
          <a:blip r:embed="rId2" cstate="print"/>
          <a:srcRect l="25761" r="27129" b="57185"/>
          <a:stretch>
            <a:fillRect/>
          </a:stretch>
        </p:blipFill>
        <p:spPr bwMode="auto">
          <a:xfrm>
            <a:off x="5486400" y="3733800"/>
            <a:ext cx="2389188" cy="2428875"/>
          </a:xfrm>
          <a:prstGeom prst="rect">
            <a:avLst/>
          </a:prstGeom>
          <a:noFill/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 rot="5400000">
            <a:off x="7537450" y="5035550"/>
            <a:ext cx="13843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Branden &amp; Tooze</a:t>
            </a:r>
            <a:br>
              <a:rPr lang="en-US" sz="1200" dirty="0"/>
            </a:br>
            <a:r>
              <a:rPr lang="en-US" sz="1200" dirty="0"/>
              <a:t>© 1999 Garland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11/6/2009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S. Chapman (Oregon Health &amp; Science University)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3408-A477-4AB8-9A79-A8F4D1257A98}" type="slidenum">
              <a:rPr lang="en-US"/>
              <a:pPr/>
              <a:t>48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deviations – a local indicator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534400" cy="3200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Sites of greatest fighting: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Fit to diffraction vs. stereochemistry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Are likely sites of errors in model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All types of geometry should be monitored</a:t>
            </a:r>
          </a:p>
          <a:p>
            <a:pPr lvl="1">
              <a:lnSpc>
                <a:spcPct val="90000"/>
              </a:lnSpc>
            </a:pPr>
            <a:r>
              <a:rPr lang="en-US" sz="2400" dirty="0" err="1"/>
              <a:t>Procheck</a:t>
            </a:r>
            <a:r>
              <a:rPr lang="en-US" sz="2400" dirty="0"/>
              <a:t> – </a:t>
            </a:r>
            <a:r>
              <a:rPr lang="en-US" sz="2400" dirty="0" err="1"/>
              <a:t>Laskowski</a:t>
            </a:r>
            <a:r>
              <a:rPr lang="en-US" sz="2400" dirty="0"/>
              <a:t>; </a:t>
            </a:r>
            <a:r>
              <a:rPr lang="en-US" sz="2400" dirty="0" err="1"/>
              <a:t>MolProbity</a:t>
            </a:r>
            <a:r>
              <a:rPr lang="en-US" sz="2400" dirty="0"/>
              <a:t> - </a:t>
            </a:r>
            <a:r>
              <a:rPr lang="en-US" sz="2400" dirty="0" smtClean="0"/>
              <a:t>Richardson²;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Phenix.refine</a:t>
            </a:r>
            <a:r>
              <a:rPr lang="en-US" sz="2400" dirty="0" smtClean="0"/>
              <a:t>; Coot...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Unrestrained geometry is most sensitive</a:t>
            </a:r>
          </a:p>
          <a:p>
            <a:pPr lvl="1">
              <a:lnSpc>
                <a:spcPct val="90000"/>
              </a:lnSpc>
            </a:pPr>
            <a:r>
              <a:rPr lang="en-US" sz="2400" dirty="0" err="1">
                <a:latin typeface="Symbol" pitchFamily="18" charset="2"/>
              </a:rPr>
              <a:t>f,y</a:t>
            </a:r>
            <a:r>
              <a:rPr lang="en-US" sz="2400" dirty="0"/>
              <a:t> (</a:t>
            </a:r>
            <a:r>
              <a:rPr lang="en-US" sz="2400" dirty="0" err="1"/>
              <a:t>Ramachandran</a:t>
            </a:r>
            <a:r>
              <a:rPr lang="en-US" sz="2400" dirty="0"/>
              <a:t>) </a:t>
            </a:r>
            <a:r>
              <a:rPr lang="en-US" sz="2400" dirty="0" smtClean="0"/>
              <a:t>most useful – if not restrained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S. Chapman (Oregon Health &amp; Science University)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E948-1779-41B9-8ECF-F618FAD893D1}" type="slidenum">
              <a:rPr lang="en-US"/>
              <a:pPr/>
              <a:t>49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problems w/ R-factors</a:t>
            </a: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5562600"/>
          </a:xfrm>
        </p:spPr>
        <p:txBody>
          <a:bodyPr/>
          <a:lstStyle/>
          <a:p>
            <a:r>
              <a:rPr lang="en-US" dirty="0"/>
              <a:t>R= </a:t>
            </a:r>
            <a:r>
              <a:rPr lang="en-US" sz="3600" dirty="0" err="1">
                <a:latin typeface="Symbol" pitchFamily="18" charset="2"/>
              </a:rPr>
              <a:t>S</a:t>
            </a:r>
            <a:r>
              <a:rPr lang="en-US" sz="2900" b="1" baseline="-25000" dirty="0" err="1"/>
              <a:t>h</a:t>
            </a:r>
            <a:r>
              <a:rPr lang="en-US" dirty="0"/>
              <a:t>||</a:t>
            </a:r>
            <a:r>
              <a:rPr lang="en-US" dirty="0" err="1"/>
              <a:t>F</a:t>
            </a:r>
            <a:r>
              <a:rPr lang="en-US" sz="2900" baseline="-25000" dirty="0" err="1"/>
              <a:t>o</a:t>
            </a:r>
            <a:r>
              <a:rPr lang="en-US" dirty="0"/>
              <a:t>| - </a:t>
            </a:r>
            <a:r>
              <a:rPr lang="en-US" dirty="0" err="1"/>
              <a:t>k|F</a:t>
            </a:r>
            <a:r>
              <a:rPr lang="en-US" sz="2900" baseline="-25000" dirty="0" err="1"/>
              <a:t>c</a:t>
            </a:r>
            <a:r>
              <a:rPr lang="en-US" dirty="0"/>
              <a:t>|| / </a:t>
            </a:r>
            <a:r>
              <a:rPr lang="en-US" sz="3600" dirty="0" err="1">
                <a:latin typeface="Symbol" pitchFamily="18" charset="2"/>
              </a:rPr>
              <a:t>S</a:t>
            </a:r>
            <a:r>
              <a:rPr lang="en-US" sz="2900" b="1" baseline="-25000" dirty="0" err="1"/>
              <a:t>h</a:t>
            </a:r>
            <a:r>
              <a:rPr lang="en-US" dirty="0" err="1"/>
              <a:t>|F</a:t>
            </a:r>
            <a:r>
              <a:rPr lang="en-US" sz="2900" baseline="-25000" dirty="0" err="1"/>
              <a:t>o</a:t>
            </a:r>
            <a:r>
              <a:rPr lang="en-US" dirty="0"/>
              <a:t>|</a:t>
            </a:r>
          </a:p>
          <a:p>
            <a:r>
              <a:rPr lang="en-US" dirty="0"/>
              <a:t>r = w </a:t>
            </a:r>
            <a:r>
              <a:rPr lang="en-US" sz="3600" dirty="0" err="1">
                <a:latin typeface="Symbol" pitchFamily="18" charset="2"/>
              </a:rPr>
              <a:t>S</a:t>
            </a:r>
            <a:r>
              <a:rPr lang="en-US" sz="2900" b="1" baseline="-25000" dirty="0" err="1"/>
              <a:t>h</a:t>
            </a:r>
            <a:r>
              <a:rPr lang="en-US" dirty="0"/>
              <a:t>(|</a:t>
            </a:r>
            <a:r>
              <a:rPr lang="en-US" dirty="0" err="1"/>
              <a:t>F</a:t>
            </a:r>
            <a:r>
              <a:rPr lang="en-US" sz="2900" baseline="-25000" dirty="0" err="1"/>
              <a:t>o</a:t>
            </a:r>
            <a:r>
              <a:rPr lang="en-US" dirty="0"/>
              <a:t>| - </a:t>
            </a:r>
            <a:r>
              <a:rPr lang="en-US" dirty="0" err="1"/>
              <a:t>k|F</a:t>
            </a:r>
            <a:r>
              <a:rPr lang="en-US" sz="2900" baseline="-25000" dirty="0" err="1"/>
              <a:t>c</a:t>
            </a:r>
            <a:r>
              <a:rPr lang="en-US" dirty="0"/>
              <a:t>|)</a:t>
            </a:r>
            <a:r>
              <a:rPr lang="en-US" sz="2900" baseline="30000" dirty="0"/>
              <a:t>2</a:t>
            </a:r>
            <a:r>
              <a:rPr lang="en-US" dirty="0"/>
              <a:t> + </a:t>
            </a:r>
            <a:r>
              <a:rPr lang="en-US" dirty="0" err="1"/>
              <a:t>U</a:t>
            </a:r>
            <a:r>
              <a:rPr lang="en-US" sz="2900" baseline="-25000" dirty="0" err="1"/>
              <a:t>stereochemical</a:t>
            </a:r>
            <a:r>
              <a:rPr lang="en-US" dirty="0"/>
              <a:t> </a:t>
            </a:r>
          </a:p>
          <a:p>
            <a:r>
              <a:rPr lang="en-US" dirty="0"/>
              <a:t>Minimize r – tend to reduce R</a:t>
            </a:r>
          </a:p>
          <a:p>
            <a:r>
              <a:rPr lang="en-US" dirty="0"/>
              <a:t>R measures fit of model to x-ray data</a:t>
            </a:r>
          </a:p>
          <a:p>
            <a:pPr lvl="1"/>
            <a:r>
              <a:rPr lang="en-US" dirty="0"/>
              <a:t>Not an independent measure of model quality</a:t>
            </a:r>
          </a:p>
          <a:p>
            <a:r>
              <a:rPr lang="en-US" dirty="0"/>
              <a:t>Over-fitting</a:t>
            </a:r>
          </a:p>
          <a:p>
            <a:pPr lvl="1"/>
            <a:r>
              <a:rPr lang="en-US" dirty="0"/>
              <a:t>Results in R being too optimistic</a:t>
            </a:r>
          </a:p>
          <a:p>
            <a:pPr lvl="1"/>
            <a:r>
              <a:rPr lang="en-US" dirty="0"/>
              <a:t>Because # model parameters &gt; </a:t>
            </a:r>
            <a:r>
              <a:rPr lang="en-US" dirty="0" err="1"/>
              <a:t>expt</a:t>
            </a:r>
            <a:r>
              <a:rPr lang="en-US" dirty="0"/>
              <a:t> data points</a:t>
            </a:r>
          </a:p>
          <a:p>
            <a:pPr lvl="1"/>
            <a:r>
              <a:rPr lang="en-US" dirty="0"/>
              <a:t>Occurs when w too large</a:t>
            </a:r>
          </a:p>
          <a:p>
            <a:pPr lvl="2"/>
            <a:r>
              <a:rPr lang="en-US" dirty="0"/>
              <a:t>Insufficient weight on standard stereochemistry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S. Chapman (Oregon Health &amp; Science University)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E832-BBF7-4E3A-8A2C-CAA778A7F3E3}" type="slidenum">
              <a:rPr lang="en-US"/>
              <a:pPr/>
              <a:t>5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bases </a:t>
            </a:r>
            <a:r>
              <a:rPr lang="en-US" dirty="0" smtClean="0"/>
              <a:t>– a Powerful </a:t>
            </a:r>
            <a:r>
              <a:rPr lang="en-US" dirty="0"/>
              <a:t>Tool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Premise </a:t>
            </a:r>
            <a:r>
              <a:rPr lang="en-US" dirty="0"/>
              <a:t>– </a:t>
            </a:r>
            <a:r>
              <a:rPr lang="en-US" dirty="0" err="1" smtClean="0"/>
              <a:t>a</a:t>
            </a:r>
            <a:r>
              <a:rPr lang="en-US" dirty="0" err="1" smtClean="0"/>
              <a:t>in’t</a:t>
            </a:r>
            <a:r>
              <a:rPr lang="en-US" dirty="0" smtClean="0"/>
              <a:t> </a:t>
            </a:r>
            <a:r>
              <a:rPr lang="en-US" dirty="0" err="1"/>
              <a:t>nothin</a:t>
            </a:r>
            <a:r>
              <a:rPr lang="en-US" dirty="0"/>
              <a:t>’ new”</a:t>
            </a:r>
          </a:p>
          <a:p>
            <a:r>
              <a:rPr lang="en-US" dirty="0"/>
              <a:t>Almost everything that you see…</a:t>
            </a:r>
          </a:p>
          <a:p>
            <a:pPr lvl="1"/>
            <a:r>
              <a:rPr lang="en-US" dirty="0"/>
              <a:t>Should have been seen before</a:t>
            </a:r>
          </a:p>
          <a:p>
            <a:pPr lvl="1"/>
            <a:r>
              <a:rPr lang="en-US" dirty="0"/>
              <a:t>In one of the hundreds of prior structures</a:t>
            </a:r>
          </a:p>
          <a:p>
            <a:r>
              <a:rPr lang="en-US" dirty="0"/>
              <a:t>If </a:t>
            </a:r>
            <a:r>
              <a:rPr lang="en-US" dirty="0" smtClean="0"/>
              <a:t>it looks new…</a:t>
            </a:r>
            <a:endParaRPr lang="en-US" dirty="0"/>
          </a:p>
          <a:p>
            <a:pPr lvl="1"/>
            <a:r>
              <a:rPr lang="en-US" dirty="0" smtClean="0"/>
              <a:t>Most likely </a:t>
            </a:r>
            <a:r>
              <a:rPr lang="en-US" dirty="0"/>
              <a:t>a mistake</a:t>
            </a:r>
          </a:p>
          <a:p>
            <a:r>
              <a:rPr lang="en-US" dirty="0" smtClean="0"/>
              <a:t>Not all structures the same!</a:t>
            </a:r>
            <a:endParaRPr lang="en-US" dirty="0"/>
          </a:p>
          <a:p>
            <a:pPr lvl="1"/>
            <a:r>
              <a:rPr lang="en-US" dirty="0" smtClean="0"/>
              <a:t>but </a:t>
            </a:r>
            <a:r>
              <a:rPr lang="en-US" dirty="0"/>
              <a:t>built of </a:t>
            </a:r>
            <a:r>
              <a:rPr lang="en-US" dirty="0" smtClean="0"/>
              <a:t>common fragments</a:t>
            </a:r>
            <a:endParaRPr lang="en-US" dirty="0"/>
          </a:p>
          <a:p>
            <a:r>
              <a:rPr lang="en-US" dirty="0"/>
              <a:t>Tools </a:t>
            </a:r>
            <a:r>
              <a:rPr lang="en-US" dirty="0" smtClean="0"/>
              <a:t>to </a:t>
            </a:r>
            <a:r>
              <a:rPr lang="en-US" dirty="0"/>
              <a:t>find </a:t>
            </a:r>
            <a:r>
              <a:rPr lang="en-US" dirty="0" smtClean="0"/>
              <a:t>prior fragments </a:t>
            </a:r>
            <a:r>
              <a:rPr lang="en-US" dirty="0"/>
              <a:t>that </a:t>
            </a:r>
            <a:r>
              <a:rPr lang="en-US" dirty="0" smtClean="0"/>
              <a:t>fit density</a:t>
            </a:r>
          </a:p>
          <a:p>
            <a:r>
              <a:rPr lang="en-US" dirty="0" smtClean="0"/>
              <a:t>Especially useful at modest resolution</a:t>
            </a:r>
          </a:p>
          <a:p>
            <a:r>
              <a:rPr lang="en-US" dirty="0" smtClean="0"/>
              <a:t>Program “O”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11/6/2009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S. Chapman (Oregon Health &amp; Science University)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BEB1-C883-4B85-87B3-638636E4A9FA}" type="slidenum">
              <a:rPr lang="en-US"/>
              <a:pPr/>
              <a:t>50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R-factors – Measure Goodness of Fit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1219200"/>
            <a:ext cx="4953000" cy="5257800"/>
          </a:xfrm>
        </p:spPr>
        <p:txBody>
          <a:bodyPr/>
          <a:lstStyle/>
          <a:p>
            <a:r>
              <a:rPr lang="en-US" dirty="0"/>
              <a:t>Simple analogy – fitting line to data…</a:t>
            </a:r>
          </a:p>
          <a:p>
            <a:r>
              <a:rPr lang="en-US" dirty="0"/>
              <a:t>R-factor could be used to quantify fit of line.</a:t>
            </a:r>
          </a:p>
          <a:p>
            <a:pPr lvl="1"/>
            <a:r>
              <a:rPr lang="en-US" dirty="0"/>
              <a:t>Similar to coefficient of regression</a:t>
            </a:r>
          </a:p>
          <a:p>
            <a:r>
              <a:rPr lang="en-US" dirty="0"/>
              <a:t>Sum of distances: </a:t>
            </a:r>
          </a:p>
          <a:p>
            <a:pPr lvl="1"/>
            <a:r>
              <a:rPr lang="en-US" dirty="0"/>
              <a:t>Data to model</a:t>
            </a:r>
          </a:p>
          <a:p>
            <a:pPr lvl="1"/>
            <a:r>
              <a:rPr lang="en-US" dirty="0"/>
              <a:t>“Model” is straight line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071563" y="1143000"/>
            <a:ext cx="0" cy="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609600" y="1066800"/>
          <a:ext cx="3397250" cy="4578350"/>
        </p:xfrm>
        <a:graphic>
          <a:graphicData uri="http://schemas.openxmlformats.org/presentationml/2006/ole">
            <p:oleObj spid="_x0000_s112642" name="Microsoft Draw Drawing" r:id="rId3" imgW="3390900" imgH="4572000" progId="MSDraw.Drawing.8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11/6/2009</a:t>
            </a:r>
            <a:endParaRPr lang="en-US"/>
          </a:p>
        </p:txBody>
      </p:sp>
      <p:sp>
        <p:nvSpPr>
          <p:cNvPr id="4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S. Chapman (Oregon Health &amp; Science University)</a:t>
            </a:r>
            <a:endParaRPr lang="en-US"/>
          </a:p>
        </p:txBody>
      </p:sp>
      <p:sp>
        <p:nvSpPr>
          <p:cNvPr id="4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2C8A-7073-4B7C-A76A-C04AB4C5F5D5}" type="slidenum">
              <a:rPr lang="en-US"/>
              <a:pPr/>
              <a:t>51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6934200" cy="457200"/>
          </a:xfrm>
        </p:spPr>
        <p:txBody>
          <a:bodyPr/>
          <a:lstStyle/>
          <a:p>
            <a:r>
              <a:rPr lang="en-US" dirty="0"/>
              <a:t>Improving R (Goodness of Fit)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071563" y="1143000"/>
            <a:ext cx="0" cy="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086600" y="381000"/>
            <a:ext cx="1524000" cy="2057400"/>
            <a:chOff x="432" y="144"/>
            <a:chExt cx="960" cy="1296"/>
          </a:xfrm>
        </p:grpSpPr>
        <p:sp>
          <p:nvSpPr>
            <p:cNvPr id="25605" name="Line 5"/>
            <p:cNvSpPr>
              <a:spLocks noChangeShapeType="1"/>
            </p:cNvSpPr>
            <p:nvPr/>
          </p:nvSpPr>
          <p:spPr bwMode="auto">
            <a:xfrm>
              <a:off x="432" y="144"/>
              <a:ext cx="0" cy="12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6" name="Line 6"/>
            <p:cNvSpPr>
              <a:spLocks noChangeShapeType="1"/>
            </p:cNvSpPr>
            <p:nvPr/>
          </p:nvSpPr>
          <p:spPr bwMode="auto">
            <a:xfrm>
              <a:off x="432" y="1440"/>
              <a:ext cx="96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7" name="Oval 7"/>
            <p:cNvSpPr>
              <a:spLocks noChangeArrowheads="1"/>
            </p:cNvSpPr>
            <p:nvPr/>
          </p:nvSpPr>
          <p:spPr bwMode="auto">
            <a:xfrm>
              <a:off x="528" y="1152"/>
              <a:ext cx="48" cy="4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8" name="Oval 8"/>
            <p:cNvSpPr>
              <a:spLocks noChangeArrowheads="1"/>
            </p:cNvSpPr>
            <p:nvPr/>
          </p:nvSpPr>
          <p:spPr bwMode="auto">
            <a:xfrm>
              <a:off x="912" y="1104"/>
              <a:ext cx="48" cy="4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9" name="Oval 9"/>
            <p:cNvSpPr>
              <a:spLocks noChangeArrowheads="1"/>
            </p:cNvSpPr>
            <p:nvPr/>
          </p:nvSpPr>
          <p:spPr bwMode="auto">
            <a:xfrm>
              <a:off x="1248" y="288"/>
              <a:ext cx="48" cy="4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Oval 10"/>
            <p:cNvSpPr>
              <a:spLocks noChangeArrowheads="1"/>
            </p:cNvSpPr>
            <p:nvPr/>
          </p:nvSpPr>
          <p:spPr bwMode="auto">
            <a:xfrm>
              <a:off x="960" y="768"/>
              <a:ext cx="48" cy="4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1" name="Oval 11"/>
            <p:cNvSpPr>
              <a:spLocks noChangeArrowheads="1"/>
            </p:cNvSpPr>
            <p:nvPr/>
          </p:nvSpPr>
          <p:spPr bwMode="auto">
            <a:xfrm>
              <a:off x="1248" y="864"/>
              <a:ext cx="48" cy="4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2" name="Oval 12"/>
            <p:cNvSpPr>
              <a:spLocks noChangeArrowheads="1"/>
            </p:cNvSpPr>
            <p:nvPr/>
          </p:nvSpPr>
          <p:spPr bwMode="auto">
            <a:xfrm>
              <a:off x="1200" y="1056"/>
              <a:ext cx="48" cy="4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3" name="Oval 13"/>
            <p:cNvSpPr>
              <a:spLocks noChangeArrowheads="1"/>
            </p:cNvSpPr>
            <p:nvPr/>
          </p:nvSpPr>
          <p:spPr bwMode="auto">
            <a:xfrm>
              <a:off x="1104" y="144"/>
              <a:ext cx="48" cy="4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4" name="Oval 14"/>
            <p:cNvSpPr>
              <a:spLocks noChangeArrowheads="1"/>
            </p:cNvSpPr>
            <p:nvPr/>
          </p:nvSpPr>
          <p:spPr bwMode="auto">
            <a:xfrm>
              <a:off x="576" y="1296"/>
              <a:ext cx="48" cy="4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5" name="Oval 15"/>
            <p:cNvSpPr>
              <a:spLocks noChangeArrowheads="1"/>
            </p:cNvSpPr>
            <p:nvPr/>
          </p:nvSpPr>
          <p:spPr bwMode="auto">
            <a:xfrm>
              <a:off x="1296" y="1296"/>
              <a:ext cx="48" cy="4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Arc 16"/>
            <p:cNvSpPr>
              <a:spLocks/>
            </p:cNvSpPr>
            <p:nvPr/>
          </p:nvSpPr>
          <p:spPr bwMode="auto">
            <a:xfrm>
              <a:off x="528" y="144"/>
              <a:ext cx="768" cy="1152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7086600" y="4495800"/>
            <a:ext cx="1524000" cy="2057400"/>
            <a:chOff x="4464" y="2832"/>
            <a:chExt cx="960" cy="1296"/>
          </a:xfrm>
        </p:grpSpPr>
        <p:sp>
          <p:nvSpPr>
            <p:cNvPr id="25618" name="Line 18"/>
            <p:cNvSpPr>
              <a:spLocks noChangeShapeType="1"/>
            </p:cNvSpPr>
            <p:nvPr/>
          </p:nvSpPr>
          <p:spPr bwMode="auto">
            <a:xfrm>
              <a:off x="4464" y="2832"/>
              <a:ext cx="0" cy="12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Line 19"/>
            <p:cNvSpPr>
              <a:spLocks noChangeShapeType="1"/>
            </p:cNvSpPr>
            <p:nvPr/>
          </p:nvSpPr>
          <p:spPr bwMode="auto">
            <a:xfrm>
              <a:off x="4464" y="4128"/>
              <a:ext cx="96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Line 20"/>
            <p:cNvSpPr>
              <a:spLocks noChangeShapeType="1"/>
            </p:cNvSpPr>
            <p:nvPr/>
          </p:nvSpPr>
          <p:spPr bwMode="auto">
            <a:xfrm flipV="1">
              <a:off x="4608" y="3024"/>
              <a:ext cx="720" cy="8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Oval 21"/>
            <p:cNvSpPr>
              <a:spLocks noChangeArrowheads="1"/>
            </p:cNvSpPr>
            <p:nvPr/>
          </p:nvSpPr>
          <p:spPr bwMode="auto">
            <a:xfrm>
              <a:off x="4560" y="3840"/>
              <a:ext cx="48" cy="4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2" name="Oval 22"/>
            <p:cNvSpPr>
              <a:spLocks noChangeArrowheads="1"/>
            </p:cNvSpPr>
            <p:nvPr/>
          </p:nvSpPr>
          <p:spPr bwMode="auto">
            <a:xfrm>
              <a:off x="5280" y="2976"/>
              <a:ext cx="48" cy="4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Oval 23"/>
            <p:cNvSpPr>
              <a:spLocks noChangeArrowheads="1"/>
            </p:cNvSpPr>
            <p:nvPr/>
          </p:nvSpPr>
          <p:spPr bwMode="auto">
            <a:xfrm>
              <a:off x="4992" y="3456"/>
              <a:ext cx="48" cy="4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57200" y="2819400"/>
            <a:ext cx="1524000" cy="2057400"/>
            <a:chOff x="192" y="2784"/>
            <a:chExt cx="960" cy="1296"/>
          </a:xfrm>
        </p:grpSpPr>
        <p:sp>
          <p:nvSpPr>
            <p:cNvPr id="25625" name="Line 25"/>
            <p:cNvSpPr>
              <a:spLocks noChangeShapeType="1"/>
            </p:cNvSpPr>
            <p:nvPr/>
          </p:nvSpPr>
          <p:spPr bwMode="auto">
            <a:xfrm>
              <a:off x="192" y="2784"/>
              <a:ext cx="0" cy="12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6" name="Line 26"/>
            <p:cNvSpPr>
              <a:spLocks noChangeShapeType="1"/>
            </p:cNvSpPr>
            <p:nvPr/>
          </p:nvSpPr>
          <p:spPr bwMode="auto">
            <a:xfrm>
              <a:off x="192" y="4080"/>
              <a:ext cx="96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7" name="Oval 27"/>
            <p:cNvSpPr>
              <a:spLocks noChangeArrowheads="1"/>
            </p:cNvSpPr>
            <p:nvPr/>
          </p:nvSpPr>
          <p:spPr bwMode="auto">
            <a:xfrm>
              <a:off x="288" y="3792"/>
              <a:ext cx="48" cy="4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8" name="Oval 28"/>
            <p:cNvSpPr>
              <a:spLocks noChangeArrowheads="1"/>
            </p:cNvSpPr>
            <p:nvPr/>
          </p:nvSpPr>
          <p:spPr bwMode="auto">
            <a:xfrm>
              <a:off x="672" y="3744"/>
              <a:ext cx="48" cy="4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9" name="Oval 29"/>
            <p:cNvSpPr>
              <a:spLocks noChangeArrowheads="1"/>
            </p:cNvSpPr>
            <p:nvPr/>
          </p:nvSpPr>
          <p:spPr bwMode="auto">
            <a:xfrm>
              <a:off x="1008" y="2928"/>
              <a:ext cx="48" cy="4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0" name="Oval 30"/>
            <p:cNvSpPr>
              <a:spLocks noChangeArrowheads="1"/>
            </p:cNvSpPr>
            <p:nvPr/>
          </p:nvSpPr>
          <p:spPr bwMode="auto">
            <a:xfrm>
              <a:off x="720" y="3408"/>
              <a:ext cx="48" cy="4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1" name="Oval 31"/>
            <p:cNvSpPr>
              <a:spLocks noChangeArrowheads="1"/>
            </p:cNvSpPr>
            <p:nvPr/>
          </p:nvSpPr>
          <p:spPr bwMode="auto">
            <a:xfrm>
              <a:off x="1008" y="3504"/>
              <a:ext cx="48" cy="4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2" name="Oval 32"/>
            <p:cNvSpPr>
              <a:spLocks noChangeArrowheads="1"/>
            </p:cNvSpPr>
            <p:nvPr/>
          </p:nvSpPr>
          <p:spPr bwMode="auto">
            <a:xfrm>
              <a:off x="960" y="3696"/>
              <a:ext cx="48" cy="4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3" name="Oval 33"/>
            <p:cNvSpPr>
              <a:spLocks noChangeArrowheads="1"/>
            </p:cNvSpPr>
            <p:nvPr/>
          </p:nvSpPr>
          <p:spPr bwMode="auto">
            <a:xfrm>
              <a:off x="864" y="2784"/>
              <a:ext cx="48" cy="4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4" name="Oval 34"/>
            <p:cNvSpPr>
              <a:spLocks noChangeArrowheads="1"/>
            </p:cNvSpPr>
            <p:nvPr/>
          </p:nvSpPr>
          <p:spPr bwMode="auto">
            <a:xfrm>
              <a:off x="336" y="3936"/>
              <a:ext cx="48" cy="4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5" name="Oval 35"/>
            <p:cNvSpPr>
              <a:spLocks noChangeArrowheads="1"/>
            </p:cNvSpPr>
            <p:nvPr/>
          </p:nvSpPr>
          <p:spPr bwMode="auto">
            <a:xfrm>
              <a:off x="1056" y="3936"/>
              <a:ext cx="48" cy="4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6" name="Line 36"/>
            <p:cNvSpPr>
              <a:spLocks noChangeShapeType="1"/>
            </p:cNvSpPr>
            <p:nvPr/>
          </p:nvSpPr>
          <p:spPr bwMode="auto">
            <a:xfrm flipV="1">
              <a:off x="336" y="2928"/>
              <a:ext cx="624" cy="76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685800" y="3352800"/>
            <a:ext cx="3276600" cy="2895600"/>
            <a:chOff x="432" y="2112"/>
            <a:chExt cx="2064" cy="1824"/>
          </a:xfrm>
        </p:grpSpPr>
        <p:sp>
          <p:nvSpPr>
            <p:cNvPr id="25638" name="Line 38"/>
            <p:cNvSpPr>
              <a:spLocks noChangeShapeType="1"/>
            </p:cNvSpPr>
            <p:nvPr/>
          </p:nvSpPr>
          <p:spPr bwMode="auto">
            <a:xfrm flipV="1">
              <a:off x="432" y="2352"/>
              <a:ext cx="720" cy="4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9" name="AutoShape 39"/>
            <p:cNvSpPr>
              <a:spLocks/>
            </p:cNvSpPr>
            <p:nvPr/>
          </p:nvSpPr>
          <p:spPr bwMode="auto">
            <a:xfrm>
              <a:off x="912" y="3141"/>
              <a:ext cx="1584" cy="795"/>
            </a:xfrm>
            <a:prstGeom prst="borderCallout2">
              <a:avLst>
                <a:gd name="adj1" fmla="val 9056"/>
                <a:gd name="adj2" fmla="val -3032"/>
                <a:gd name="adj3" fmla="val 9056"/>
                <a:gd name="adj4" fmla="val -9468"/>
                <a:gd name="adj5" fmla="val -61134"/>
                <a:gd name="adj6" fmla="val -16097"/>
              </a:avLst>
            </a:prstGeom>
            <a:solidFill>
              <a:srgbClr val="FFFF66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/>
                <a:t>1) Improve the model (change the line)</a:t>
              </a:r>
            </a:p>
          </p:txBody>
        </p:sp>
        <p:sp>
          <p:nvSpPr>
            <p:cNvPr id="25640" name="Arc 40"/>
            <p:cNvSpPr>
              <a:spLocks/>
            </p:cNvSpPr>
            <p:nvPr/>
          </p:nvSpPr>
          <p:spPr bwMode="auto">
            <a:xfrm>
              <a:off x="864" y="2112"/>
              <a:ext cx="192" cy="24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228600" y="685800"/>
            <a:ext cx="6629400" cy="3276600"/>
            <a:chOff x="144" y="432"/>
            <a:chExt cx="4176" cy="2064"/>
          </a:xfrm>
        </p:grpSpPr>
        <p:sp>
          <p:nvSpPr>
            <p:cNvPr id="25642" name="Line 42"/>
            <p:cNvSpPr>
              <a:spLocks noChangeShapeType="1"/>
            </p:cNvSpPr>
            <p:nvPr/>
          </p:nvSpPr>
          <p:spPr bwMode="auto">
            <a:xfrm flipV="1">
              <a:off x="1632" y="768"/>
              <a:ext cx="2688" cy="172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43" name="AutoShape 43"/>
            <p:cNvSpPr>
              <a:spLocks/>
            </p:cNvSpPr>
            <p:nvPr/>
          </p:nvSpPr>
          <p:spPr bwMode="auto">
            <a:xfrm>
              <a:off x="144" y="432"/>
              <a:ext cx="3024" cy="1248"/>
            </a:xfrm>
            <a:prstGeom prst="borderCallout2">
              <a:avLst>
                <a:gd name="adj1" fmla="val 5769"/>
                <a:gd name="adj2" fmla="val 101588"/>
                <a:gd name="adj3" fmla="val 5769"/>
                <a:gd name="adj4" fmla="val 112532"/>
                <a:gd name="adj5" fmla="val 46153"/>
                <a:gd name="adj6" fmla="val 123514"/>
              </a:avLst>
            </a:prstGeom>
            <a:solidFill>
              <a:srgbClr val="FFFF66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457200" indent="-457200" algn="ctr"/>
              <a:r>
                <a:rPr lang="en-US"/>
                <a:t>2) Make model more flexible:</a:t>
              </a:r>
            </a:p>
            <a:p>
              <a:pPr marL="457200" indent="-457200" algn="ctr">
                <a:buFontTx/>
                <a:buAutoNum type="alphaLcParenR"/>
              </a:pPr>
              <a:r>
                <a:rPr lang="en-US"/>
                <a:t>Add parameters: </a:t>
              </a:r>
              <a:br>
                <a:rPr lang="en-US"/>
              </a:br>
              <a:r>
                <a:rPr lang="en-US"/>
                <a:t>y = ax + c </a:t>
              </a:r>
              <a:r>
                <a:rPr lang="en-US">
                  <a:sym typeface="Wingdings" pitchFamily="2" charset="2"/>
                </a:rPr>
                <a:t></a:t>
              </a:r>
              <a:r>
                <a:rPr lang="en-US"/>
                <a:t> y = ax²+ bx + c</a:t>
              </a:r>
            </a:p>
            <a:p>
              <a:pPr marL="457200" indent="-457200" algn="ctr">
                <a:buFontTx/>
                <a:buAutoNum type="alphaLcParenR"/>
              </a:pPr>
              <a:r>
                <a:rPr lang="en-US"/>
                <a:t>Adding H</a:t>
              </a:r>
              <a:r>
                <a:rPr lang="en-US" baseline="-25000"/>
                <a:t>2</a:t>
              </a:r>
              <a:r>
                <a:rPr lang="en-US"/>
                <a:t>O, Bs etc.</a:t>
              </a:r>
            </a:p>
            <a:p>
              <a:pPr marL="457200" indent="-457200" algn="ctr">
                <a:buFontTx/>
                <a:buAutoNum type="alphaLcParenR"/>
              </a:pPr>
              <a:r>
                <a:rPr lang="en-US"/>
                <a:t>Relaxing stereochemistry</a:t>
              </a:r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2590800" y="3414713"/>
            <a:ext cx="6248400" cy="2300287"/>
            <a:chOff x="1632" y="2151"/>
            <a:chExt cx="3936" cy="1449"/>
          </a:xfrm>
        </p:grpSpPr>
        <p:sp>
          <p:nvSpPr>
            <p:cNvPr id="25645" name="Line 45"/>
            <p:cNvSpPr>
              <a:spLocks noChangeShapeType="1"/>
            </p:cNvSpPr>
            <p:nvPr/>
          </p:nvSpPr>
          <p:spPr bwMode="auto">
            <a:xfrm>
              <a:off x="1632" y="2736"/>
              <a:ext cx="2640" cy="86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46" name="AutoShape 46"/>
            <p:cNvSpPr>
              <a:spLocks/>
            </p:cNvSpPr>
            <p:nvPr/>
          </p:nvSpPr>
          <p:spPr bwMode="auto">
            <a:xfrm>
              <a:off x="2748" y="2151"/>
              <a:ext cx="2820" cy="633"/>
            </a:xfrm>
            <a:prstGeom prst="borderCallout2">
              <a:avLst>
                <a:gd name="adj1" fmla="val 11375"/>
                <a:gd name="adj2" fmla="val -1704"/>
                <a:gd name="adj3" fmla="val 11375"/>
                <a:gd name="adj4" fmla="val -11417"/>
                <a:gd name="adj5" fmla="val 116588"/>
                <a:gd name="adj6" fmla="val -21491"/>
              </a:avLst>
            </a:prstGeom>
            <a:solidFill>
              <a:srgbClr val="FFFF66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/>
                <a:t>3) Discard data</a:t>
              </a:r>
            </a:p>
            <a:p>
              <a:pPr algn="ctr"/>
              <a:r>
                <a:rPr lang="en-US"/>
                <a:t>Easier to fit, but worse model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S. Chapman (Oregon Health &amp; Science University)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650B-B1CB-4171-9A19-9FFE13204C99}" type="slidenum">
              <a:rPr lang="en-US"/>
              <a:pPr/>
              <a:t>52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r>
              <a:rPr lang="en-US" dirty="0"/>
              <a:t>R-factor must be evaluated in context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5562600"/>
          </a:xfrm>
        </p:spPr>
        <p:txBody>
          <a:bodyPr/>
          <a:lstStyle/>
          <a:p>
            <a:r>
              <a:rPr lang="en-US" dirty="0"/>
              <a:t>How many data points for each parameter?</a:t>
            </a:r>
          </a:p>
          <a:p>
            <a:pPr lvl="1"/>
            <a:r>
              <a:rPr lang="en-US" dirty="0"/>
              <a:t>Data points depend on inverse cube resolution</a:t>
            </a:r>
          </a:p>
          <a:p>
            <a:pPr lvl="1"/>
            <a:r>
              <a:rPr lang="en-US" dirty="0"/>
              <a:t>Can refine fewer parameters at low resolution</a:t>
            </a:r>
          </a:p>
          <a:p>
            <a:r>
              <a:rPr lang="en-US" dirty="0"/>
              <a:t>Were the stereochemical restraints too flexible?</a:t>
            </a:r>
          </a:p>
          <a:p>
            <a:pPr lvl="1"/>
            <a:r>
              <a:rPr lang="en-US" dirty="0" err="1"/>
              <a:t>Rmsd</a:t>
            </a:r>
            <a:r>
              <a:rPr lang="en-US" dirty="0"/>
              <a:t> bond lengths ~ 0.01 Å, angles 2.5°…</a:t>
            </a:r>
          </a:p>
          <a:p>
            <a:pPr lvl="2"/>
            <a:r>
              <a:rPr lang="en-US" dirty="0"/>
              <a:t>Tables of such parameters</a:t>
            </a:r>
          </a:p>
          <a:p>
            <a:pPr lvl="1"/>
            <a:r>
              <a:rPr lang="en-US" dirty="0" err="1">
                <a:latin typeface="Symbol" pitchFamily="18" charset="2"/>
              </a:rPr>
              <a:t>f,y</a:t>
            </a:r>
            <a:r>
              <a:rPr lang="en-US" dirty="0"/>
              <a:t>  – </a:t>
            </a:r>
            <a:r>
              <a:rPr lang="en-US" dirty="0" err="1"/>
              <a:t>Ramachandran</a:t>
            </a:r>
            <a:r>
              <a:rPr lang="en-US" dirty="0"/>
              <a:t> plot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S. Chapman (Oregon Health &amp; Science University)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B663-8445-4A34-B20E-9D2C9FF04CD5}" type="slidenum">
              <a:rPr lang="en-US"/>
              <a:pPr/>
              <a:t>53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Cross-validated “free”-R-factors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 aside </a:t>
            </a:r>
            <a:r>
              <a:rPr lang="en-US" dirty="0" smtClean="0"/>
              <a:t>3-10</a:t>
            </a:r>
            <a:r>
              <a:rPr lang="en-US" dirty="0"/>
              <a:t>%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Selected randomly</a:t>
            </a:r>
          </a:p>
          <a:p>
            <a:pPr lvl="1"/>
            <a:r>
              <a:rPr lang="en-US" dirty="0" smtClean="0"/>
              <a:t>Never </a:t>
            </a:r>
            <a:r>
              <a:rPr lang="en-US" dirty="0"/>
              <a:t>used in refinement</a:t>
            </a:r>
          </a:p>
          <a:p>
            <a:r>
              <a:rPr lang="en-US" dirty="0"/>
              <a:t>Only used to assess quality of model</a:t>
            </a:r>
          </a:p>
          <a:p>
            <a:pPr lvl="1"/>
            <a:r>
              <a:rPr lang="en-US" dirty="0"/>
              <a:t>Calculate R</a:t>
            </a:r>
            <a:r>
              <a:rPr lang="en-US" sz="2900" baseline="-25000" dirty="0"/>
              <a:t>free</a:t>
            </a:r>
            <a:r>
              <a:rPr lang="en-US" dirty="0"/>
              <a:t> against only this data</a:t>
            </a:r>
          </a:p>
          <a:p>
            <a:r>
              <a:rPr lang="en-US" dirty="0"/>
              <a:t>Not refined, so independent of stereochemical restraints, # data etc..</a:t>
            </a:r>
          </a:p>
          <a:p>
            <a:r>
              <a:rPr lang="en-US" dirty="0"/>
              <a:t>Indicator of model quality.</a:t>
            </a:r>
          </a:p>
          <a:p>
            <a:r>
              <a:rPr lang="en-US" dirty="0"/>
              <a:t>(1 to 5% Higher than conventional R-factor)</a:t>
            </a:r>
          </a:p>
          <a:p>
            <a:r>
              <a:rPr lang="en-US" dirty="0"/>
              <a:t>R</a:t>
            </a:r>
            <a:r>
              <a:rPr lang="en-US" sz="2900" baseline="-25000" dirty="0"/>
              <a:t>free</a:t>
            </a:r>
            <a:r>
              <a:rPr lang="en-US" dirty="0"/>
              <a:t> &lt; 30% means structure approx. correct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S. Chapman (Oregon Health &amp; Science University)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034E8-2488-4510-81FC-3BF082B98BA6}" type="slidenum">
              <a:rPr lang="en-US"/>
              <a:pPr/>
              <a:t>54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r>
              <a:rPr lang="en-US" dirty="0" smtClean="0"/>
              <a:t>Estimated </a:t>
            </a:r>
            <a:r>
              <a:rPr lang="en-US" dirty="0"/>
              <a:t>Standard </a:t>
            </a:r>
            <a:r>
              <a:rPr lang="en-US" dirty="0" smtClean="0"/>
              <a:t>Deviations (</a:t>
            </a:r>
            <a:r>
              <a:rPr lang="en-US" dirty="0" smtClean="0"/>
              <a:t>Å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5562600"/>
          </a:xfrm>
        </p:spPr>
        <p:txBody>
          <a:bodyPr/>
          <a:lstStyle/>
          <a:p>
            <a:r>
              <a:rPr lang="en-US" dirty="0" smtClean="0"/>
              <a:t>None of the methods above </a:t>
            </a:r>
            <a:r>
              <a:rPr lang="en-US" dirty="0" smtClean="0">
                <a:sym typeface="Wingdings" pitchFamily="2" charset="2"/>
              </a:rPr>
              <a:t> error bars for each atom</a:t>
            </a:r>
          </a:p>
          <a:p>
            <a:r>
              <a:rPr lang="en-US" dirty="0" smtClean="0"/>
              <a:t>Least-squares </a:t>
            </a:r>
            <a:r>
              <a:rPr lang="en-US" dirty="0"/>
              <a:t>refinement </a:t>
            </a:r>
            <a:r>
              <a:rPr lang="en-US" dirty="0" smtClean="0"/>
              <a:t>can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e.s.d.s</a:t>
            </a:r>
            <a:endParaRPr lang="en-US" dirty="0"/>
          </a:p>
          <a:p>
            <a:pPr lvl="1"/>
            <a:r>
              <a:rPr lang="en-US" dirty="0" smtClean="0"/>
              <a:t>Only w/ “full matrix” refinement</a:t>
            </a:r>
          </a:p>
          <a:p>
            <a:pPr lvl="1"/>
            <a:r>
              <a:rPr lang="en-US" dirty="0" smtClean="0"/>
              <a:t>High resolution, small structures</a:t>
            </a:r>
          </a:p>
          <a:p>
            <a:pPr lvl="1"/>
            <a:r>
              <a:rPr lang="en-US" dirty="0" smtClean="0"/>
              <a:t>Usually have to </a:t>
            </a:r>
            <a:r>
              <a:rPr lang="en-US" dirty="0" err="1" smtClean="0"/>
              <a:t>diagonalize</a:t>
            </a:r>
            <a:r>
              <a:rPr lang="en-US" dirty="0" smtClean="0"/>
              <a:t> normal matrix</a:t>
            </a:r>
            <a:endParaRPr lang="en-US" dirty="0"/>
          </a:p>
          <a:p>
            <a:r>
              <a:rPr lang="en-US" dirty="0" smtClean="0"/>
              <a:t>Usually can only </a:t>
            </a:r>
            <a:r>
              <a:rPr lang="en-US" dirty="0"/>
              <a:t>estimate </a:t>
            </a:r>
            <a:r>
              <a:rPr lang="en-US" i="1" dirty="0"/>
              <a:t>average</a:t>
            </a:r>
            <a:r>
              <a:rPr lang="en-US" dirty="0"/>
              <a:t> coordinate error</a:t>
            </a:r>
          </a:p>
          <a:p>
            <a:pPr lvl="1"/>
            <a:r>
              <a:rPr lang="en-US" dirty="0"/>
              <a:t>From expected discrepancy of |</a:t>
            </a:r>
            <a:r>
              <a:rPr lang="en-US" dirty="0" err="1"/>
              <a:t>F</a:t>
            </a:r>
            <a:r>
              <a:rPr lang="en-US" sz="2900" baseline="-25000" dirty="0" err="1"/>
              <a:t>o</a:t>
            </a:r>
            <a:r>
              <a:rPr lang="en-US" dirty="0"/>
              <a:t>| &amp; |</a:t>
            </a:r>
            <a:r>
              <a:rPr lang="en-US" dirty="0" err="1"/>
              <a:t>F</a:t>
            </a:r>
            <a:r>
              <a:rPr lang="en-US" sz="2900" baseline="-25000" dirty="0" err="1"/>
              <a:t>c</a:t>
            </a:r>
            <a:r>
              <a:rPr lang="en-US" dirty="0"/>
              <a:t>|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S. Chapman (Oregon Health &amp; Science University)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0C51-328C-46B0-9A39-9EEC52C389B9}" type="slidenum">
              <a:rPr lang="en-US"/>
              <a:pPr/>
              <a:t>55</a:t>
            </a:fld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r>
              <a:rPr lang="en-US" dirty="0"/>
              <a:t>Estimating overall error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r>
              <a:rPr lang="en-US" dirty="0"/>
              <a:t>Two related methods</a:t>
            </a:r>
          </a:p>
          <a:p>
            <a:pPr lvl="1"/>
            <a:r>
              <a:rPr lang="en-US" dirty="0" err="1"/>
              <a:t>Luzzatti</a:t>
            </a:r>
            <a:r>
              <a:rPr lang="en-US" dirty="0"/>
              <a:t> plot</a:t>
            </a:r>
          </a:p>
          <a:p>
            <a:pPr lvl="1"/>
            <a:r>
              <a:rPr lang="en-US" dirty="0"/>
              <a:t>Sigma-A plot “</a:t>
            </a:r>
            <a:r>
              <a:rPr lang="en-US" dirty="0" err="1">
                <a:latin typeface="Symbol" pitchFamily="18" charset="2"/>
              </a:rPr>
              <a:t>s</a:t>
            </a:r>
            <a:r>
              <a:rPr lang="en-US" sz="2900" baseline="-25000" dirty="0" err="1"/>
              <a:t>A</a:t>
            </a:r>
            <a:r>
              <a:rPr lang="en-US" dirty="0"/>
              <a:t>”</a:t>
            </a:r>
          </a:p>
          <a:p>
            <a:r>
              <a:rPr lang="en-US" dirty="0"/>
              <a:t>Common principle</a:t>
            </a:r>
          </a:p>
          <a:p>
            <a:pPr lvl="1"/>
            <a:r>
              <a:rPr lang="en-US" dirty="0"/>
              <a:t>Given coordinate error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  <a:p>
            <a:pPr lvl="1"/>
            <a:r>
              <a:rPr lang="en-US" dirty="0" smtClean="0"/>
              <a:t>Dependence of ||</a:t>
            </a:r>
            <a:r>
              <a:rPr lang="en-US" dirty="0" err="1" smtClean="0"/>
              <a:t>F</a:t>
            </a:r>
            <a:r>
              <a:rPr lang="en-US" sz="2900" baseline="-25000" dirty="0" err="1" smtClean="0"/>
              <a:t>o</a:t>
            </a:r>
            <a:r>
              <a:rPr lang="en-US" dirty="0"/>
              <a:t>| </a:t>
            </a:r>
            <a:r>
              <a:rPr lang="en-US" dirty="0" smtClean="0"/>
              <a:t>- </a:t>
            </a:r>
            <a:r>
              <a:rPr lang="en-US" dirty="0"/>
              <a:t>|</a:t>
            </a:r>
            <a:r>
              <a:rPr lang="en-US" dirty="0" err="1"/>
              <a:t>F</a:t>
            </a:r>
            <a:r>
              <a:rPr lang="en-US" sz="2900" baseline="-25000" dirty="0" err="1"/>
              <a:t>c</a:t>
            </a:r>
            <a:r>
              <a:rPr lang="en-US" dirty="0" smtClean="0"/>
              <a:t>|| on resolution</a:t>
            </a:r>
          </a:p>
          <a:p>
            <a:r>
              <a:rPr lang="en-US" dirty="0" smtClean="0"/>
              <a:t>Differences</a:t>
            </a:r>
          </a:p>
          <a:p>
            <a:pPr lvl="1"/>
            <a:r>
              <a:rPr lang="en-US" dirty="0" err="1" smtClean="0"/>
              <a:t>Luzzatti</a:t>
            </a:r>
            <a:r>
              <a:rPr lang="en-US" dirty="0" smtClean="0"/>
              <a:t> assumes errors only in position</a:t>
            </a:r>
          </a:p>
          <a:p>
            <a:pPr lvl="1"/>
            <a:r>
              <a:rPr lang="en-US" dirty="0" smtClean="0"/>
              <a:t>Sigma-A plot accounts for missing structure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11/6/2009</a:t>
            </a:r>
            <a:endParaRPr lang="en-US"/>
          </a:p>
        </p:txBody>
      </p:sp>
      <p:sp>
        <p:nvSpPr>
          <p:cNvPr id="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S. Chapman (Oregon Health &amp; Science University)</a:t>
            </a:r>
            <a:endParaRPr lang="en-US"/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5C75-4813-4411-9A3F-84D029E783F8}" type="slidenum">
              <a:rPr lang="en-US"/>
              <a:pPr/>
              <a:t>56</a:t>
            </a:fld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r>
              <a:rPr lang="en-US" dirty="0" err="1"/>
              <a:t>Luzzatti</a:t>
            </a:r>
            <a:r>
              <a:rPr lang="en-US" dirty="0"/>
              <a:t> Plots (1954)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838200"/>
            <a:ext cx="3657600" cy="5715000"/>
          </a:xfrm>
        </p:spPr>
        <p:txBody>
          <a:bodyPr/>
          <a:lstStyle/>
          <a:p>
            <a:r>
              <a:rPr lang="en-US" sz="2400" dirty="0" smtClean="0"/>
              <a:t>Calculate </a:t>
            </a:r>
            <a:r>
              <a:rPr lang="en-US" sz="2400" dirty="0"/>
              <a:t>expected R vs. resolution</a:t>
            </a:r>
          </a:p>
          <a:p>
            <a:pPr lvl="1"/>
            <a:r>
              <a:rPr lang="en-US" dirty="0"/>
              <a:t>Read 1/2d = </a:t>
            </a:r>
            <a:r>
              <a:rPr lang="en-US" dirty="0" err="1"/>
              <a:t>sin</a:t>
            </a:r>
            <a:r>
              <a:rPr lang="en-US" dirty="0" err="1">
                <a:latin typeface="Symbol" pitchFamily="18" charset="2"/>
              </a:rPr>
              <a:t>q</a:t>
            </a:r>
            <a:r>
              <a:rPr lang="en-US" dirty="0">
                <a:latin typeface="Symbol" pitchFamily="18" charset="2"/>
              </a:rPr>
              <a:t>/l</a:t>
            </a:r>
            <a:r>
              <a:rPr lang="en-US" dirty="0"/>
              <a:t> for resolution</a:t>
            </a:r>
          </a:p>
          <a:p>
            <a:pPr lvl="1"/>
            <a:r>
              <a:rPr lang="en-US" dirty="0"/>
              <a:t>Straight </a:t>
            </a:r>
            <a:r>
              <a:rPr lang="en-US" dirty="0" smtClean="0"/>
              <a:t>lines</a:t>
            </a:r>
          </a:p>
          <a:p>
            <a:r>
              <a:rPr lang="en-US" sz="2400" dirty="0" smtClean="0"/>
              <a:t>Plot R vs. resolution </a:t>
            </a:r>
            <a:r>
              <a:rPr lang="en-US" sz="2400" dirty="0" smtClean="0"/>
              <a:t>for </a:t>
            </a:r>
            <a:r>
              <a:rPr lang="en-US" sz="2400" dirty="0" smtClean="0"/>
              <a:t>your structure</a:t>
            </a:r>
          </a:p>
          <a:p>
            <a:r>
              <a:rPr lang="en-US" sz="2400" dirty="0" smtClean="0"/>
              <a:t>Match at high resolution</a:t>
            </a:r>
          </a:p>
          <a:p>
            <a:pPr lvl="1"/>
            <a:r>
              <a:rPr lang="en-US" dirty="0" smtClean="0"/>
              <a:t>Nearly linear – hopefully</a:t>
            </a:r>
          </a:p>
          <a:p>
            <a:r>
              <a:rPr lang="en-US" sz="2400" dirty="0" smtClean="0"/>
              <a:t>R</a:t>
            </a:r>
            <a:r>
              <a:rPr lang="en-US" sz="2400" baseline="-25000" dirty="0" smtClean="0"/>
              <a:t>free</a:t>
            </a:r>
            <a:r>
              <a:rPr lang="en-US" sz="2400" dirty="0" smtClean="0"/>
              <a:t> better than R</a:t>
            </a:r>
            <a:endParaRPr lang="en-US" dirty="0"/>
          </a:p>
        </p:txBody>
      </p:sp>
      <p:sp>
        <p:nvSpPr>
          <p:cNvPr id="35861" name="Rectangle 21"/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5257800"/>
            <a:ext cx="5257800" cy="1219200"/>
          </a:xfrm>
        </p:spPr>
        <p:txBody>
          <a:bodyPr/>
          <a:lstStyle/>
          <a:p>
            <a:r>
              <a:rPr lang="en-US" sz="2400" dirty="0" smtClean="0"/>
              <a:t>Sigma-A plot conceptually similar</a:t>
            </a:r>
          </a:p>
          <a:p>
            <a:r>
              <a:rPr lang="en-US" sz="2400" dirty="0" smtClean="0"/>
              <a:t>More complicated</a:t>
            </a:r>
          </a:p>
          <a:p>
            <a:r>
              <a:rPr lang="en-US" sz="2400" dirty="0" smtClean="0"/>
              <a:t>Usually similar estimates</a:t>
            </a:r>
            <a:endParaRPr lang="en-US" sz="24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3938861" y="2573509"/>
            <a:ext cx="5052739" cy="2379491"/>
            <a:chOff x="228600" y="3810001"/>
            <a:chExt cx="6030689" cy="2840038"/>
          </a:xfrm>
        </p:grpSpPr>
        <p:grpSp>
          <p:nvGrpSpPr>
            <p:cNvPr id="2" name="Group 20"/>
            <p:cNvGrpSpPr>
              <a:grpSpLocks/>
            </p:cNvGrpSpPr>
            <p:nvPr/>
          </p:nvGrpSpPr>
          <p:grpSpPr bwMode="auto">
            <a:xfrm>
              <a:off x="228600" y="3810001"/>
              <a:ext cx="5303838" cy="2840038"/>
              <a:chOff x="2544" y="2448"/>
              <a:chExt cx="3341" cy="1789"/>
            </a:xfrm>
          </p:grpSpPr>
          <p:sp>
            <p:nvSpPr>
              <p:cNvPr id="35844" name="Line 4"/>
              <p:cNvSpPr>
                <a:spLocks noChangeShapeType="1"/>
              </p:cNvSpPr>
              <p:nvPr/>
            </p:nvSpPr>
            <p:spPr bwMode="auto">
              <a:xfrm>
                <a:off x="3312" y="2448"/>
                <a:ext cx="1" cy="148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5845" name="Line 5"/>
              <p:cNvSpPr>
                <a:spLocks noChangeShapeType="1"/>
              </p:cNvSpPr>
              <p:nvPr/>
            </p:nvSpPr>
            <p:spPr bwMode="auto">
              <a:xfrm>
                <a:off x="3312" y="3936"/>
                <a:ext cx="2256" cy="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5849" name="Text Box 9"/>
              <p:cNvSpPr txBox="1">
                <a:spLocks noChangeArrowheads="1"/>
              </p:cNvSpPr>
              <p:nvPr/>
            </p:nvSpPr>
            <p:spPr bwMode="auto">
              <a:xfrm>
                <a:off x="2928" y="2496"/>
                <a:ext cx="480" cy="301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>
                    <a:solidFill>
                      <a:schemeClr val="accent2"/>
                    </a:solidFill>
                  </a:rPr>
                  <a:t>0.3</a:t>
                </a:r>
              </a:p>
            </p:txBody>
          </p:sp>
          <p:sp>
            <p:nvSpPr>
              <p:cNvPr id="35850" name="Text Box 10"/>
              <p:cNvSpPr txBox="1">
                <a:spLocks noChangeArrowheads="1"/>
              </p:cNvSpPr>
              <p:nvPr/>
            </p:nvSpPr>
            <p:spPr bwMode="auto">
              <a:xfrm>
                <a:off x="2928" y="2880"/>
                <a:ext cx="480" cy="301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>
                    <a:solidFill>
                      <a:schemeClr val="accent2"/>
                    </a:solidFill>
                  </a:rPr>
                  <a:t>0.2</a:t>
                </a:r>
              </a:p>
            </p:txBody>
          </p:sp>
          <p:sp>
            <p:nvSpPr>
              <p:cNvPr id="35851" name="Text Box 11"/>
              <p:cNvSpPr txBox="1">
                <a:spLocks noChangeArrowheads="1"/>
              </p:cNvSpPr>
              <p:nvPr/>
            </p:nvSpPr>
            <p:spPr bwMode="auto">
              <a:xfrm>
                <a:off x="2928" y="3312"/>
                <a:ext cx="480" cy="301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>
                    <a:solidFill>
                      <a:schemeClr val="accent2"/>
                    </a:solidFill>
                  </a:rPr>
                  <a:t>0.1</a:t>
                </a:r>
              </a:p>
            </p:txBody>
          </p:sp>
          <p:sp>
            <p:nvSpPr>
              <p:cNvPr id="35852" name="Text Box 12"/>
              <p:cNvSpPr txBox="1">
                <a:spLocks noChangeArrowheads="1"/>
              </p:cNvSpPr>
              <p:nvPr/>
            </p:nvSpPr>
            <p:spPr bwMode="auto">
              <a:xfrm>
                <a:off x="2544" y="2880"/>
                <a:ext cx="480" cy="301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>
                    <a:solidFill>
                      <a:schemeClr val="accent2"/>
                    </a:solidFill>
                  </a:rPr>
                  <a:t>R</a:t>
                </a:r>
              </a:p>
            </p:txBody>
          </p:sp>
          <p:sp>
            <p:nvSpPr>
              <p:cNvPr id="35853" name="Text Box 13"/>
              <p:cNvSpPr txBox="1">
                <a:spLocks noChangeArrowheads="1"/>
              </p:cNvSpPr>
              <p:nvPr/>
            </p:nvSpPr>
            <p:spPr bwMode="auto">
              <a:xfrm>
                <a:off x="3840" y="3936"/>
                <a:ext cx="480" cy="301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>
                    <a:solidFill>
                      <a:schemeClr val="accent2"/>
                    </a:solidFill>
                  </a:rPr>
                  <a:t>0.1</a:t>
                </a:r>
              </a:p>
            </p:txBody>
          </p:sp>
          <p:sp>
            <p:nvSpPr>
              <p:cNvPr id="35854" name="Text Box 14"/>
              <p:cNvSpPr txBox="1">
                <a:spLocks noChangeArrowheads="1"/>
              </p:cNvSpPr>
              <p:nvPr/>
            </p:nvSpPr>
            <p:spPr bwMode="auto">
              <a:xfrm>
                <a:off x="4512" y="3936"/>
                <a:ext cx="480" cy="301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>
                    <a:solidFill>
                      <a:schemeClr val="accent2"/>
                    </a:solidFill>
                  </a:rPr>
                  <a:t>0.2</a:t>
                </a:r>
              </a:p>
            </p:txBody>
          </p:sp>
          <p:sp>
            <p:nvSpPr>
              <p:cNvPr id="35855" name="Text Box 15"/>
              <p:cNvSpPr txBox="1">
                <a:spLocks noChangeArrowheads="1"/>
              </p:cNvSpPr>
              <p:nvPr/>
            </p:nvSpPr>
            <p:spPr bwMode="auto">
              <a:xfrm>
                <a:off x="5040" y="3648"/>
                <a:ext cx="845" cy="301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err="1"/>
                  <a:t>sin</a:t>
                </a:r>
                <a:r>
                  <a:rPr lang="en-US" sz="2000" dirty="0" err="1">
                    <a:latin typeface="Symbol" pitchFamily="18" charset="2"/>
                  </a:rPr>
                  <a:t>q</a:t>
                </a:r>
                <a:r>
                  <a:rPr lang="en-US" sz="2000" dirty="0">
                    <a:latin typeface="Symbol" pitchFamily="18" charset="2"/>
                  </a:rPr>
                  <a:t>/l</a:t>
                </a:r>
              </a:p>
            </p:txBody>
          </p:sp>
        </p:grpSp>
        <p:sp>
          <p:nvSpPr>
            <p:cNvPr id="35856" name="Line 16"/>
            <p:cNvSpPr>
              <a:spLocks noChangeShapeType="1"/>
            </p:cNvSpPr>
            <p:nvPr/>
          </p:nvSpPr>
          <p:spPr bwMode="auto">
            <a:xfrm flipV="1">
              <a:off x="1447800" y="5334000"/>
              <a:ext cx="2819400" cy="8382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5857" name="Line 17"/>
            <p:cNvSpPr>
              <a:spLocks noChangeShapeType="1"/>
            </p:cNvSpPr>
            <p:nvPr/>
          </p:nvSpPr>
          <p:spPr bwMode="auto">
            <a:xfrm flipV="1">
              <a:off x="1447800" y="4953000"/>
              <a:ext cx="2819400" cy="12192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5858" name="Line 18"/>
            <p:cNvSpPr>
              <a:spLocks noChangeShapeType="1"/>
            </p:cNvSpPr>
            <p:nvPr/>
          </p:nvSpPr>
          <p:spPr bwMode="auto">
            <a:xfrm flipV="1">
              <a:off x="1447800" y="4495800"/>
              <a:ext cx="2819400" cy="16764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5862" name="Text Box 22"/>
            <p:cNvSpPr txBox="1">
              <a:spLocks noChangeArrowheads="1"/>
            </p:cNvSpPr>
            <p:nvPr/>
          </p:nvSpPr>
          <p:spPr bwMode="auto">
            <a:xfrm>
              <a:off x="4267200" y="5105401"/>
              <a:ext cx="1992089" cy="477551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>
                  <a:latin typeface="Symbol" pitchFamily="18" charset="2"/>
                </a:rPr>
                <a:t>D</a:t>
              </a:r>
              <a:r>
                <a:rPr lang="en-US" sz="2000" dirty="0"/>
                <a:t>r&gt; = 0.08Å</a:t>
              </a:r>
            </a:p>
          </p:txBody>
        </p:sp>
        <p:sp>
          <p:nvSpPr>
            <p:cNvPr id="35863" name="Text Box 23"/>
            <p:cNvSpPr txBox="1">
              <a:spLocks noChangeArrowheads="1"/>
            </p:cNvSpPr>
            <p:nvPr/>
          </p:nvSpPr>
          <p:spPr bwMode="auto">
            <a:xfrm>
              <a:off x="4267200" y="4724401"/>
              <a:ext cx="1942344" cy="477551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&lt;</a:t>
              </a:r>
              <a:r>
                <a:rPr lang="en-US" sz="2000">
                  <a:latin typeface="Symbol" pitchFamily="18" charset="2"/>
                </a:rPr>
                <a:t>D</a:t>
              </a:r>
              <a:r>
                <a:rPr lang="en-US" sz="2000"/>
                <a:t>r&gt; = 0.12Å</a:t>
              </a:r>
            </a:p>
          </p:txBody>
        </p:sp>
        <p:sp>
          <p:nvSpPr>
            <p:cNvPr id="35864" name="Text Box 24"/>
            <p:cNvSpPr txBox="1">
              <a:spLocks noChangeArrowheads="1"/>
            </p:cNvSpPr>
            <p:nvPr/>
          </p:nvSpPr>
          <p:spPr bwMode="auto">
            <a:xfrm>
              <a:off x="4267200" y="4267201"/>
              <a:ext cx="1942344" cy="477551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&lt;</a:t>
              </a:r>
              <a:r>
                <a:rPr lang="en-US" sz="2000">
                  <a:latin typeface="Symbol" pitchFamily="18" charset="2"/>
                </a:rPr>
                <a:t>D</a:t>
              </a:r>
              <a:r>
                <a:rPr lang="en-US" sz="2000"/>
                <a:t>r&gt; = 0.16Å</a:t>
              </a:r>
            </a:p>
          </p:txBody>
        </p:sp>
        <p:sp>
          <p:nvSpPr>
            <p:cNvPr id="35865" name="Freeform 25"/>
            <p:cNvSpPr>
              <a:spLocks/>
            </p:cNvSpPr>
            <p:nvPr/>
          </p:nvSpPr>
          <p:spPr bwMode="auto">
            <a:xfrm>
              <a:off x="1752600" y="4114800"/>
              <a:ext cx="2667000" cy="1143000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48" y="0"/>
                </a:cxn>
                <a:cxn ang="0">
                  <a:pos x="96" y="528"/>
                </a:cxn>
                <a:cxn ang="0">
                  <a:pos x="144" y="144"/>
                </a:cxn>
                <a:cxn ang="0">
                  <a:pos x="192" y="528"/>
                </a:cxn>
                <a:cxn ang="0">
                  <a:pos x="240" y="192"/>
                </a:cxn>
                <a:cxn ang="0">
                  <a:pos x="336" y="96"/>
                </a:cxn>
                <a:cxn ang="0">
                  <a:pos x="384" y="576"/>
                </a:cxn>
                <a:cxn ang="0">
                  <a:pos x="480" y="672"/>
                </a:cxn>
                <a:cxn ang="0">
                  <a:pos x="672" y="720"/>
                </a:cxn>
                <a:cxn ang="0">
                  <a:pos x="768" y="720"/>
                </a:cxn>
                <a:cxn ang="0">
                  <a:pos x="864" y="672"/>
                </a:cxn>
                <a:cxn ang="0">
                  <a:pos x="960" y="624"/>
                </a:cxn>
                <a:cxn ang="0">
                  <a:pos x="1104" y="624"/>
                </a:cxn>
                <a:cxn ang="0">
                  <a:pos x="1152" y="624"/>
                </a:cxn>
                <a:cxn ang="0">
                  <a:pos x="1248" y="576"/>
                </a:cxn>
                <a:cxn ang="0">
                  <a:pos x="1296" y="528"/>
                </a:cxn>
                <a:cxn ang="0">
                  <a:pos x="1344" y="480"/>
                </a:cxn>
                <a:cxn ang="0">
                  <a:pos x="1440" y="528"/>
                </a:cxn>
                <a:cxn ang="0">
                  <a:pos x="1536" y="576"/>
                </a:cxn>
                <a:cxn ang="0">
                  <a:pos x="1632" y="480"/>
                </a:cxn>
                <a:cxn ang="0">
                  <a:pos x="1680" y="432"/>
                </a:cxn>
              </a:cxnLst>
              <a:rect l="0" t="0" r="r" b="b"/>
              <a:pathLst>
                <a:path w="1680" h="720">
                  <a:moveTo>
                    <a:pt x="0" y="576"/>
                  </a:moveTo>
                  <a:lnTo>
                    <a:pt x="48" y="0"/>
                  </a:lnTo>
                  <a:lnTo>
                    <a:pt x="96" y="528"/>
                  </a:lnTo>
                  <a:lnTo>
                    <a:pt x="144" y="144"/>
                  </a:lnTo>
                  <a:lnTo>
                    <a:pt x="192" y="528"/>
                  </a:lnTo>
                  <a:lnTo>
                    <a:pt x="240" y="192"/>
                  </a:lnTo>
                  <a:lnTo>
                    <a:pt x="336" y="96"/>
                  </a:lnTo>
                  <a:lnTo>
                    <a:pt x="384" y="576"/>
                  </a:lnTo>
                  <a:lnTo>
                    <a:pt x="480" y="672"/>
                  </a:lnTo>
                  <a:lnTo>
                    <a:pt x="672" y="720"/>
                  </a:lnTo>
                  <a:lnTo>
                    <a:pt x="768" y="720"/>
                  </a:lnTo>
                  <a:lnTo>
                    <a:pt x="864" y="672"/>
                  </a:lnTo>
                  <a:lnTo>
                    <a:pt x="960" y="624"/>
                  </a:lnTo>
                  <a:lnTo>
                    <a:pt x="1104" y="624"/>
                  </a:lnTo>
                  <a:lnTo>
                    <a:pt x="1152" y="624"/>
                  </a:lnTo>
                  <a:lnTo>
                    <a:pt x="1248" y="576"/>
                  </a:lnTo>
                  <a:lnTo>
                    <a:pt x="1296" y="528"/>
                  </a:lnTo>
                  <a:lnTo>
                    <a:pt x="1344" y="480"/>
                  </a:lnTo>
                  <a:lnTo>
                    <a:pt x="1440" y="528"/>
                  </a:lnTo>
                  <a:lnTo>
                    <a:pt x="1536" y="576"/>
                  </a:lnTo>
                  <a:lnTo>
                    <a:pt x="1632" y="480"/>
                  </a:lnTo>
                  <a:lnTo>
                    <a:pt x="1680" y="432"/>
                  </a:lnTo>
                </a:path>
              </a:pathLst>
            </a:custGeom>
            <a:noFill/>
            <a:ln w="317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S. Chapman (Oregon Health &amp; Science University)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F162C-3D24-4119-A49D-0DD02B3E1AF2}" type="slidenum">
              <a:rPr lang="en-US"/>
              <a:pPr/>
              <a:t>57</a:t>
            </a:fld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r>
              <a:rPr lang="en-US" sz="3600" dirty="0" smtClean="0"/>
              <a:t>Typical error levels</a:t>
            </a:r>
            <a:endParaRPr lang="en-US" sz="36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5562600"/>
          </a:xfrm>
        </p:spPr>
        <p:txBody>
          <a:bodyPr/>
          <a:lstStyle/>
          <a:p>
            <a:r>
              <a:rPr lang="en-US" dirty="0" smtClean="0"/>
              <a:t>Values </a:t>
            </a:r>
            <a:r>
              <a:rPr lang="en-US" dirty="0"/>
              <a:t>depend on</a:t>
            </a:r>
          </a:p>
          <a:p>
            <a:pPr lvl="1"/>
            <a:r>
              <a:rPr lang="en-US" dirty="0"/>
              <a:t>Quality of refinement</a:t>
            </a:r>
          </a:p>
          <a:p>
            <a:pPr lvl="1"/>
            <a:r>
              <a:rPr lang="en-US" dirty="0"/>
              <a:t>Resolution of refinement</a:t>
            </a:r>
          </a:p>
          <a:p>
            <a:r>
              <a:rPr lang="en-US" dirty="0"/>
              <a:t>Values to hope for</a:t>
            </a:r>
          </a:p>
          <a:p>
            <a:pPr lvl="1"/>
            <a:r>
              <a:rPr lang="en-US" dirty="0"/>
              <a:t>Refinement resolution		 &lt;|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r|</a:t>
            </a:r>
            <a:r>
              <a:rPr lang="en-US" sz="2900" baseline="30000" dirty="0"/>
              <a:t>2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3 Å					0.5 Å</a:t>
            </a:r>
          </a:p>
          <a:p>
            <a:pPr lvl="1"/>
            <a:r>
              <a:rPr lang="en-US" dirty="0"/>
              <a:t>2 Å					0.2 Å</a:t>
            </a:r>
          </a:p>
          <a:p>
            <a:pPr lvl="1"/>
            <a:r>
              <a:rPr lang="en-US" dirty="0"/>
              <a:t>Better than 1 Å			0.05 </a:t>
            </a:r>
            <a:r>
              <a:rPr lang="en-US" dirty="0" smtClean="0"/>
              <a:t>Å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S. Chapman (Oregon Health &amp; Science University)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F200-C0BF-4E2A-AD60-4AFC33A7E6D1}" type="slidenum">
              <a:rPr lang="en-US"/>
              <a:pPr/>
              <a:t>58</a:t>
            </a:fld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r>
              <a:rPr lang="en-US" sz="3600" dirty="0" smtClean="0"/>
              <a:t>Conclusion – topics for another day...</a:t>
            </a:r>
            <a:endParaRPr lang="en-US" sz="36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334000"/>
          </a:xfrm>
        </p:spPr>
        <p:txBody>
          <a:bodyPr/>
          <a:lstStyle/>
          <a:p>
            <a:r>
              <a:rPr lang="en-US" dirty="0" smtClean="0"/>
              <a:t>Intelligent analysis of structure / function</a:t>
            </a:r>
          </a:p>
          <a:p>
            <a:pPr lvl="1"/>
            <a:r>
              <a:rPr lang="en-US" dirty="0" smtClean="0"/>
              <a:t>Appreciation for the limitations in structures</a:t>
            </a:r>
          </a:p>
          <a:p>
            <a:r>
              <a:rPr lang="en-US" dirty="0" smtClean="0"/>
              <a:t>Crystallographic methods for complexes</a:t>
            </a:r>
          </a:p>
          <a:p>
            <a:r>
              <a:rPr lang="en-US" dirty="0" smtClean="0"/>
              <a:t>Methods for physical / chemical properties</a:t>
            </a:r>
            <a:endParaRPr lang="en-US" dirty="0" smtClean="0"/>
          </a:p>
          <a:p>
            <a:r>
              <a:rPr lang="en-US" dirty="0" smtClean="0"/>
              <a:t>Biological inferences</a:t>
            </a:r>
          </a:p>
          <a:p>
            <a:pPr lvl="1"/>
            <a:r>
              <a:rPr lang="en-US" dirty="0" smtClean="0"/>
              <a:t>Conservation of structure &amp; function</a:t>
            </a:r>
          </a:p>
          <a:p>
            <a:r>
              <a:rPr lang="en-US" dirty="0" smtClean="0"/>
              <a:t>Extrapolations</a:t>
            </a:r>
          </a:p>
          <a:p>
            <a:pPr lvl="1"/>
            <a:r>
              <a:rPr lang="en-US" dirty="0" smtClean="0"/>
              <a:t>Energy minimization</a:t>
            </a:r>
            <a:r>
              <a:rPr lang="en-US" dirty="0" smtClean="0"/>
              <a:t> </a:t>
            </a:r>
            <a:r>
              <a:rPr lang="en-US" dirty="0" smtClean="0"/>
              <a:t>&amp; Docking</a:t>
            </a:r>
          </a:p>
          <a:p>
            <a:pPr lvl="1"/>
            <a:r>
              <a:rPr lang="en-US" dirty="0" smtClean="0"/>
              <a:t>Dynamics</a:t>
            </a:r>
          </a:p>
          <a:p>
            <a:r>
              <a:rPr lang="en-US" dirty="0" smtClean="0"/>
              <a:t>Prediction of Function &amp; Mechanism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S. Chapman (Oregon Health &amp; Science University)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733E-93BE-4CE0-A8EF-79F4F5C89B00}" type="slidenum">
              <a:rPr lang="en-US"/>
              <a:pPr/>
              <a:t>6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839200" cy="6172200"/>
          </a:xfrm>
        </p:spPr>
        <p:txBody>
          <a:bodyPr/>
          <a:lstStyle/>
          <a:p>
            <a:r>
              <a:rPr lang="en-US" i="1" dirty="0" smtClean="0"/>
              <a:t>Coot </a:t>
            </a:r>
            <a:r>
              <a:rPr lang="en-US" dirty="0" smtClean="0"/>
              <a:t>– currently most popular</a:t>
            </a:r>
          </a:p>
          <a:p>
            <a:pPr lvl="1"/>
            <a:r>
              <a:rPr lang="en-US" dirty="0" smtClean="0"/>
              <a:t>Paul </a:t>
            </a:r>
            <a:r>
              <a:rPr lang="en-US" dirty="0" err="1" smtClean="0"/>
              <a:t>Emsley</a:t>
            </a:r>
            <a:endParaRPr lang="en-US" dirty="0"/>
          </a:p>
          <a:p>
            <a:r>
              <a:rPr lang="en-US" i="1" dirty="0"/>
              <a:t>O</a:t>
            </a:r>
            <a:r>
              <a:rPr lang="en-US" dirty="0"/>
              <a:t> – </a:t>
            </a:r>
            <a:r>
              <a:rPr lang="en-US" dirty="0" smtClean="0"/>
              <a:t>still fans.  Best database searches</a:t>
            </a:r>
            <a:endParaRPr lang="en-US" dirty="0"/>
          </a:p>
          <a:p>
            <a:pPr lvl="1"/>
            <a:r>
              <a:rPr lang="en-US" dirty="0"/>
              <a:t>T. Alwyn Jones &amp; colleagues</a:t>
            </a:r>
          </a:p>
          <a:p>
            <a:r>
              <a:rPr lang="en-US" i="1" dirty="0" smtClean="0"/>
              <a:t>Quanta</a:t>
            </a:r>
            <a:r>
              <a:rPr lang="en-US" dirty="0" smtClean="0"/>
              <a:t> </a:t>
            </a:r>
            <a:r>
              <a:rPr lang="en-US" dirty="0"/>
              <a:t>– More automated; Commercial;</a:t>
            </a:r>
          </a:p>
          <a:p>
            <a:pPr lvl="1"/>
            <a:r>
              <a:rPr lang="en-US" dirty="0"/>
              <a:t>Tom Oldfield </a:t>
            </a:r>
            <a:r>
              <a:rPr lang="en-US" i="1" dirty="0"/>
              <a:t>et al</a:t>
            </a:r>
            <a:r>
              <a:rPr lang="en-US" dirty="0"/>
              <a:t>.</a:t>
            </a:r>
          </a:p>
          <a:p>
            <a:r>
              <a:rPr lang="en-US" dirty="0"/>
              <a:t>Automation:</a:t>
            </a:r>
          </a:p>
          <a:p>
            <a:r>
              <a:rPr lang="en-US" i="1" dirty="0"/>
              <a:t>Main</a:t>
            </a:r>
            <a:r>
              <a:rPr lang="en-US" dirty="0"/>
              <a:t> – D. Turk; </a:t>
            </a:r>
            <a:r>
              <a:rPr lang="en-US" dirty="0" err="1"/>
              <a:t>Textal</a:t>
            </a:r>
            <a:r>
              <a:rPr lang="en-US" dirty="0"/>
              <a:t> – T. </a:t>
            </a:r>
            <a:r>
              <a:rPr lang="en-US" dirty="0" err="1"/>
              <a:t>Ioerger</a:t>
            </a:r>
            <a:r>
              <a:rPr lang="en-US" dirty="0"/>
              <a:t>; Resolve - </a:t>
            </a:r>
            <a:r>
              <a:rPr lang="en-US" dirty="0" err="1"/>
              <a:t>Terwilliger</a:t>
            </a:r>
            <a:endParaRPr lang="en-US" dirty="0"/>
          </a:p>
          <a:p>
            <a:r>
              <a:rPr lang="en-US" dirty="0"/>
              <a:t>Automation</a:t>
            </a:r>
          </a:p>
          <a:p>
            <a:pPr lvl="1"/>
            <a:r>
              <a:rPr lang="en-US" dirty="0"/>
              <a:t>Best programs do easiest 75% w/ good map</a:t>
            </a:r>
          </a:p>
          <a:p>
            <a:pPr lvl="1"/>
            <a:r>
              <a:rPr lang="en-US" dirty="0"/>
              <a:t>7 months to complete? / 30% w/in 100 days.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Model-Refinement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II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Michael S. Chapman (Oregon Health &amp; Science University)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6A47B-D065-4058-A855-EADCB2D555A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S. Chapman (Oregon Health &amp; Science University)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D8D2D-8C36-418E-9DCF-137634F25DE5}" type="slidenum">
              <a:rPr lang="en-US"/>
              <a:pPr/>
              <a:t>8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r>
              <a:rPr lang="en-US" sz="4000" dirty="0" smtClean="0"/>
              <a:t>Refinement</a:t>
            </a:r>
            <a:endParaRPr lang="en-US" sz="40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3733800"/>
          </a:xfrm>
        </p:spPr>
        <p:txBody>
          <a:bodyPr/>
          <a:lstStyle/>
          <a:p>
            <a:r>
              <a:rPr lang="en-US" dirty="0" smtClean="0"/>
              <a:t>Computer optimization of atomic model</a:t>
            </a:r>
            <a:endParaRPr lang="en-US" dirty="0"/>
          </a:p>
          <a:p>
            <a:r>
              <a:rPr lang="en-US" dirty="0"/>
              <a:t>Fit to the Experimental Diffraction Data</a:t>
            </a:r>
          </a:p>
          <a:p>
            <a:r>
              <a:rPr lang="en-US" dirty="0"/>
              <a:t>Agreement with known stereochemical values</a:t>
            </a:r>
          </a:p>
          <a:p>
            <a:pPr lvl="1"/>
            <a:r>
              <a:rPr lang="en-US" dirty="0"/>
              <a:t>Lengths of </a:t>
            </a:r>
            <a:r>
              <a:rPr lang="en-US" dirty="0" smtClean="0"/>
              <a:t>bonds…</a:t>
            </a:r>
          </a:p>
          <a:p>
            <a:r>
              <a:rPr lang="en-US" dirty="0" smtClean="0"/>
              <a:t>Minimize (e.g.) U = 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S</a:t>
            </a:r>
            <a:r>
              <a:rPr lang="en-US" sz="2900" b="1" u="sng" baseline="-250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x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r</a:t>
            </a:r>
            <a:r>
              <a:rPr lang="en-US" sz="2900" baseline="-250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o,</a:t>
            </a:r>
            <a:r>
              <a:rPr lang="en-US" sz="2900" b="1" u="sng" baseline="-250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x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–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r</a:t>
            </a:r>
            <a:r>
              <a:rPr lang="en-US" sz="2900" baseline="-250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c,</a:t>
            </a:r>
            <a:r>
              <a:rPr lang="en-US" sz="2900" b="1" u="sng" baseline="-250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x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r>
              <a:rPr lang="en-US" sz="2900" baseline="30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+ </a:t>
            </a:r>
            <a:r>
              <a:rPr lang="en-US" sz="3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S</a:t>
            </a:r>
            <a:r>
              <a:rPr lang="en-US" sz="2900" baseline="-250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w</a:t>
            </a:r>
            <a:r>
              <a:rPr lang="en-US" sz="2900" baseline="-250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L,r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</a:t>
            </a:r>
            <a:r>
              <a:rPr lang="en-US" sz="2900" baseline="-250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-L</a:t>
            </a:r>
            <a:r>
              <a:rPr lang="en-US" sz="2900" baseline="30000" dirty="0" smtClean="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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r>
              <a:rPr lang="en-US" sz="2900" baseline="30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Fit to density over 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map grid 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points, </a:t>
            </a:r>
            <a:r>
              <a:rPr lang="en-US" b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x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Deviation from known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stereochemistries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L</a:t>
            </a:r>
            <a:r>
              <a:rPr lang="en-US" sz="2900" baseline="30000" dirty="0" smtClean="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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Picture 5" descr="RSMD after refinement from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724400"/>
            <a:ext cx="2346325" cy="1749425"/>
          </a:xfrm>
          <a:prstGeom prst="rect">
            <a:avLst/>
          </a:prstGeom>
          <a:noFill/>
        </p:spPr>
      </p:pic>
      <p:pic>
        <p:nvPicPr>
          <p:cNvPr id="8" name="Picture 4" descr="RSMD before refinement from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724400"/>
            <a:ext cx="2346325" cy="174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11/6/2009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S. Chapman (Oregon Health &amp; Science University)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6CDC-E89B-4060-B04E-FC929D4E604E}" type="slidenum">
              <a:rPr lang="en-US"/>
              <a:pPr/>
              <a:t>9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r>
              <a:rPr lang="en-US" sz="3600" dirty="0"/>
              <a:t>Objective Function </a:t>
            </a:r>
            <a:r>
              <a:rPr lang="en-US" sz="3600" dirty="0" smtClean="0"/>
              <a:t>- Type</a:t>
            </a:r>
            <a:endParaRPr lang="en-US" sz="36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486400"/>
          </a:xfrm>
        </p:spPr>
        <p:txBody>
          <a:bodyPr/>
          <a:lstStyle/>
          <a:p>
            <a:r>
              <a:rPr lang="en-US" dirty="0"/>
              <a:t>What we are trying to minimize</a:t>
            </a:r>
          </a:p>
          <a:p>
            <a:r>
              <a:rPr lang="en-US" dirty="0"/>
              <a:t>Real </a:t>
            </a:r>
            <a:r>
              <a:rPr lang="en-US" dirty="0" smtClean="0"/>
              <a:t>space: Min </a:t>
            </a:r>
            <a:r>
              <a:rPr lang="en-US" sz="3600" dirty="0" err="1" smtClean="0">
                <a:latin typeface="Symbol" pitchFamily="18" charset="2"/>
              </a:rPr>
              <a:t>S</a:t>
            </a:r>
            <a:r>
              <a:rPr lang="en-US" sz="2900" b="1" u="sng" baseline="-25000" dirty="0" err="1" smtClean="0"/>
              <a:t>x</a:t>
            </a:r>
            <a:r>
              <a:rPr lang="en-US" dirty="0" smtClean="0"/>
              <a:t>(</a:t>
            </a:r>
            <a:r>
              <a:rPr lang="en-US" dirty="0" err="1" smtClean="0">
                <a:latin typeface="Symbol" pitchFamily="18" charset="2"/>
              </a:rPr>
              <a:t>r</a:t>
            </a:r>
            <a:r>
              <a:rPr lang="en-US" sz="2900" baseline="-25000" dirty="0" err="1" smtClean="0"/>
              <a:t>o,</a:t>
            </a:r>
            <a:r>
              <a:rPr lang="en-US" sz="2900" b="1" u="sng" baseline="-25000" dirty="0" err="1" smtClean="0"/>
              <a:t>x</a:t>
            </a:r>
            <a:r>
              <a:rPr lang="en-US" dirty="0" err="1" smtClean="0"/>
              <a:t>–</a:t>
            </a:r>
            <a:r>
              <a:rPr lang="en-US" dirty="0" err="1" smtClean="0">
                <a:latin typeface="Symbol" pitchFamily="18" charset="2"/>
              </a:rPr>
              <a:t>r</a:t>
            </a:r>
            <a:r>
              <a:rPr lang="en-US" sz="2900" baseline="-25000" dirty="0" err="1" smtClean="0"/>
              <a:t>c,</a:t>
            </a:r>
            <a:r>
              <a:rPr lang="en-US" sz="2900" b="1" u="sng" baseline="-25000" dirty="0" err="1" smtClean="0"/>
              <a:t>x</a:t>
            </a:r>
            <a:r>
              <a:rPr lang="en-US" dirty="0" smtClean="0"/>
              <a:t>)</a:t>
            </a:r>
            <a:r>
              <a:rPr lang="en-US" sz="2900" baseline="30000" dirty="0" smtClean="0"/>
              <a:t>2</a:t>
            </a:r>
            <a:r>
              <a:rPr lang="en-US" dirty="0" smtClean="0"/>
              <a:t> + </a:t>
            </a:r>
            <a:r>
              <a:rPr lang="en-US" sz="3600" dirty="0" err="1" smtClean="0">
                <a:latin typeface="Symbol" pitchFamily="18" charset="2"/>
              </a:rPr>
              <a:t>S</a:t>
            </a:r>
            <a:r>
              <a:rPr lang="en-US" sz="2900" baseline="-25000" dirty="0" err="1" smtClean="0"/>
              <a:t>r</a:t>
            </a:r>
            <a:r>
              <a:rPr lang="en-US" dirty="0" err="1" smtClean="0"/>
              <a:t>w</a:t>
            </a:r>
            <a:r>
              <a:rPr lang="en-US" sz="2900" baseline="-25000" dirty="0" err="1" smtClean="0"/>
              <a:t>L,r</a:t>
            </a:r>
            <a:r>
              <a:rPr lang="en-US" dirty="0" smtClean="0"/>
              <a:t>(</a:t>
            </a:r>
            <a:r>
              <a:rPr lang="en-US" dirty="0" err="1" smtClean="0"/>
              <a:t>L</a:t>
            </a:r>
            <a:r>
              <a:rPr lang="en-US" sz="2900" baseline="-25000" dirty="0" err="1" smtClean="0"/>
              <a:t>r</a:t>
            </a:r>
            <a:r>
              <a:rPr lang="en-US" dirty="0" smtClean="0"/>
              <a:t>-L</a:t>
            </a:r>
            <a:r>
              <a:rPr lang="en-US" sz="2900" baseline="30000" dirty="0" smtClean="0">
                <a:sym typeface="Symbol" pitchFamily="18" charset="2"/>
              </a:rPr>
              <a:t></a:t>
            </a:r>
            <a:r>
              <a:rPr lang="en-US" dirty="0" smtClean="0"/>
              <a:t>)</a:t>
            </a:r>
            <a:r>
              <a:rPr lang="en-US" sz="2900" baseline="30000" dirty="0" smtClean="0"/>
              <a:t>2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Niche-only: density limited by phases</a:t>
            </a:r>
            <a:endParaRPr lang="en-US" dirty="0"/>
          </a:p>
          <a:p>
            <a:r>
              <a:rPr lang="en-US" dirty="0"/>
              <a:t>Reciprocal space</a:t>
            </a:r>
          </a:p>
          <a:p>
            <a:pPr lvl="1"/>
            <a:r>
              <a:rPr lang="en-US" dirty="0" smtClean="0"/>
              <a:t>Min </a:t>
            </a:r>
            <a:r>
              <a:rPr lang="en-US" sz="3600" dirty="0" err="1" smtClean="0">
                <a:latin typeface="Symbol" pitchFamily="18" charset="2"/>
              </a:rPr>
              <a:t>S</a:t>
            </a:r>
            <a:r>
              <a:rPr lang="en-US" sz="2900" b="1" u="sng" baseline="-25000" dirty="0" err="1" smtClean="0"/>
              <a:t>h</a:t>
            </a:r>
            <a:r>
              <a:rPr lang="en-US" dirty="0" smtClean="0"/>
              <a:t>(|</a:t>
            </a:r>
            <a:r>
              <a:rPr lang="en-US" dirty="0" err="1" smtClean="0"/>
              <a:t>F</a:t>
            </a:r>
            <a:r>
              <a:rPr lang="en-US" sz="2900" baseline="-25000" dirty="0" err="1" smtClean="0"/>
              <a:t>o,</a:t>
            </a:r>
            <a:r>
              <a:rPr lang="en-US" sz="2900" b="1" u="sng" baseline="-25000" dirty="0" err="1" smtClean="0"/>
              <a:t>h</a:t>
            </a:r>
            <a:r>
              <a:rPr lang="en-US" dirty="0" smtClean="0"/>
              <a:t>| – |</a:t>
            </a:r>
            <a:r>
              <a:rPr lang="en-US" dirty="0" err="1" smtClean="0"/>
              <a:t>F</a:t>
            </a:r>
            <a:r>
              <a:rPr lang="en-US" sz="2900" baseline="-25000" dirty="0" err="1" smtClean="0"/>
              <a:t>c,</a:t>
            </a:r>
            <a:r>
              <a:rPr lang="en-US" sz="2900" b="1" u="sng" baseline="-25000" dirty="0" err="1" smtClean="0"/>
              <a:t>h</a:t>
            </a:r>
            <a:r>
              <a:rPr lang="en-US" dirty="0" smtClean="0"/>
              <a:t>|)</a:t>
            </a:r>
            <a:r>
              <a:rPr lang="en-US" sz="2900" baseline="30000" dirty="0" smtClean="0"/>
              <a:t>2</a:t>
            </a:r>
            <a:r>
              <a:rPr lang="en-US" dirty="0" smtClean="0"/>
              <a:t> + </a:t>
            </a:r>
            <a:r>
              <a:rPr lang="en-US" sz="3600" dirty="0" err="1" smtClean="0">
                <a:latin typeface="Symbol" pitchFamily="18" charset="2"/>
              </a:rPr>
              <a:t>S</a:t>
            </a:r>
            <a:r>
              <a:rPr lang="en-US" sz="2900" baseline="-25000" dirty="0" err="1" smtClean="0"/>
              <a:t>r</a:t>
            </a:r>
            <a:r>
              <a:rPr lang="en-US" dirty="0" err="1" smtClean="0"/>
              <a:t>w</a:t>
            </a:r>
            <a:r>
              <a:rPr lang="en-US" sz="2900" baseline="-25000" dirty="0" err="1" smtClean="0"/>
              <a:t>L,r</a:t>
            </a:r>
            <a:r>
              <a:rPr lang="en-US" dirty="0" smtClean="0"/>
              <a:t>(</a:t>
            </a:r>
            <a:r>
              <a:rPr lang="en-US" dirty="0" err="1" smtClean="0"/>
              <a:t>L</a:t>
            </a:r>
            <a:r>
              <a:rPr lang="en-US" sz="2900" baseline="-25000" dirty="0" err="1" smtClean="0"/>
              <a:t>r</a:t>
            </a:r>
            <a:r>
              <a:rPr lang="en-US" dirty="0" smtClean="0"/>
              <a:t> - L</a:t>
            </a:r>
            <a:r>
              <a:rPr lang="en-US" sz="2900" baseline="30000" dirty="0" smtClean="0">
                <a:sym typeface="Symbol" pitchFamily="18" charset="2"/>
              </a:rPr>
              <a:t></a:t>
            </a:r>
            <a:r>
              <a:rPr lang="en-US" dirty="0" smtClean="0"/>
              <a:t>)</a:t>
            </a:r>
            <a:r>
              <a:rPr lang="en-US" sz="2900" baseline="30000" dirty="0" smtClean="0"/>
              <a:t>2 </a:t>
            </a:r>
            <a:endParaRPr lang="en-US" sz="2900" baseline="30000" dirty="0" smtClean="0"/>
          </a:p>
          <a:p>
            <a:pPr lvl="1"/>
            <a:r>
              <a:rPr lang="en-US" dirty="0" smtClean="0"/>
              <a:t>Fit </a:t>
            </a:r>
            <a:r>
              <a:rPr lang="en-US" dirty="0"/>
              <a:t>to </a:t>
            </a:r>
            <a:r>
              <a:rPr lang="en-US" dirty="0" smtClean="0"/>
              <a:t>diffraction </a:t>
            </a:r>
            <a:r>
              <a:rPr lang="en-US" dirty="0"/>
              <a:t>amplitudes</a:t>
            </a:r>
          </a:p>
          <a:p>
            <a:pPr lvl="1"/>
            <a:r>
              <a:rPr lang="en-US" dirty="0" smtClean="0"/>
              <a:t>(Optionally phases)</a:t>
            </a:r>
          </a:p>
          <a:p>
            <a:pPr lvl="1"/>
            <a:r>
              <a:rPr lang="en-US" dirty="0" smtClean="0"/>
              <a:t>By far most popular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theme/theme1.xml><?xml version="1.0" encoding="utf-8"?>
<a:theme xmlns:a="http://schemas.openxmlformats.org/drawingml/2006/main" name="Lectures">
  <a:themeElements>
    <a:clrScheme name="Lectures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Lecture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Lectur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s 8">
        <a:dk1>
          <a:srgbClr val="000000"/>
        </a:dk1>
        <a:lt1>
          <a:srgbClr val="FFFFCC"/>
        </a:lt1>
        <a:dk2>
          <a:srgbClr val="990033"/>
        </a:dk2>
        <a:lt2>
          <a:srgbClr val="FFFF66"/>
        </a:lt2>
        <a:accent1>
          <a:srgbClr val="FF9900"/>
        </a:accent1>
        <a:accent2>
          <a:srgbClr val="00FFFF"/>
        </a:accent2>
        <a:accent3>
          <a:srgbClr val="CAAAAD"/>
        </a:accent3>
        <a:accent4>
          <a:srgbClr val="DADAAE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C:\WINNT\Profiles\Chapman\Application Data\Microsoft\Templates\Presentation Designs\Lectures.pot</Template>
  <TotalTime>5208</TotalTime>
  <Words>3774</Words>
  <Application>Microsoft Office PowerPoint</Application>
  <PresentationFormat>On-screen Show (4:3)</PresentationFormat>
  <Paragraphs>737</Paragraphs>
  <Slides>58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1" baseType="lpstr">
      <vt:lpstr>Lectures</vt:lpstr>
      <vt:lpstr>Microsoft Equation 3.0</vt:lpstr>
      <vt:lpstr>Microsoft Draw 98 Drawing</vt:lpstr>
      <vt:lpstr>Models – Refinement &amp; Validation</vt:lpstr>
      <vt:lpstr>Model-Building</vt:lpstr>
      <vt:lpstr>Role</vt:lpstr>
      <vt:lpstr>Tools at one’s disposal</vt:lpstr>
      <vt:lpstr>Data bases – a Powerful Tool</vt:lpstr>
      <vt:lpstr>Programs</vt:lpstr>
      <vt:lpstr>Model-Refinement</vt:lpstr>
      <vt:lpstr>Refinement</vt:lpstr>
      <vt:lpstr>Objective Function - Type</vt:lpstr>
      <vt:lpstr>Objective Functional Form</vt:lpstr>
      <vt:lpstr>Over-fitting</vt:lpstr>
      <vt:lpstr>Need for Stereochemical Restraints/Constraints</vt:lpstr>
      <vt:lpstr>Restraints / Constraints improve Data:Parameter ratio</vt:lpstr>
      <vt:lpstr>Typical Restraints &amp; Constraints embody our a priori knowledge</vt:lpstr>
      <vt:lpstr>Ways that Restraints can be Specified</vt:lpstr>
      <vt:lpstr>How to Weight Stereochemistry</vt:lpstr>
      <vt:lpstr>Ways of Finding the Optimum</vt:lpstr>
      <vt:lpstr>Gradient Descent</vt:lpstr>
      <vt:lpstr>Linear vs. Non-linear Refinement</vt:lpstr>
      <vt:lpstr>Local Minima</vt:lpstr>
      <vt:lpstr>Moving from Local to Global Minima</vt:lpstr>
      <vt:lpstr>How does Molecular Dynamics help?</vt:lpstr>
      <vt:lpstr>Annealing Schedules</vt:lpstr>
      <vt:lpstr>Coordinate Systems</vt:lpstr>
      <vt:lpstr>Programs &amp; their merits</vt:lpstr>
      <vt:lpstr>Refinement is a Process as well as a Program</vt:lpstr>
      <vt:lpstr>Model-Phased Maps</vt:lpstr>
      <vt:lpstr>Context</vt:lpstr>
      <vt:lpstr>Credits</vt:lpstr>
      <vt:lpstr>Introducing Felix</vt:lpstr>
      <vt:lpstr>Illustrations of Fourier Transforms</vt:lpstr>
      <vt:lpstr>Can we Find the Missing Tail?</vt:lpstr>
      <vt:lpstr>Picky-picky – the tail is weaker</vt:lpstr>
      <vt:lpstr>Potential for Bias if Phasing Model Wrong</vt:lpstr>
      <vt:lpstr>Potential for Bias – or - Disaster…</vt:lpstr>
      <vt:lpstr>Remedies</vt:lpstr>
      <vt:lpstr>Omit maps</vt:lpstr>
      <vt:lpstr>Bias in Omit Maps</vt:lpstr>
      <vt:lpstr>Mitigating Bias in Omit Maps</vt:lpstr>
      <vt:lpstr>Model Quality &amp; Validation</vt:lpstr>
      <vt:lpstr>R-factors: Global Indicators of Quality</vt:lpstr>
      <vt:lpstr>Imperfect models</vt:lpstr>
      <vt:lpstr>Problems with R-factors</vt:lpstr>
      <vt:lpstr>Local Index: Real-space R-factor / Correlation</vt:lpstr>
      <vt:lpstr>Local Index: Temperature Factors</vt:lpstr>
      <vt:lpstr>Stereochemistry – indirect measure of quality</vt:lpstr>
      <vt:lpstr>RMSDs – A global indicator</vt:lpstr>
      <vt:lpstr>Maximum deviations – a local indicator</vt:lpstr>
      <vt:lpstr>More problems w/ R-factors</vt:lpstr>
      <vt:lpstr>R-factors – Measure Goodness of Fit</vt:lpstr>
      <vt:lpstr>Improving R (Goodness of Fit)</vt:lpstr>
      <vt:lpstr>R-factor must be evaluated in context</vt:lpstr>
      <vt:lpstr>Cross-validated “free”-R-factors</vt:lpstr>
      <vt:lpstr>Estimated Standard Deviations (Å)</vt:lpstr>
      <vt:lpstr>Estimating overall error</vt:lpstr>
      <vt:lpstr>Luzzatti Plots (1954)</vt:lpstr>
      <vt:lpstr>Typical error levels</vt:lpstr>
      <vt:lpstr>Conclusion – topics for another day...</vt:lpstr>
    </vt:vector>
  </TitlesOfParts>
  <Company>OHSU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Phasing Overheads</dc:title>
  <dc:creator>Michael S. Chapman</dc:creator>
  <cp:lastModifiedBy>chapman</cp:lastModifiedBy>
  <cp:revision>66</cp:revision>
  <dcterms:created xsi:type="dcterms:W3CDTF">1999-12-28T20:51:48Z</dcterms:created>
  <dcterms:modified xsi:type="dcterms:W3CDTF">2009-11-05T18:54:23Z</dcterms:modified>
</cp:coreProperties>
</file>